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Montserrat"/>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93c531512a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93c531512a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3c531512a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93c531512a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93c531512a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93c531512a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93c531512a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93c531512a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93c531512a_0_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93c531512a_0_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3c531512a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3c531512a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3c531512a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93c531512a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93c531512a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93c531512a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93c531512a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93c531512a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3c531512a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3c531512a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3c531512a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93c531512a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3c531512a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3c531512a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3c531512a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3c531512a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3c531512a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3c531512a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3c531512a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93c531512a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1858300" y="1714500"/>
            <a:ext cx="8520600" cy="94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Meteorology-1</a:t>
            </a:r>
            <a:endParaRPr/>
          </a:p>
        </p:txBody>
      </p:sp>
      <p:sp>
        <p:nvSpPr>
          <p:cNvPr id="135" name="Google Shape;135;p13"/>
          <p:cNvSpPr txBox="1"/>
          <p:nvPr>
            <p:ph idx="1" type="subTitle"/>
          </p:nvPr>
        </p:nvSpPr>
        <p:spPr>
          <a:xfrm>
            <a:off x="3214700" y="2957625"/>
            <a:ext cx="56472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800">
                <a:latin typeface="Times New Roman"/>
                <a:ea typeface="Times New Roman"/>
                <a:cs typeface="Times New Roman"/>
                <a:sym typeface="Times New Roman"/>
              </a:rPr>
              <a:t>By - Sandip Tripathy, </a:t>
            </a:r>
            <a:endParaRPr sz="1800">
              <a:latin typeface="Times New Roman"/>
              <a:ea typeface="Times New Roman"/>
              <a:cs typeface="Times New Roman"/>
              <a:sym typeface="Times New Roman"/>
            </a:endParaRPr>
          </a:p>
          <a:p>
            <a:pPr indent="0" lvl="0" marL="0" rtl="0" algn="ctr">
              <a:spcBef>
                <a:spcPts val="0"/>
              </a:spcBef>
              <a:spcAft>
                <a:spcPts val="0"/>
              </a:spcAft>
              <a:buNone/>
            </a:pPr>
            <a:r>
              <a:rPr lang="en-GB" sz="1800">
                <a:latin typeface="Times New Roman"/>
                <a:ea typeface="Times New Roman"/>
                <a:cs typeface="Times New Roman"/>
                <a:sym typeface="Times New Roman"/>
              </a:rPr>
              <a:t>Department of Geography, Kharagpur College</a:t>
            </a:r>
            <a:endParaRPr sz="1800">
              <a:latin typeface="Times New Roman"/>
              <a:ea typeface="Times New Roman"/>
              <a:cs typeface="Times New Roman"/>
              <a:sym typeface="Times New Roman"/>
            </a:endParaRPr>
          </a:p>
        </p:txBody>
      </p:sp>
      <p:sp>
        <p:nvSpPr>
          <p:cNvPr id="136" name="Google Shape;136;p13"/>
          <p:cNvSpPr txBox="1"/>
          <p:nvPr/>
        </p:nvSpPr>
        <p:spPr>
          <a:xfrm>
            <a:off x="3664750" y="4157025"/>
            <a:ext cx="49077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FFFFFF"/>
                </a:solidFill>
                <a:latin typeface="Courier New"/>
                <a:ea typeface="Courier New"/>
                <a:cs typeface="Courier New"/>
                <a:sym typeface="Courier New"/>
              </a:rPr>
              <a:t>Topic - Air Mass : Typology and Origin</a:t>
            </a:r>
            <a:endParaRPr b="1" sz="1600">
              <a:solidFill>
                <a:srgbClr val="FFFFFF"/>
              </a:solidFill>
              <a:latin typeface="Courier New"/>
              <a:ea typeface="Courier New"/>
              <a:cs typeface="Courier New"/>
              <a:sym typeface="Courier New"/>
            </a:endParaRPr>
          </a:p>
        </p:txBody>
      </p:sp>
      <p:sp>
        <p:nvSpPr>
          <p:cNvPr id="137" name="Google Shape;137;p13"/>
          <p:cNvSpPr txBox="1"/>
          <p:nvPr/>
        </p:nvSpPr>
        <p:spPr>
          <a:xfrm>
            <a:off x="850200" y="0"/>
            <a:ext cx="8293800" cy="9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Class - 3rd Sem												Date - 03/09/2020</a:t>
            </a:r>
            <a:endParaRPr>
              <a:solidFill>
                <a:srgbClr val="FFFFFF"/>
              </a:solidFill>
            </a:endParaRPr>
          </a:p>
          <a:p>
            <a:pPr indent="0" lvl="0" marL="0" rtl="0" algn="l">
              <a:spcBef>
                <a:spcPts val="0"/>
              </a:spcBef>
              <a:spcAft>
                <a:spcPts val="0"/>
              </a:spcAft>
              <a:buNone/>
            </a:pPr>
            <a:r>
              <a:rPr lang="en-GB">
                <a:solidFill>
                  <a:srgbClr val="FFFFFF"/>
                </a:solidFill>
              </a:rPr>
              <a:t>Paper - CC5T												Unit - 2-2 (Partial)</a:t>
            </a:r>
            <a:endParaRPr>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Continental Polar Air Mass -cP</a:t>
            </a:r>
            <a:endParaRPr/>
          </a:p>
        </p:txBody>
      </p:sp>
      <p:sp>
        <p:nvSpPr>
          <p:cNvPr id="200" name="Google Shape;200;p2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a:t>Generally formed on Large Landmasses like Canada and Siberia</a:t>
            </a:r>
            <a:endParaRPr/>
          </a:p>
          <a:p>
            <a:pPr indent="-311150" lvl="0" marL="457200" rtl="0" algn="l">
              <a:spcBef>
                <a:spcPts val="0"/>
              </a:spcBef>
              <a:spcAft>
                <a:spcPts val="0"/>
              </a:spcAft>
              <a:buSzPts val="1300"/>
              <a:buChar char="-"/>
            </a:pPr>
            <a:r>
              <a:rPr lang="en-GB"/>
              <a:t>Cold and Extremely Dry and Less of Moisture</a:t>
            </a:r>
            <a:endParaRPr/>
          </a:p>
          <a:p>
            <a:pPr indent="-311150" lvl="0" marL="457200" rtl="0" algn="l">
              <a:spcBef>
                <a:spcPts val="0"/>
              </a:spcBef>
              <a:spcAft>
                <a:spcPts val="0"/>
              </a:spcAft>
              <a:buSzPts val="1300"/>
              <a:buChar char="-"/>
            </a:pPr>
            <a:r>
              <a:rPr lang="en-GB"/>
              <a:t>Stability is Very High</a:t>
            </a:r>
            <a:endParaRPr/>
          </a:p>
          <a:p>
            <a:pPr indent="-311150" lvl="0" marL="457200" rtl="0" algn="l">
              <a:spcBef>
                <a:spcPts val="0"/>
              </a:spcBef>
              <a:spcAft>
                <a:spcPts val="0"/>
              </a:spcAft>
              <a:buSzPts val="1300"/>
              <a:buChar char="-"/>
            </a:pPr>
            <a:r>
              <a:rPr lang="en-GB"/>
              <a:t>On Summer height is more than winter</a:t>
            </a:r>
            <a:endParaRPr/>
          </a:p>
          <a:p>
            <a:pPr indent="0" lvl="0" marL="457200" rtl="0" algn="l">
              <a:spcBef>
                <a:spcPts val="1600"/>
              </a:spcBef>
              <a:spcAft>
                <a:spcPts val="0"/>
              </a:spcAft>
              <a:buNone/>
            </a:pPr>
            <a:r>
              <a:rPr lang="en-GB"/>
              <a:t>Modifications:</a:t>
            </a:r>
            <a:endParaRPr/>
          </a:p>
          <a:p>
            <a:pPr indent="-311150" lvl="0" marL="457200" rtl="0" algn="l">
              <a:spcBef>
                <a:spcPts val="1600"/>
              </a:spcBef>
              <a:spcAft>
                <a:spcPts val="0"/>
              </a:spcAft>
              <a:buSzPts val="1300"/>
              <a:buChar char="-"/>
            </a:pPr>
            <a:r>
              <a:rPr lang="en-GB"/>
              <a:t>Makes the underlying area cold and dry</a:t>
            </a:r>
            <a:endParaRPr/>
          </a:p>
          <a:p>
            <a:pPr indent="-311150" lvl="0" marL="457200" rtl="0" algn="l">
              <a:spcBef>
                <a:spcPts val="0"/>
              </a:spcBef>
              <a:spcAft>
                <a:spcPts val="0"/>
              </a:spcAft>
              <a:buSzPts val="1300"/>
              <a:buChar char="-"/>
            </a:pPr>
            <a:r>
              <a:rPr lang="en-GB"/>
              <a:t>Progression</a:t>
            </a:r>
            <a:r>
              <a:rPr lang="en-GB"/>
              <a:t> to Lower Altitude, makes it warm </a:t>
            </a:r>
            <a:endParaRPr/>
          </a:p>
          <a:p>
            <a:pPr indent="-311150" lvl="0" marL="457200" rtl="0" algn="l">
              <a:spcBef>
                <a:spcPts val="0"/>
              </a:spcBef>
              <a:spcAft>
                <a:spcPts val="0"/>
              </a:spcAft>
              <a:buSzPts val="1300"/>
              <a:buChar char="-"/>
            </a:pPr>
            <a:r>
              <a:rPr lang="en-GB"/>
              <a:t>Carrying Capacity of Moisture increased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Maritime Polar Air Mass - mP</a:t>
            </a:r>
            <a:endParaRPr/>
          </a:p>
        </p:txBody>
      </p:sp>
      <p:sp>
        <p:nvSpPr>
          <p:cNvPr id="206" name="Google Shape;206;p2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a:t>Higher latitude </a:t>
            </a:r>
            <a:r>
              <a:rPr lang="en-GB"/>
              <a:t>waterfronts</a:t>
            </a:r>
            <a:endParaRPr/>
          </a:p>
          <a:p>
            <a:pPr indent="-311150" lvl="0" marL="457200" rtl="0" algn="l">
              <a:spcBef>
                <a:spcPts val="0"/>
              </a:spcBef>
              <a:spcAft>
                <a:spcPts val="0"/>
              </a:spcAft>
              <a:buSzPts val="1300"/>
              <a:buChar char="-"/>
            </a:pPr>
            <a:r>
              <a:rPr lang="en-GB"/>
              <a:t>Cold and Moist</a:t>
            </a:r>
            <a:endParaRPr/>
          </a:p>
          <a:p>
            <a:pPr indent="-311150" lvl="0" marL="457200" rtl="0" algn="l">
              <a:spcBef>
                <a:spcPts val="0"/>
              </a:spcBef>
              <a:spcAft>
                <a:spcPts val="0"/>
              </a:spcAft>
              <a:buSzPts val="1300"/>
              <a:buChar char="-"/>
            </a:pPr>
            <a:r>
              <a:rPr lang="en-GB"/>
              <a:t>cP moves as mP in Continents</a:t>
            </a:r>
            <a:endParaRPr/>
          </a:p>
          <a:p>
            <a:pPr indent="-311150" lvl="0" marL="457200" rtl="0" algn="l">
              <a:spcBef>
                <a:spcPts val="0"/>
              </a:spcBef>
              <a:spcAft>
                <a:spcPts val="0"/>
              </a:spcAft>
              <a:buSzPts val="1300"/>
              <a:buChar char="-"/>
            </a:pPr>
            <a:r>
              <a:rPr lang="en-GB"/>
              <a:t>Otherwise, water front adds moisture to cP</a:t>
            </a:r>
            <a:endParaRPr/>
          </a:p>
          <a:p>
            <a:pPr indent="-311150" lvl="0" marL="457200" rtl="0" algn="l">
              <a:spcBef>
                <a:spcPts val="0"/>
              </a:spcBef>
              <a:spcAft>
                <a:spcPts val="0"/>
              </a:spcAft>
              <a:buSzPts val="1300"/>
              <a:buChar char="-"/>
            </a:pPr>
            <a:r>
              <a:rPr lang="en-GB"/>
              <a:t>mP air  circulates in the eye of a cyclone and </a:t>
            </a:r>
            <a:endParaRPr/>
          </a:p>
          <a:p>
            <a:pPr indent="-311150" lvl="0" marL="457200" rtl="0" algn="l">
              <a:spcBef>
                <a:spcPts val="0"/>
              </a:spcBef>
              <a:spcAft>
                <a:spcPts val="0"/>
              </a:spcAft>
              <a:buSzPts val="1300"/>
              <a:buChar char="-"/>
            </a:pPr>
            <a:r>
              <a:rPr lang="en-GB"/>
              <a:t>cP makes a passage to cyclone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Continental Tropical Air Mass - cT</a:t>
            </a:r>
            <a:endParaRPr/>
          </a:p>
        </p:txBody>
      </p:sp>
      <p:sp>
        <p:nvSpPr>
          <p:cNvPr id="212" name="Google Shape;212;p2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a:t>Hot and Very Dry </a:t>
            </a:r>
            <a:endParaRPr/>
          </a:p>
          <a:p>
            <a:pPr indent="-311150" lvl="0" marL="457200" rtl="0" algn="l">
              <a:spcBef>
                <a:spcPts val="0"/>
              </a:spcBef>
              <a:spcAft>
                <a:spcPts val="0"/>
              </a:spcAft>
              <a:buSzPts val="1300"/>
              <a:buChar char="-"/>
            </a:pPr>
            <a:r>
              <a:rPr lang="en-GB"/>
              <a:t>Mainly lower latitude continents</a:t>
            </a:r>
            <a:endParaRPr/>
          </a:p>
          <a:p>
            <a:pPr indent="-311150" lvl="0" marL="457200" rtl="0" algn="l">
              <a:spcBef>
                <a:spcPts val="0"/>
              </a:spcBef>
              <a:spcAft>
                <a:spcPts val="0"/>
              </a:spcAft>
              <a:buSzPts val="1300"/>
              <a:buChar char="-"/>
            </a:pPr>
            <a:r>
              <a:rPr lang="en-GB"/>
              <a:t>Unstable </a:t>
            </a:r>
            <a:endParaRPr/>
          </a:p>
          <a:p>
            <a:pPr indent="-311150" lvl="0" marL="457200" rtl="0" algn="l">
              <a:spcBef>
                <a:spcPts val="0"/>
              </a:spcBef>
              <a:spcAft>
                <a:spcPts val="0"/>
              </a:spcAft>
              <a:buSzPts val="1300"/>
              <a:buChar char="-"/>
            </a:pPr>
            <a:r>
              <a:rPr lang="en-GB"/>
              <a:t>Thunderstorm and lightning happens</a:t>
            </a:r>
            <a:endParaRPr/>
          </a:p>
          <a:p>
            <a:pPr indent="-311150" lvl="0" marL="457200" rtl="0" algn="l">
              <a:spcBef>
                <a:spcPts val="0"/>
              </a:spcBef>
              <a:spcAft>
                <a:spcPts val="0"/>
              </a:spcAft>
              <a:buSzPts val="1300"/>
              <a:buChar char="-"/>
            </a:pPr>
            <a:r>
              <a:rPr lang="en-GB"/>
              <a:t>Local Wind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Maritime Tropical Air Mass -mT</a:t>
            </a:r>
            <a:endParaRPr/>
          </a:p>
        </p:txBody>
      </p:sp>
      <p:sp>
        <p:nvSpPr>
          <p:cNvPr id="218" name="Google Shape;218;p2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a:t>Warm and Humid</a:t>
            </a:r>
            <a:endParaRPr/>
          </a:p>
          <a:p>
            <a:pPr indent="-311150" lvl="0" marL="457200" rtl="0" algn="l">
              <a:spcBef>
                <a:spcPts val="0"/>
              </a:spcBef>
              <a:spcAft>
                <a:spcPts val="0"/>
              </a:spcAft>
              <a:buSzPts val="1300"/>
              <a:buChar char="-"/>
            </a:pPr>
            <a:r>
              <a:rPr lang="en-GB"/>
              <a:t>From equatorial waterfront</a:t>
            </a:r>
            <a:endParaRPr/>
          </a:p>
          <a:p>
            <a:pPr indent="-311150" lvl="0" marL="457200" rtl="0" algn="l">
              <a:spcBef>
                <a:spcPts val="0"/>
              </a:spcBef>
              <a:spcAft>
                <a:spcPts val="0"/>
              </a:spcAft>
              <a:buSzPts val="1300"/>
              <a:buChar char="-"/>
            </a:pPr>
            <a:r>
              <a:rPr lang="en-GB"/>
              <a:t>Extremely Unstable</a:t>
            </a:r>
            <a:endParaRPr/>
          </a:p>
          <a:p>
            <a:pPr indent="-311150" lvl="0" marL="457200" rtl="0" algn="l">
              <a:spcBef>
                <a:spcPts val="0"/>
              </a:spcBef>
              <a:spcAft>
                <a:spcPts val="0"/>
              </a:spcAft>
              <a:buSzPts val="1300"/>
              <a:buChar char="-"/>
            </a:pPr>
            <a:r>
              <a:rPr lang="en-GB"/>
              <a:t>Advection of this makes monsoon locally</a:t>
            </a:r>
            <a:endParaRPr/>
          </a:p>
          <a:p>
            <a:pPr indent="-311150" lvl="0" marL="457200" rtl="0" algn="l">
              <a:spcBef>
                <a:spcPts val="0"/>
              </a:spcBef>
              <a:spcAft>
                <a:spcPts val="0"/>
              </a:spcAft>
              <a:buSzPts val="1300"/>
              <a:buChar char="-"/>
            </a:pPr>
            <a:r>
              <a:rPr lang="en-GB"/>
              <a:t>Dry and warm wind causes continental summer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Front</a:t>
            </a:r>
            <a:endParaRPr/>
          </a:p>
        </p:txBody>
      </p:sp>
      <p:sp>
        <p:nvSpPr>
          <p:cNvPr id="224" name="Google Shape;224;p26"/>
          <p:cNvSpPr txBox="1"/>
          <p:nvPr>
            <p:ph idx="1" type="body"/>
          </p:nvPr>
        </p:nvSpPr>
        <p:spPr>
          <a:xfrm>
            <a:off x="440250" y="1921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a:t>Warm Front and Cold Front</a:t>
            </a:r>
            <a:endParaRPr/>
          </a:p>
          <a:p>
            <a:pPr indent="-311150" lvl="0" marL="457200" rtl="0" algn="l">
              <a:spcBef>
                <a:spcPts val="0"/>
              </a:spcBef>
              <a:spcAft>
                <a:spcPts val="0"/>
              </a:spcAft>
              <a:buSzPts val="1300"/>
              <a:buChar char="-"/>
            </a:pPr>
            <a:r>
              <a:rPr lang="en-GB"/>
              <a:t>Stationary Front</a:t>
            </a:r>
            <a:endParaRPr/>
          </a:p>
          <a:p>
            <a:pPr indent="-311150" lvl="0" marL="457200" rtl="0" algn="l">
              <a:spcBef>
                <a:spcPts val="0"/>
              </a:spcBef>
              <a:spcAft>
                <a:spcPts val="0"/>
              </a:spcAft>
              <a:buSzPts val="1300"/>
              <a:buChar char="-"/>
            </a:pPr>
            <a:r>
              <a:rPr lang="en-GB"/>
              <a:t>Occluded Front</a:t>
            </a:r>
            <a:endParaRPr/>
          </a:p>
        </p:txBody>
      </p:sp>
      <p:pic>
        <p:nvPicPr>
          <p:cNvPr id="225" name="Google Shape;225;p26"/>
          <p:cNvPicPr preferRelativeResize="0"/>
          <p:nvPr/>
        </p:nvPicPr>
        <p:blipFill>
          <a:blip r:embed="rId3">
            <a:alphaModFix/>
          </a:blip>
          <a:stretch>
            <a:fillRect/>
          </a:stretch>
        </p:blipFill>
        <p:spPr>
          <a:xfrm>
            <a:off x="3486150" y="717950"/>
            <a:ext cx="5486400" cy="411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Modifications of Air Mass</a:t>
            </a:r>
            <a:endParaRPr/>
          </a:p>
        </p:txBody>
      </p:sp>
      <p:sp>
        <p:nvSpPr>
          <p:cNvPr id="231" name="Google Shape;231;p2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a:t>Initial characteristics of Air Mass including of Temperature and Humidity</a:t>
            </a:r>
            <a:endParaRPr/>
          </a:p>
          <a:p>
            <a:pPr indent="-311150" lvl="0" marL="457200" rtl="0" algn="l">
              <a:spcBef>
                <a:spcPts val="0"/>
              </a:spcBef>
              <a:spcAft>
                <a:spcPts val="0"/>
              </a:spcAft>
              <a:buSzPts val="1300"/>
              <a:buChar char="-"/>
            </a:pPr>
            <a:r>
              <a:rPr lang="en-GB"/>
              <a:t>Underlying Conditions are important parameters that affects</a:t>
            </a:r>
            <a:endParaRPr/>
          </a:p>
          <a:p>
            <a:pPr indent="-311150" lvl="0" marL="457200" rtl="0" algn="l">
              <a:spcBef>
                <a:spcPts val="0"/>
              </a:spcBef>
              <a:spcAft>
                <a:spcPts val="0"/>
              </a:spcAft>
              <a:buSzPts val="1300"/>
              <a:buChar char="-"/>
            </a:pPr>
            <a:r>
              <a:rPr lang="en-GB"/>
              <a:t>Path followed through source region to terminal region</a:t>
            </a:r>
            <a:endParaRPr/>
          </a:p>
          <a:p>
            <a:pPr indent="-311150" lvl="0" marL="457200" rtl="0" algn="l">
              <a:spcBef>
                <a:spcPts val="0"/>
              </a:spcBef>
              <a:spcAft>
                <a:spcPts val="0"/>
              </a:spcAft>
              <a:buSzPts val="1300"/>
              <a:buChar char="-"/>
            </a:pPr>
            <a:r>
              <a:rPr lang="en-GB"/>
              <a:t>Time needed for movement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Type:</a:t>
            </a:r>
            <a:endParaRPr/>
          </a:p>
          <a:p>
            <a:pPr indent="0" lvl="0" marL="0" rtl="0" algn="l">
              <a:spcBef>
                <a:spcPts val="0"/>
              </a:spcBef>
              <a:spcAft>
                <a:spcPts val="0"/>
              </a:spcAft>
              <a:buNone/>
            </a:pPr>
            <a:r>
              <a:rPr lang="en-GB" sz="1500"/>
              <a:t>Based on Thermodynamic and Mechanical Modifications</a:t>
            </a:r>
            <a:endParaRPr sz="1500"/>
          </a:p>
        </p:txBody>
      </p:sp>
      <p:sp>
        <p:nvSpPr>
          <p:cNvPr id="237" name="Google Shape;237;p2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3500"/>
              <a:t>Next Day</a:t>
            </a:r>
            <a:endParaRPr sz="3500"/>
          </a:p>
        </p:txBody>
      </p:sp>
      <p:sp>
        <p:nvSpPr>
          <p:cNvPr id="238" name="Google Shape;238;p28"/>
          <p:cNvSpPr txBox="1"/>
          <p:nvPr/>
        </p:nvSpPr>
        <p:spPr>
          <a:xfrm>
            <a:off x="2524125" y="3405200"/>
            <a:ext cx="5715000" cy="10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EFEFEF"/>
                </a:solidFill>
                <a:latin typeface="Lato"/>
                <a:ea typeface="Lato"/>
                <a:cs typeface="Lato"/>
                <a:sym typeface="Lato"/>
              </a:rPr>
              <a:t>This topic will continue tomorrow</a:t>
            </a:r>
            <a:endParaRPr b="1" sz="2400">
              <a:solidFill>
                <a:srgbClr val="EFEFEF"/>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Air Mass</a:t>
            </a:r>
            <a:endParaRPr/>
          </a:p>
        </p:txBody>
      </p:sp>
      <p:sp>
        <p:nvSpPr>
          <p:cNvPr id="143" name="Google Shape;143;p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GB" sz="2000">
                <a:latin typeface="Times New Roman"/>
                <a:ea typeface="Times New Roman"/>
                <a:cs typeface="Times New Roman"/>
                <a:sym typeface="Times New Roman"/>
              </a:rPr>
              <a:t>Volume of Air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GB" sz="2000">
                <a:latin typeface="Times New Roman"/>
                <a:ea typeface="Times New Roman"/>
                <a:cs typeface="Times New Roman"/>
                <a:sym typeface="Times New Roman"/>
              </a:rPr>
              <a:t>Have  a same properties of Water Vapour, Lapse Rate and Temperature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GB" sz="2000">
                <a:latin typeface="Times New Roman"/>
                <a:ea typeface="Times New Roman"/>
                <a:cs typeface="Times New Roman"/>
                <a:sym typeface="Times New Roman"/>
              </a:rPr>
              <a:t>A parcel of Air - Have Same Characteristics Horizontally</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GB" sz="2000">
                <a:latin typeface="Times New Roman"/>
                <a:ea typeface="Times New Roman"/>
                <a:cs typeface="Times New Roman"/>
                <a:sym typeface="Times New Roman"/>
              </a:rPr>
              <a:t>Areal extension could be  hundred to million of miles</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GB" sz="2000">
                <a:latin typeface="Times New Roman"/>
                <a:ea typeface="Times New Roman"/>
                <a:cs typeface="Times New Roman"/>
                <a:sym typeface="Times New Roman"/>
              </a:rPr>
              <a:t>Adopts surface characteristics into it</a:t>
            </a:r>
            <a:endParaRPr sz="2000">
              <a:latin typeface="Times New Roman"/>
              <a:ea typeface="Times New Roman"/>
              <a:cs typeface="Times New Roman"/>
              <a:sym typeface="Times New Roman"/>
            </a:endParaRPr>
          </a:p>
          <a:p>
            <a:pPr indent="0" lvl="0" marL="457200" rtl="0" algn="l">
              <a:spcBef>
                <a:spcPts val="1600"/>
              </a:spcBef>
              <a:spcAft>
                <a:spcPts val="1600"/>
              </a:spcAft>
              <a:buNone/>
            </a:pPr>
            <a:r>
              <a:t/>
            </a:r>
            <a:endParaRPr sz="20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Properties Conditions</a:t>
            </a:r>
            <a:endParaRPr/>
          </a:p>
        </p:txBody>
      </p:sp>
      <p:sp>
        <p:nvSpPr>
          <p:cNvPr id="149" name="Google Shape;149;p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Font typeface="Times New Roman"/>
              <a:buChar char="●"/>
            </a:pPr>
            <a:r>
              <a:rPr lang="en-GB" sz="1900">
                <a:latin typeface="Times New Roman"/>
                <a:ea typeface="Times New Roman"/>
                <a:cs typeface="Times New Roman"/>
                <a:sym typeface="Times New Roman"/>
              </a:rPr>
              <a:t>The Age of Air Mass</a:t>
            </a:r>
            <a:endParaRPr sz="1900">
              <a:latin typeface="Times New Roman"/>
              <a:ea typeface="Times New Roman"/>
              <a:cs typeface="Times New Roman"/>
              <a:sym typeface="Times New Roman"/>
            </a:endParaRPr>
          </a:p>
          <a:p>
            <a:pPr indent="-349250" lvl="0" marL="457200" rtl="0" algn="l">
              <a:spcBef>
                <a:spcPts val="0"/>
              </a:spcBef>
              <a:spcAft>
                <a:spcPts val="0"/>
              </a:spcAft>
              <a:buSzPts val="1900"/>
              <a:buFont typeface="Times New Roman"/>
              <a:buChar char="●"/>
            </a:pPr>
            <a:r>
              <a:rPr lang="en-GB" sz="1900">
                <a:latin typeface="Times New Roman"/>
                <a:ea typeface="Times New Roman"/>
                <a:cs typeface="Times New Roman"/>
                <a:sym typeface="Times New Roman"/>
              </a:rPr>
              <a:t>Properties of Source and Area and Its directions</a:t>
            </a:r>
            <a:endParaRPr sz="1900">
              <a:latin typeface="Times New Roman"/>
              <a:ea typeface="Times New Roman"/>
              <a:cs typeface="Times New Roman"/>
              <a:sym typeface="Times New Roman"/>
            </a:endParaRPr>
          </a:p>
          <a:p>
            <a:pPr indent="-349250" lvl="0" marL="457200" rtl="0" algn="l">
              <a:spcBef>
                <a:spcPts val="0"/>
              </a:spcBef>
              <a:spcAft>
                <a:spcPts val="0"/>
              </a:spcAft>
              <a:buSzPts val="1900"/>
              <a:buFont typeface="Times New Roman"/>
              <a:buChar char="●"/>
            </a:pPr>
            <a:r>
              <a:rPr lang="en-GB" sz="1900">
                <a:latin typeface="Times New Roman"/>
                <a:ea typeface="Times New Roman"/>
                <a:cs typeface="Times New Roman"/>
                <a:sym typeface="Times New Roman"/>
              </a:rPr>
              <a:t>Gradually Changes adopted with  distance increasing from source  with time</a:t>
            </a:r>
            <a:endParaRPr sz="19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Basic Principle regarding Air Mass</a:t>
            </a:r>
            <a:endParaRPr/>
          </a:p>
        </p:txBody>
      </p:sp>
      <p:sp>
        <p:nvSpPr>
          <p:cNvPr id="155" name="Google Shape;155;p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Font typeface="Times New Roman"/>
              <a:buChar char="●"/>
            </a:pPr>
            <a:r>
              <a:rPr lang="en-GB" sz="1900">
                <a:latin typeface="Times New Roman"/>
                <a:ea typeface="Times New Roman"/>
                <a:cs typeface="Times New Roman"/>
                <a:sym typeface="Times New Roman"/>
              </a:rPr>
              <a:t>Vertical Distribution of Temperature and Moisture content are two which controls weather of a surrounding Area</a:t>
            </a:r>
            <a:endParaRPr sz="1900">
              <a:latin typeface="Times New Roman"/>
              <a:ea typeface="Times New Roman"/>
              <a:cs typeface="Times New Roman"/>
              <a:sym typeface="Times New Roman"/>
            </a:endParaRPr>
          </a:p>
          <a:p>
            <a:pPr indent="-349250" lvl="0" marL="457200" rtl="0" algn="l">
              <a:spcBef>
                <a:spcPts val="0"/>
              </a:spcBef>
              <a:spcAft>
                <a:spcPts val="0"/>
              </a:spcAft>
              <a:buSzPts val="1900"/>
              <a:buFont typeface="Times New Roman"/>
              <a:buChar char="●"/>
            </a:pPr>
            <a:r>
              <a:rPr lang="en-GB" sz="1900">
                <a:latin typeface="Times New Roman"/>
                <a:ea typeface="Times New Roman"/>
                <a:cs typeface="Times New Roman"/>
                <a:sym typeface="Times New Roman"/>
              </a:rPr>
              <a:t>When the Temperature of Air Mass is Lesser than the Underlying Surface  is called Cold Air Mass and when  is higher than Underlying Surface is generally known as Warm Air Mass</a:t>
            </a:r>
            <a:endParaRPr sz="1900">
              <a:latin typeface="Times New Roman"/>
              <a:ea typeface="Times New Roman"/>
              <a:cs typeface="Times New Roman"/>
              <a:sym typeface="Times New Roman"/>
            </a:endParaRPr>
          </a:p>
          <a:p>
            <a:pPr indent="-349250" lvl="0" marL="457200" rtl="0" algn="l">
              <a:spcBef>
                <a:spcPts val="0"/>
              </a:spcBef>
              <a:spcAft>
                <a:spcPts val="0"/>
              </a:spcAft>
              <a:buSzPts val="1900"/>
              <a:buFont typeface="Times New Roman"/>
              <a:buChar char="●"/>
            </a:pPr>
            <a:r>
              <a:rPr lang="en-GB" sz="1900">
                <a:latin typeface="Times New Roman"/>
                <a:ea typeface="Times New Roman"/>
                <a:cs typeface="Times New Roman"/>
                <a:sym typeface="Times New Roman"/>
              </a:rPr>
              <a:t>The Boundary of Two Air Mass is called Front</a:t>
            </a:r>
            <a:endParaRPr sz="19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Origin of Air Mass</a:t>
            </a:r>
            <a:endParaRPr/>
          </a:p>
        </p:txBody>
      </p:sp>
      <p:sp>
        <p:nvSpPr>
          <p:cNvPr id="161" name="Google Shape;161;p17"/>
          <p:cNvSpPr txBox="1"/>
          <p:nvPr>
            <p:ph idx="1" type="body"/>
          </p:nvPr>
        </p:nvSpPr>
        <p:spPr>
          <a:xfrm>
            <a:off x="408100" y="1492525"/>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There are some Source Regions of forming an Air Mass</a:t>
            </a:r>
            <a:endParaRPr sz="1800">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AutoNum type="arabicPeriod"/>
            </a:pPr>
            <a:r>
              <a:rPr lang="en-GB" sz="1800">
                <a:latin typeface="Times New Roman"/>
                <a:ea typeface="Times New Roman"/>
                <a:cs typeface="Times New Roman"/>
                <a:sym typeface="Times New Roman"/>
              </a:rPr>
              <a:t>Polar Oceanic Areas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GB" sz="1800">
                <a:latin typeface="Times New Roman"/>
                <a:ea typeface="Times New Roman"/>
                <a:cs typeface="Times New Roman"/>
                <a:sym typeface="Times New Roman"/>
              </a:rPr>
              <a:t>Polar and Arctic Continental Areas</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GB" sz="1800">
                <a:latin typeface="Times New Roman"/>
                <a:ea typeface="Times New Roman"/>
                <a:cs typeface="Times New Roman"/>
                <a:sym typeface="Times New Roman"/>
              </a:rPr>
              <a:t>Tropical Oceanic Areas</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GB" sz="1800">
                <a:latin typeface="Times New Roman"/>
                <a:ea typeface="Times New Roman"/>
                <a:cs typeface="Times New Roman"/>
                <a:sym typeface="Times New Roman"/>
              </a:rPr>
              <a:t>Tropical Continental Areas</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GB" sz="1800">
                <a:latin typeface="Times New Roman"/>
                <a:ea typeface="Times New Roman"/>
                <a:cs typeface="Times New Roman"/>
                <a:sym typeface="Times New Roman"/>
              </a:rPr>
              <a:t>Equatorial Regions</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GB" sz="1800">
                <a:latin typeface="Times New Roman"/>
                <a:ea typeface="Times New Roman"/>
                <a:cs typeface="Times New Roman"/>
                <a:sym typeface="Times New Roman"/>
              </a:rPr>
              <a:t>Monsoon Region </a:t>
            </a:r>
            <a:endParaRPr sz="1800">
              <a:latin typeface="Times New Roman"/>
              <a:ea typeface="Times New Roman"/>
              <a:cs typeface="Times New Roman"/>
              <a:sym typeface="Times New Roman"/>
            </a:endParaRPr>
          </a:p>
        </p:txBody>
      </p:sp>
      <p:pic>
        <p:nvPicPr>
          <p:cNvPr id="162" name="Google Shape;162;p17"/>
          <p:cNvPicPr preferRelativeResize="0"/>
          <p:nvPr/>
        </p:nvPicPr>
        <p:blipFill rotWithShape="1">
          <a:blip r:embed="rId3">
            <a:alphaModFix/>
          </a:blip>
          <a:srcRect b="34741" l="62950" r="8711" t="41559"/>
          <a:stretch/>
        </p:blipFill>
        <p:spPr>
          <a:xfrm>
            <a:off x="4080725" y="2892025"/>
            <a:ext cx="5082149" cy="2307425"/>
          </a:xfrm>
          <a:prstGeom prst="rect">
            <a:avLst/>
          </a:prstGeom>
          <a:noFill/>
          <a:ln>
            <a:noFill/>
          </a:ln>
        </p:spPr>
      </p:pic>
      <p:sp>
        <p:nvSpPr>
          <p:cNvPr id="163" name="Google Shape;163;p17"/>
          <p:cNvSpPr txBox="1"/>
          <p:nvPr/>
        </p:nvSpPr>
        <p:spPr>
          <a:xfrm>
            <a:off x="6065050" y="490350"/>
            <a:ext cx="2764500" cy="2081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a:solidFill>
                  <a:srgbClr val="F3F3F3"/>
                </a:solidFill>
                <a:latin typeface="Lato"/>
                <a:ea typeface="Lato"/>
                <a:cs typeface="Lato"/>
                <a:sym typeface="Lato"/>
              </a:rPr>
              <a:t>Source Region- </a:t>
            </a:r>
            <a:endParaRPr>
              <a:solidFill>
                <a:srgbClr val="F3F3F3"/>
              </a:solidFill>
              <a:latin typeface="Lato"/>
              <a:ea typeface="Lato"/>
              <a:cs typeface="Lato"/>
              <a:sym typeface="Lato"/>
            </a:endParaRPr>
          </a:p>
          <a:p>
            <a:pPr indent="0" lvl="0" marL="457200" rtl="0" algn="l">
              <a:spcBef>
                <a:spcPts val="0"/>
              </a:spcBef>
              <a:spcAft>
                <a:spcPts val="0"/>
              </a:spcAft>
              <a:buNone/>
            </a:pPr>
            <a:r>
              <a:t/>
            </a:r>
            <a:endParaRPr>
              <a:solidFill>
                <a:srgbClr val="F3F3F3"/>
              </a:solidFill>
              <a:latin typeface="Lato"/>
              <a:ea typeface="Lato"/>
              <a:cs typeface="Lato"/>
              <a:sym typeface="Lato"/>
            </a:endParaRPr>
          </a:p>
          <a:p>
            <a:pPr indent="-317500" lvl="0" marL="457200" rtl="0" algn="l">
              <a:lnSpc>
                <a:spcPct val="115000"/>
              </a:lnSpc>
              <a:spcBef>
                <a:spcPts val="0"/>
              </a:spcBef>
              <a:spcAft>
                <a:spcPts val="0"/>
              </a:spcAft>
              <a:buClr>
                <a:srgbClr val="F3F3F3"/>
              </a:buClr>
              <a:buSzPts val="1400"/>
              <a:buFont typeface="Lato"/>
              <a:buAutoNum type="arabicPeriod"/>
            </a:pPr>
            <a:r>
              <a:rPr lang="en-GB">
                <a:solidFill>
                  <a:srgbClr val="F3F3F3"/>
                </a:solidFill>
                <a:latin typeface="Lato"/>
                <a:ea typeface="Lato"/>
                <a:cs typeface="Lato"/>
                <a:sym typeface="Lato"/>
              </a:rPr>
              <a:t>Forms  in High or Low Latitude ; No Mid Latitude</a:t>
            </a:r>
            <a:endParaRPr>
              <a:solidFill>
                <a:srgbClr val="F3F3F3"/>
              </a:solidFill>
              <a:latin typeface="Lato"/>
              <a:ea typeface="Lato"/>
              <a:cs typeface="Lato"/>
              <a:sym typeface="Lato"/>
            </a:endParaRPr>
          </a:p>
          <a:p>
            <a:pPr indent="-317500" lvl="0" marL="457200" rtl="0" algn="l">
              <a:lnSpc>
                <a:spcPct val="115000"/>
              </a:lnSpc>
              <a:spcBef>
                <a:spcPts val="0"/>
              </a:spcBef>
              <a:spcAft>
                <a:spcPts val="0"/>
              </a:spcAft>
              <a:buClr>
                <a:srgbClr val="F3F3F3"/>
              </a:buClr>
              <a:buSzPts val="1400"/>
              <a:buFont typeface="Lato"/>
              <a:buAutoNum type="arabicPeriod"/>
            </a:pPr>
            <a:r>
              <a:rPr lang="en-GB">
                <a:solidFill>
                  <a:srgbClr val="F3F3F3"/>
                </a:solidFill>
                <a:latin typeface="Lato"/>
                <a:ea typeface="Lato"/>
                <a:cs typeface="Lato"/>
                <a:sym typeface="Lato"/>
              </a:rPr>
              <a:t>Forms in Extreme High or Low Pressure Zone</a:t>
            </a:r>
            <a:endParaRPr>
              <a:solidFill>
                <a:srgbClr val="F3F3F3"/>
              </a:solidFill>
              <a:latin typeface="Lato"/>
              <a:ea typeface="Lato"/>
              <a:cs typeface="Lato"/>
              <a:sym typeface="Lato"/>
            </a:endParaRPr>
          </a:p>
          <a:p>
            <a:pPr indent="-317500" lvl="0" marL="457200" rtl="0" algn="l">
              <a:lnSpc>
                <a:spcPct val="115000"/>
              </a:lnSpc>
              <a:spcBef>
                <a:spcPts val="0"/>
              </a:spcBef>
              <a:spcAft>
                <a:spcPts val="0"/>
              </a:spcAft>
              <a:buClr>
                <a:srgbClr val="F3F3F3"/>
              </a:buClr>
              <a:buSzPts val="1400"/>
              <a:buFont typeface="Lato"/>
              <a:buAutoNum type="arabicPeriod"/>
            </a:pPr>
            <a:r>
              <a:rPr lang="en-GB">
                <a:solidFill>
                  <a:srgbClr val="F3F3F3"/>
                </a:solidFill>
                <a:latin typeface="Lato"/>
                <a:ea typeface="Lato"/>
                <a:cs typeface="Lato"/>
                <a:sym typeface="Lato"/>
              </a:rPr>
              <a:t>Extensive Area with specific Temp and Humidity</a:t>
            </a:r>
            <a:endParaRPr>
              <a:solidFill>
                <a:srgbClr val="F3F3F3"/>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Typology:</a:t>
            </a:r>
            <a:endParaRPr/>
          </a:p>
          <a:p>
            <a:pPr indent="0" lvl="0" marL="0" rtl="0" algn="l">
              <a:lnSpc>
                <a:spcPct val="115000"/>
              </a:lnSpc>
              <a:spcBef>
                <a:spcPts val="0"/>
              </a:spcBef>
              <a:spcAft>
                <a:spcPts val="1600"/>
              </a:spcAft>
              <a:buNone/>
            </a:pPr>
            <a:r>
              <a:rPr lang="en-GB" sz="1400">
                <a:latin typeface="Lato"/>
                <a:ea typeface="Lato"/>
                <a:cs typeface="Lato"/>
                <a:sym typeface="Lato"/>
              </a:rPr>
              <a:t>Geographical Classification by Trewartha</a:t>
            </a:r>
            <a:endParaRPr/>
          </a:p>
        </p:txBody>
      </p:sp>
      <p:sp>
        <p:nvSpPr>
          <p:cNvPr id="169" name="Google Shape;169;p18"/>
          <p:cNvSpPr txBox="1"/>
          <p:nvPr>
            <p:ph idx="1" type="body"/>
          </p:nvPr>
        </p:nvSpPr>
        <p:spPr>
          <a:xfrm>
            <a:off x="1103700" y="1567550"/>
            <a:ext cx="35361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317500" lvl="0" marL="457200" rtl="0" algn="l">
              <a:spcBef>
                <a:spcPts val="1600"/>
              </a:spcBef>
              <a:spcAft>
                <a:spcPts val="0"/>
              </a:spcAft>
              <a:buSzPts val="1400"/>
              <a:buAutoNum type="arabicPeriod"/>
            </a:pPr>
            <a:r>
              <a:rPr lang="en-GB" sz="1400"/>
              <a:t>Polar Air Mass (P)</a:t>
            </a:r>
            <a:endParaRPr sz="1400"/>
          </a:p>
          <a:p>
            <a:pPr indent="-317500" lvl="0" marL="457200" rtl="0" algn="l">
              <a:spcBef>
                <a:spcPts val="0"/>
              </a:spcBef>
              <a:spcAft>
                <a:spcPts val="0"/>
              </a:spcAft>
              <a:buSzPts val="1400"/>
              <a:buAutoNum type="arabicPeriod"/>
            </a:pPr>
            <a:r>
              <a:rPr lang="en-GB" sz="1400"/>
              <a:t>Tropical Air Mass (T)</a:t>
            </a:r>
            <a:endParaRPr sz="1400"/>
          </a:p>
          <a:p>
            <a:pPr indent="0" lvl="0" marL="457200" rtl="0" algn="l">
              <a:spcBef>
                <a:spcPts val="1600"/>
              </a:spcBef>
              <a:spcAft>
                <a:spcPts val="0"/>
              </a:spcAft>
              <a:buNone/>
            </a:pPr>
            <a:r>
              <a:t/>
            </a:r>
            <a:endParaRPr sz="1400"/>
          </a:p>
          <a:p>
            <a:pPr indent="-317500" lvl="0" marL="457200" rtl="0" algn="l">
              <a:spcBef>
                <a:spcPts val="1600"/>
              </a:spcBef>
              <a:spcAft>
                <a:spcPts val="0"/>
              </a:spcAft>
              <a:buSzPts val="1400"/>
              <a:buAutoNum type="alphaUcPeriod"/>
            </a:pPr>
            <a:r>
              <a:rPr lang="en-GB" sz="1400"/>
              <a:t>Continental Air Mass (c)</a:t>
            </a:r>
            <a:endParaRPr sz="1400"/>
          </a:p>
          <a:p>
            <a:pPr indent="-317500" lvl="0" marL="457200" rtl="0" algn="l">
              <a:spcBef>
                <a:spcPts val="0"/>
              </a:spcBef>
              <a:spcAft>
                <a:spcPts val="0"/>
              </a:spcAft>
              <a:buSzPts val="1400"/>
              <a:buAutoNum type="alphaUcPeriod"/>
            </a:pPr>
            <a:r>
              <a:rPr lang="en-GB" sz="1400"/>
              <a:t>Oceanic Air Mass (m)</a:t>
            </a:r>
            <a:endParaRPr sz="1400"/>
          </a:p>
        </p:txBody>
      </p:sp>
      <p:cxnSp>
        <p:nvCxnSpPr>
          <p:cNvPr id="170" name="Google Shape;170;p18"/>
          <p:cNvCxnSpPr/>
          <p:nvPr/>
        </p:nvCxnSpPr>
        <p:spPr>
          <a:xfrm>
            <a:off x="1094175" y="2894400"/>
            <a:ext cx="3504000" cy="0"/>
          </a:xfrm>
          <a:prstGeom prst="straightConnector1">
            <a:avLst/>
          </a:prstGeom>
          <a:noFill/>
          <a:ln cap="flat" cmpd="sng" w="9525">
            <a:solidFill>
              <a:schemeClr val="dk2"/>
            </a:solidFill>
            <a:prstDash val="solid"/>
            <a:round/>
            <a:headEnd len="med" w="med" type="none"/>
            <a:tailEnd len="med" w="med" type="none"/>
          </a:ln>
        </p:spPr>
      </p:cxnSp>
      <p:sp>
        <p:nvSpPr>
          <p:cNvPr id="171" name="Google Shape;171;p18"/>
          <p:cNvSpPr txBox="1"/>
          <p:nvPr/>
        </p:nvSpPr>
        <p:spPr>
          <a:xfrm>
            <a:off x="4918475" y="1628775"/>
            <a:ext cx="3782700" cy="285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EFEFEF"/>
              </a:buClr>
              <a:buSzPts val="1400"/>
              <a:buFont typeface="Lato"/>
              <a:buAutoNum type="romanUcPeriod"/>
            </a:pPr>
            <a:r>
              <a:rPr lang="en-GB">
                <a:solidFill>
                  <a:srgbClr val="EFEFEF"/>
                </a:solidFill>
                <a:latin typeface="Lato"/>
                <a:ea typeface="Lato"/>
                <a:cs typeface="Lato"/>
                <a:sym typeface="Lato"/>
              </a:rPr>
              <a:t>Continental Polar Air Mass (cP)</a:t>
            </a:r>
            <a:endParaRPr>
              <a:solidFill>
                <a:srgbClr val="EFEFEF"/>
              </a:solidFill>
              <a:latin typeface="Lato"/>
              <a:ea typeface="Lato"/>
              <a:cs typeface="Lato"/>
              <a:sym typeface="Lato"/>
            </a:endParaRPr>
          </a:p>
          <a:p>
            <a:pPr indent="-317500" lvl="0" marL="457200" rtl="0" algn="l">
              <a:lnSpc>
                <a:spcPct val="115000"/>
              </a:lnSpc>
              <a:spcBef>
                <a:spcPts val="0"/>
              </a:spcBef>
              <a:spcAft>
                <a:spcPts val="0"/>
              </a:spcAft>
              <a:buClr>
                <a:srgbClr val="EFEFEF"/>
              </a:buClr>
              <a:buSzPts val="1400"/>
              <a:buFont typeface="Lato"/>
              <a:buAutoNum type="romanUcPeriod"/>
            </a:pPr>
            <a:r>
              <a:rPr lang="en-GB">
                <a:solidFill>
                  <a:srgbClr val="EFEFEF"/>
                </a:solidFill>
                <a:latin typeface="Lato"/>
                <a:ea typeface="Lato"/>
                <a:cs typeface="Lato"/>
                <a:sym typeface="Lato"/>
              </a:rPr>
              <a:t>Maritime Polar Air Mass (mP)</a:t>
            </a:r>
            <a:endParaRPr>
              <a:solidFill>
                <a:srgbClr val="EFEFEF"/>
              </a:solidFill>
              <a:latin typeface="Lato"/>
              <a:ea typeface="Lato"/>
              <a:cs typeface="Lato"/>
              <a:sym typeface="Lato"/>
            </a:endParaRPr>
          </a:p>
          <a:p>
            <a:pPr indent="-317500" lvl="0" marL="457200" rtl="0" algn="l">
              <a:lnSpc>
                <a:spcPct val="115000"/>
              </a:lnSpc>
              <a:spcBef>
                <a:spcPts val="0"/>
              </a:spcBef>
              <a:spcAft>
                <a:spcPts val="0"/>
              </a:spcAft>
              <a:buClr>
                <a:srgbClr val="EFEFEF"/>
              </a:buClr>
              <a:buSzPts val="1400"/>
              <a:buFont typeface="Lato"/>
              <a:buAutoNum type="romanUcPeriod"/>
            </a:pPr>
            <a:r>
              <a:rPr lang="en-GB">
                <a:solidFill>
                  <a:srgbClr val="EFEFEF"/>
                </a:solidFill>
                <a:latin typeface="Lato"/>
                <a:ea typeface="Lato"/>
                <a:cs typeface="Lato"/>
                <a:sym typeface="Lato"/>
              </a:rPr>
              <a:t>Continental Tropical Air Mass (cT)</a:t>
            </a:r>
            <a:endParaRPr>
              <a:solidFill>
                <a:srgbClr val="EFEFEF"/>
              </a:solidFill>
              <a:latin typeface="Lato"/>
              <a:ea typeface="Lato"/>
              <a:cs typeface="Lato"/>
              <a:sym typeface="Lato"/>
            </a:endParaRPr>
          </a:p>
          <a:p>
            <a:pPr indent="-317500" lvl="0" marL="457200" rtl="0" algn="l">
              <a:lnSpc>
                <a:spcPct val="115000"/>
              </a:lnSpc>
              <a:spcBef>
                <a:spcPts val="0"/>
              </a:spcBef>
              <a:spcAft>
                <a:spcPts val="0"/>
              </a:spcAft>
              <a:buClr>
                <a:srgbClr val="EFEFEF"/>
              </a:buClr>
              <a:buSzPts val="1400"/>
              <a:buFont typeface="Lato"/>
              <a:buAutoNum type="romanUcPeriod"/>
            </a:pPr>
            <a:r>
              <a:rPr lang="en-GB">
                <a:solidFill>
                  <a:srgbClr val="EFEFEF"/>
                </a:solidFill>
                <a:latin typeface="Lato"/>
                <a:ea typeface="Lato"/>
                <a:cs typeface="Lato"/>
                <a:sym typeface="Lato"/>
              </a:rPr>
              <a:t>Maritime Tropical Air Mass (mT)</a:t>
            </a:r>
            <a:endParaRPr>
              <a:solidFill>
                <a:srgbClr val="EFEFEF"/>
              </a:solidFill>
              <a:latin typeface="Lato"/>
              <a:ea typeface="Lato"/>
              <a:cs typeface="Lato"/>
              <a:sym typeface="Lato"/>
            </a:endParaRPr>
          </a:p>
        </p:txBody>
      </p:sp>
      <p:cxnSp>
        <p:nvCxnSpPr>
          <p:cNvPr id="172" name="Google Shape;172;p18"/>
          <p:cNvCxnSpPr/>
          <p:nvPr/>
        </p:nvCxnSpPr>
        <p:spPr>
          <a:xfrm>
            <a:off x="4747025" y="1650200"/>
            <a:ext cx="21300" cy="1189500"/>
          </a:xfrm>
          <a:prstGeom prst="straightConnector1">
            <a:avLst/>
          </a:prstGeom>
          <a:noFill/>
          <a:ln cap="flat" cmpd="sng" w="9525">
            <a:solidFill>
              <a:schemeClr val="dk2"/>
            </a:solidFill>
            <a:prstDash val="solid"/>
            <a:round/>
            <a:headEnd len="med" w="med" type="none"/>
            <a:tailEnd len="med" w="med" type="none"/>
          </a:ln>
        </p:spPr>
      </p:cxnSp>
      <p:cxnSp>
        <p:nvCxnSpPr>
          <p:cNvPr id="173" name="Google Shape;173;p18"/>
          <p:cNvCxnSpPr/>
          <p:nvPr/>
        </p:nvCxnSpPr>
        <p:spPr>
          <a:xfrm>
            <a:off x="4768488" y="2970600"/>
            <a:ext cx="21300" cy="1189500"/>
          </a:xfrm>
          <a:prstGeom prst="straightConnector1">
            <a:avLst/>
          </a:prstGeom>
          <a:noFill/>
          <a:ln cap="flat" cmpd="sng" w="9525">
            <a:solidFill>
              <a:schemeClr val="dk2"/>
            </a:solidFill>
            <a:prstDash val="solid"/>
            <a:round/>
            <a:headEnd len="med" w="med" type="none"/>
            <a:tailEnd len="med" w="med" type="none"/>
          </a:ln>
        </p:spPr>
      </p:cxnSp>
      <p:cxnSp>
        <p:nvCxnSpPr>
          <p:cNvPr id="174" name="Google Shape;174;p18"/>
          <p:cNvCxnSpPr/>
          <p:nvPr/>
        </p:nvCxnSpPr>
        <p:spPr>
          <a:xfrm>
            <a:off x="4980375" y="2894400"/>
            <a:ext cx="3504000" cy="0"/>
          </a:xfrm>
          <a:prstGeom prst="straightConnector1">
            <a:avLst/>
          </a:prstGeom>
          <a:noFill/>
          <a:ln cap="flat" cmpd="sng" w="9525">
            <a:solidFill>
              <a:schemeClr val="dk2"/>
            </a:solidFill>
            <a:prstDash val="solid"/>
            <a:round/>
            <a:headEnd len="med" w="med" type="none"/>
            <a:tailEnd len="med" w="med" type="none"/>
          </a:ln>
        </p:spPr>
      </p:cxnSp>
      <p:sp>
        <p:nvSpPr>
          <p:cNvPr id="175" name="Google Shape;175;p18"/>
          <p:cNvSpPr txBox="1"/>
          <p:nvPr/>
        </p:nvSpPr>
        <p:spPr>
          <a:xfrm>
            <a:off x="5057775" y="3053950"/>
            <a:ext cx="3426600" cy="1371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EFEFEF"/>
              </a:buClr>
              <a:buSzPts val="1400"/>
              <a:buFont typeface="Lato"/>
              <a:buChar char="●"/>
            </a:pPr>
            <a:r>
              <a:rPr lang="en-GB">
                <a:solidFill>
                  <a:srgbClr val="EFEFEF"/>
                </a:solidFill>
                <a:latin typeface="Lato"/>
                <a:ea typeface="Lato"/>
                <a:cs typeface="Lato"/>
                <a:sym typeface="Lato"/>
              </a:rPr>
              <a:t>Continental </a:t>
            </a:r>
            <a:r>
              <a:rPr lang="en-GB">
                <a:solidFill>
                  <a:srgbClr val="EFEFEF"/>
                </a:solidFill>
                <a:latin typeface="Lato"/>
                <a:ea typeface="Lato"/>
                <a:cs typeface="Lato"/>
                <a:sym typeface="Lato"/>
              </a:rPr>
              <a:t>Air Mass</a:t>
            </a:r>
            <a:r>
              <a:rPr lang="en-GB">
                <a:solidFill>
                  <a:srgbClr val="EFEFEF"/>
                </a:solidFill>
                <a:latin typeface="Lato"/>
                <a:ea typeface="Lato"/>
                <a:cs typeface="Lato"/>
                <a:sym typeface="Lato"/>
              </a:rPr>
              <a:t> converted into Maritime </a:t>
            </a:r>
            <a:r>
              <a:rPr lang="en-GB">
                <a:solidFill>
                  <a:srgbClr val="EFEFEF"/>
                </a:solidFill>
                <a:latin typeface="Lato"/>
                <a:ea typeface="Lato"/>
                <a:cs typeface="Lato"/>
                <a:sym typeface="Lato"/>
              </a:rPr>
              <a:t>Air Mass</a:t>
            </a:r>
            <a:r>
              <a:rPr lang="en-GB">
                <a:solidFill>
                  <a:srgbClr val="EFEFEF"/>
                </a:solidFill>
                <a:latin typeface="Lato"/>
                <a:ea typeface="Lato"/>
                <a:cs typeface="Lato"/>
                <a:sym typeface="Lato"/>
              </a:rPr>
              <a:t> when it crosses over Ocean</a:t>
            </a:r>
            <a:endParaRPr>
              <a:solidFill>
                <a:srgbClr val="EFEFEF"/>
              </a:solidFill>
              <a:latin typeface="Lato"/>
              <a:ea typeface="Lato"/>
              <a:cs typeface="Lato"/>
              <a:sym typeface="Lato"/>
            </a:endParaRPr>
          </a:p>
          <a:p>
            <a:pPr indent="-317500" lvl="0" marL="457200" rtl="0" algn="l">
              <a:spcBef>
                <a:spcPts val="0"/>
              </a:spcBef>
              <a:spcAft>
                <a:spcPts val="0"/>
              </a:spcAft>
              <a:buClr>
                <a:srgbClr val="EFEFEF"/>
              </a:buClr>
              <a:buSzPts val="1400"/>
              <a:buFont typeface="Lato"/>
              <a:buChar char="●"/>
            </a:pPr>
            <a:r>
              <a:rPr lang="en-GB">
                <a:solidFill>
                  <a:srgbClr val="EFEFEF"/>
                </a:solidFill>
                <a:latin typeface="Lato"/>
                <a:ea typeface="Lato"/>
                <a:cs typeface="Lato"/>
                <a:sym typeface="Lato"/>
              </a:rPr>
              <a:t>Maritime </a:t>
            </a:r>
            <a:r>
              <a:rPr lang="en-GB">
                <a:solidFill>
                  <a:srgbClr val="EFEFEF"/>
                </a:solidFill>
                <a:latin typeface="Lato"/>
                <a:ea typeface="Lato"/>
                <a:cs typeface="Lato"/>
                <a:sym typeface="Lato"/>
              </a:rPr>
              <a:t>Air Mass</a:t>
            </a:r>
            <a:r>
              <a:rPr lang="en-GB">
                <a:solidFill>
                  <a:srgbClr val="EFEFEF"/>
                </a:solidFill>
                <a:latin typeface="Lato"/>
                <a:ea typeface="Lato"/>
                <a:cs typeface="Lato"/>
                <a:sym typeface="Lato"/>
              </a:rPr>
              <a:t> Converted into Continental </a:t>
            </a:r>
            <a:r>
              <a:rPr lang="en-GB">
                <a:solidFill>
                  <a:srgbClr val="EFEFEF"/>
                </a:solidFill>
                <a:latin typeface="Lato"/>
                <a:ea typeface="Lato"/>
                <a:cs typeface="Lato"/>
                <a:sym typeface="Lato"/>
              </a:rPr>
              <a:t>Air Mass</a:t>
            </a:r>
            <a:r>
              <a:rPr lang="en-GB">
                <a:solidFill>
                  <a:srgbClr val="EFEFEF"/>
                </a:solidFill>
                <a:latin typeface="Lato"/>
                <a:ea typeface="Lato"/>
                <a:cs typeface="Lato"/>
                <a:sym typeface="Lato"/>
              </a:rPr>
              <a:t> when it crosses over continents</a:t>
            </a:r>
            <a:endParaRPr>
              <a:solidFill>
                <a:srgbClr val="EFEFEF"/>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2" name="Google Shape;182;p19"/>
          <p:cNvPicPr preferRelativeResize="0"/>
          <p:nvPr/>
        </p:nvPicPr>
        <p:blipFill>
          <a:blip r:embed="rId3">
            <a:alphaModFix/>
          </a:blip>
          <a:stretch>
            <a:fillRect/>
          </a:stretch>
        </p:blipFill>
        <p:spPr>
          <a:xfrm>
            <a:off x="1297500" y="310750"/>
            <a:ext cx="7566475" cy="452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General Type of Air Mass</a:t>
            </a:r>
            <a:endParaRPr/>
          </a:p>
        </p:txBody>
      </p:sp>
      <p:sp>
        <p:nvSpPr>
          <p:cNvPr id="188" name="Google Shape;188;p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sz="1800"/>
              <a:t>Arctic Continental -cA</a:t>
            </a:r>
            <a:endParaRPr sz="1800"/>
          </a:p>
          <a:p>
            <a:pPr indent="-342900" lvl="0" marL="457200" rtl="0" algn="l">
              <a:spcBef>
                <a:spcPts val="0"/>
              </a:spcBef>
              <a:spcAft>
                <a:spcPts val="0"/>
              </a:spcAft>
              <a:buSzPts val="1800"/>
              <a:buAutoNum type="arabicPeriod"/>
            </a:pPr>
            <a:r>
              <a:rPr lang="en-GB" sz="1800"/>
              <a:t>Polar Continental -cP</a:t>
            </a:r>
            <a:endParaRPr sz="1800"/>
          </a:p>
          <a:p>
            <a:pPr indent="-342900" lvl="0" marL="457200" rtl="0" algn="l">
              <a:spcBef>
                <a:spcPts val="0"/>
              </a:spcBef>
              <a:spcAft>
                <a:spcPts val="0"/>
              </a:spcAft>
              <a:buSzPts val="1800"/>
              <a:buAutoNum type="arabicPeriod"/>
            </a:pPr>
            <a:r>
              <a:rPr lang="en-GB" sz="1800"/>
              <a:t>Polar Maritime -mP</a:t>
            </a:r>
            <a:endParaRPr sz="1800"/>
          </a:p>
          <a:p>
            <a:pPr indent="-342900" lvl="0" marL="457200" rtl="0" algn="l">
              <a:spcBef>
                <a:spcPts val="0"/>
              </a:spcBef>
              <a:spcAft>
                <a:spcPts val="0"/>
              </a:spcAft>
              <a:buSzPts val="1800"/>
              <a:buAutoNum type="arabicPeriod"/>
            </a:pPr>
            <a:r>
              <a:rPr lang="en-GB" sz="1800"/>
              <a:t>Tropical Continental - cT</a:t>
            </a:r>
            <a:endParaRPr sz="1800"/>
          </a:p>
          <a:p>
            <a:pPr indent="-342900" lvl="0" marL="457200" rtl="0" algn="l">
              <a:spcBef>
                <a:spcPts val="0"/>
              </a:spcBef>
              <a:spcAft>
                <a:spcPts val="0"/>
              </a:spcAft>
              <a:buSzPts val="1800"/>
              <a:buAutoNum type="arabicPeriod"/>
            </a:pPr>
            <a:r>
              <a:rPr lang="en-GB" sz="1800"/>
              <a:t>Tropical Maritime -  mT</a:t>
            </a:r>
            <a:endParaRPr sz="1800"/>
          </a:p>
          <a:p>
            <a:pPr indent="0" lvl="0" marL="45720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Continental Arctic Air Mass - cA</a:t>
            </a:r>
            <a:endParaRPr/>
          </a:p>
        </p:txBody>
      </p:sp>
      <p:sp>
        <p:nvSpPr>
          <p:cNvPr id="194" name="Google Shape;194;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a:t>Cold and Extremely Dry Air</a:t>
            </a:r>
            <a:endParaRPr/>
          </a:p>
          <a:p>
            <a:pPr indent="-311150" lvl="0" marL="457200" rtl="0" algn="l">
              <a:spcBef>
                <a:spcPts val="0"/>
              </a:spcBef>
              <a:spcAft>
                <a:spcPts val="0"/>
              </a:spcAft>
              <a:buSzPts val="1300"/>
              <a:buChar char="-"/>
            </a:pPr>
            <a:r>
              <a:rPr lang="en-GB"/>
              <a:t>The boundary between cA and cP is very low</a:t>
            </a:r>
            <a:endParaRPr/>
          </a:p>
          <a:p>
            <a:pPr indent="-311150" lvl="0" marL="457200" rtl="0" algn="l">
              <a:spcBef>
                <a:spcPts val="0"/>
              </a:spcBef>
              <a:spcAft>
                <a:spcPts val="0"/>
              </a:spcAft>
              <a:buSzPts val="1300"/>
              <a:buChar char="-"/>
            </a:pPr>
            <a:r>
              <a:rPr lang="en-GB"/>
              <a:t>It can proceed to southern part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