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DF23C-5DF1-4437-9CDE-D28D43A4CF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697E1C-8321-4371-8770-B9BD2ECC0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889F1-A090-48C8-8FB3-AB6D3A87F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82C7-1ADD-4110-92F4-7434EDB8BB3E}" type="datetimeFigureOut">
              <a:rPr lang="en-IN" smtClean="0"/>
              <a:t>11-01-2021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9F9FA-013C-407E-AE52-63FA86E30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6A50D-C26F-4718-995A-A29579292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8E7D-B75F-47C3-B17E-34B0D9B9E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755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3393A-1BCD-4A8D-BF98-EEC88123A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0D61C9-CF15-4706-9E39-EAA0D7015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91EDD-41E9-40EB-BE17-8A77424DC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82C7-1ADD-4110-92F4-7434EDB8BB3E}" type="datetimeFigureOut">
              <a:rPr lang="en-IN" smtClean="0"/>
              <a:t>11-01-2021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1512D-F517-431A-98C9-A236DC5A6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DC651-DFB3-4FE9-9CAC-0CDE4C573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8E7D-B75F-47C3-B17E-34B0D9B9E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593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1D749F-8451-4BFD-8D71-E5780BD9AE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0D3628-78C9-452B-9563-D8539ACDE5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65AF2-B0C0-4284-B9BF-9ED743103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82C7-1ADD-4110-92F4-7434EDB8BB3E}" type="datetimeFigureOut">
              <a:rPr lang="en-IN" smtClean="0"/>
              <a:t>11-01-2021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C4982-9B35-4920-B858-3AAABC791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13D90-6BC4-44BE-99C5-67A8AA2B7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8E7D-B75F-47C3-B17E-34B0D9B9E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547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74B88-94BA-42BA-AE2A-CC018E1FE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1CDC6-E2E2-438D-90D3-72C64C442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21925-D6BA-4868-AAA6-873152639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82C7-1ADD-4110-92F4-7434EDB8BB3E}" type="datetimeFigureOut">
              <a:rPr lang="en-IN" smtClean="0"/>
              <a:t>11-01-2021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916D5-9832-443D-8AD3-4379E0A68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130E5-19F1-4BA9-9C4D-FDA316620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8E7D-B75F-47C3-B17E-34B0D9B9E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564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04350-16C3-4971-AE81-EC9B481D0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1AA55A-A281-4164-91CD-7F95DB82E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773F0-D4E9-458E-ACFE-9B48BFD2D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82C7-1ADD-4110-92F4-7434EDB8BB3E}" type="datetimeFigureOut">
              <a:rPr lang="en-IN" smtClean="0"/>
              <a:t>11-01-2021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9629F-0861-422B-92DE-17B9379B7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1CAB5-DC19-476F-839C-BB732C17E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8E7D-B75F-47C3-B17E-34B0D9B9E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467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B3373-5909-431E-9F0D-005FA5830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53995-EE87-4C6F-8D0D-71A7D77CA0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680214-A9FD-4C59-AA15-872EDAC38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0BC08D-D40C-4C9F-8DF5-A97C42317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82C7-1ADD-4110-92F4-7434EDB8BB3E}" type="datetimeFigureOut">
              <a:rPr lang="en-IN" smtClean="0"/>
              <a:t>11-01-2021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53542A-B7D2-4D2A-95A9-248C4F8F8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F1FBB7-D520-454E-A442-61F650C46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8E7D-B75F-47C3-B17E-34B0D9B9E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234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7EF6A-4250-4E57-B018-A73927097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AFC8A-23F2-4B5B-A61E-22EA976A4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950E92-4F6B-4B28-BA2E-2E3669A15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1D6B04-C7BD-458C-9203-FD214D37BF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F67C8E-CEF7-4C1B-AD32-BB428EA3AD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A8E911-D94F-4F69-8CFD-16428152A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82C7-1ADD-4110-92F4-7434EDB8BB3E}" type="datetimeFigureOut">
              <a:rPr lang="en-IN" smtClean="0"/>
              <a:t>11-01-2021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2AD4F5-14AA-4AC7-B25D-E4E2F3D5F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D42951-D5B4-44B9-8DD8-4D35E1800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8E7D-B75F-47C3-B17E-34B0D9B9E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8163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25D1C-DE3F-45BD-90E1-79B0B88A0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834D89-864D-44F8-9571-FFA2C5924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82C7-1ADD-4110-92F4-7434EDB8BB3E}" type="datetimeFigureOut">
              <a:rPr lang="en-IN" smtClean="0"/>
              <a:t>11-01-2021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96DE5E-5099-41BA-91C5-419CB813D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45D99B-5B64-46BB-9DBB-FF096B8DF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8E7D-B75F-47C3-B17E-34B0D9B9E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045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01CCD6-8304-4679-A86D-7DDC58916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82C7-1ADD-4110-92F4-7434EDB8BB3E}" type="datetimeFigureOut">
              <a:rPr lang="en-IN" smtClean="0"/>
              <a:t>11-01-2021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9ACD93-D0B5-4AF4-B669-9B13C587B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C41FE-9427-44E8-A30C-034AA0AAB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8E7D-B75F-47C3-B17E-34B0D9B9E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131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83058-C2DA-49D0-896A-22DBB6FCD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BA55B-43FB-43D6-AECE-1E1C692D3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CB1C6C-53E3-4DCC-AFCE-7633BCE7E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D66C3-143C-46FE-BF2F-6EC4F1A90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82C7-1ADD-4110-92F4-7434EDB8BB3E}" type="datetimeFigureOut">
              <a:rPr lang="en-IN" smtClean="0"/>
              <a:t>11-01-2021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079A25-728F-4BB3-A28F-AE1885556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E02D23-FAC1-41F3-9C9D-716CF6A3E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8E7D-B75F-47C3-B17E-34B0D9B9E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734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45D85-F190-4D09-8D92-22E2E884E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E1CC26-0203-4ABC-9B58-44EF29CB23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09C3D1-F1B3-4D17-B4FD-B7B585D684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5653B-A6EA-49E3-A694-D78725357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82C7-1ADD-4110-92F4-7434EDB8BB3E}" type="datetimeFigureOut">
              <a:rPr lang="en-IN" smtClean="0"/>
              <a:t>11-01-2021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C0A1FE-0FA3-4E13-888F-CAE98096E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5D4220-1EF2-4E8C-91A5-97E6D538B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8E7D-B75F-47C3-B17E-34B0D9B9E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1832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EE93AB-C068-4DF0-BCE8-23D26A5A5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B6A3B3-1001-493D-A85B-D43D0364A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52F07-1EB7-4DE9-ADBB-AE20393D1F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582C7-1ADD-4110-92F4-7434EDB8BB3E}" type="datetimeFigureOut">
              <a:rPr lang="en-IN" smtClean="0"/>
              <a:t>11-01-2021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E127B-7DF6-4A12-9335-52130039CB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E3D9F-1499-4181-A057-0584E808A8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88E7D-B75F-47C3-B17E-34B0D9B9E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47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F7A7F-FDDE-4815-AA27-F50E08C9F8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IN" sz="3675" b="1" dirty="0"/>
              <a:t>COMPILER DESIGN</a:t>
            </a:r>
            <a:br>
              <a:rPr lang="en-IN" dirty="0"/>
            </a:br>
            <a:r>
              <a:rPr lang="en-IN" sz="3150" dirty="0"/>
              <a:t>BCA 5</a:t>
            </a:r>
            <a:r>
              <a:rPr lang="en-IN" sz="3150" baseline="30000" dirty="0"/>
              <a:t>th</a:t>
            </a:r>
            <a:r>
              <a:rPr lang="en-IN" sz="3150" dirty="0"/>
              <a:t> Semester 2020</a:t>
            </a:r>
            <a:br>
              <a:rPr lang="en-IN" dirty="0"/>
            </a:br>
            <a:r>
              <a:rPr lang="en-IN" sz="1800" b="1" u="sng" dirty="0"/>
              <a:t>Topic: Introduction to Compiler</a:t>
            </a:r>
            <a:br>
              <a:rPr lang="en-IN" sz="1800" b="1" u="sng" dirty="0"/>
            </a:br>
            <a:endParaRPr lang="en-IN" sz="1800" b="1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BB95A7-33B9-4D10-AA8B-674E764AE8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1" y="4024313"/>
            <a:ext cx="7478713" cy="1243012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IN" b="1" dirty="0"/>
              <a:t>Sakhi Bandyopadhyay</a:t>
            </a:r>
          </a:p>
          <a:p>
            <a:pPr>
              <a:defRPr/>
            </a:pPr>
            <a:r>
              <a:rPr lang="en-IN" sz="1500" dirty="0"/>
              <a:t>Department of Computer Science and BCA</a:t>
            </a:r>
          </a:p>
          <a:p>
            <a:pPr>
              <a:defRPr/>
            </a:pPr>
            <a:r>
              <a:rPr lang="en-IN" sz="1500" dirty="0"/>
              <a:t>Kharagpur College</a:t>
            </a:r>
          </a:p>
          <a:p>
            <a:pPr>
              <a:defRPr/>
            </a:pPr>
            <a:r>
              <a:rPr lang="en-IN" dirty="0"/>
              <a:t>                                  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89D21F9-4DA2-44BB-A916-9FED4CCE29BB}"/>
              </a:ext>
            </a:extLst>
          </p:cNvPr>
          <p:cNvSpPr/>
          <p:nvPr/>
        </p:nvSpPr>
        <p:spPr>
          <a:xfrm>
            <a:off x="4070798" y="882134"/>
            <a:ext cx="3874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b="1" i="0" dirty="0">
                <a:solidFill>
                  <a:srgbClr val="610B38"/>
                </a:solidFill>
                <a:effectLst/>
                <a:latin typeface="erdana"/>
              </a:rPr>
              <a:t>Introduction to Compiler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8BB7871-E7AA-4CE4-8B83-D77DFD32F49D}"/>
              </a:ext>
            </a:extLst>
          </p:cNvPr>
          <p:cNvSpPr/>
          <p:nvPr/>
        </p:nvSpPr>
        <p:spPr>
          <a:xfrm>
            <a:off x="1022798" y="1726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 compiler is a translator that converts the high-level language into the machine language.</a:t>
            </a:r>
            <a:endParaRPr lang="en-IN" dirty="0"/>
          </a:p>
        </p:txBody>
      </p:sp>
      <p:pic>
        <p:nvPicPr>
          <p:cNvPr id="1026" name="Picture 2" descr="Compiler Introduction">
            <a:extLst>
              <a:ext uri="{FF2B5EF4-FFF2-40B4-BE49-F238E27FC236}">
                <a16:creationId xmlns:a16="http://schemas.microsoft.com/office/drawing/2014/main" id="{DD890D75-987F-4AC0-9BC4-4EF8B20C51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926" y="2850950"/>
            <a:ext cx="5220882" cy="174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711C86C-BD24-48F5-AD19-9EBD484FE3FC}"/>
              </a:ext>
            </a:extLst>
          </p:cNvPr>
          <p:cNvSpPr/>
          <p:nvPr/>
        </p:nvSpPr>
        <p:spPr>
          <a:xfrm>
            <a:off x="2924175" y="5016014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i="0" dirty="0">
                <a:effectLst/>
                <a:latin typeface="verdana" panose="020B0604030504040204" pitchFamily="34" charset="0"/>
              </a:rPr>
              <a:t>Fig: Execution process of source program in Compiler</a:t>
            </a:r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2549795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0EB908-FF8C-48D1-80AB-2FBF5C5523F5}"/>
              </a:ext>
            </a:extLst>
          </p:cNvPr>
          <p:cNvSpPr/>
          <p:nvPr/>
        </p:nvSpPr>
        <p:spPr>
          <a:xfrm>
            <a:off x="1570213" y="472559"/>
            <a:ext cx="2646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b="1" i="0" dirty="0">
                <a:solidFill>
                  <a:srgbClr val="610B38"/>
                </a:solidFill>
                <a:effectLst/>
                <a:latin typeface="erdana"/>
              </a:rPr>
              <a:t>Compiler Phases</a:t>
            </a:r>
          </a:p>
        </p:txBody>
      </p:sp>
      <p:pic>
        <p:nvPicPr>
          <p:cNvPr id="2050" name="Picture 2" descr="Compiler Phases">
            <a:extLst>
              <a:ext uri="{FF2B5EF4-FFF2-40B4-BE49-F238E27FC236}">
                <a16:creationId xmlns:a16="http://schemas.microsoft.com/office/drawing/2014/main" id="{DCE28F7A-A8AC-42FE-ABF1-0F16DE9B84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275" y="857994"/>
            <a:ext cx="2505075" cy="5457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565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35FC6BD-02A0-43BD-A297-D0CA72AB8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512" y="333375"/>
            <a:ext cx="4810125" cy="61912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8DC5E3C-7F7F-4C0D-A702-7AE44365E9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2537" y="323850"/>
            <a:ext cx="3800475" cy="62007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D807602-FF8D-4D84-9A88-E41DA3F415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53475" y="1019175"/>
            <a:ext cx="3267076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684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3F83139-D950-479B-A4AD-AF0EC800917C}"/>
              </a:ext>
            </a:extLst>
          </p:cNvPr>
          <p:cNvSpPr/>
          <p:nvPr/>
        </p:nvSpPr>
        <p:spPr>
          <a:xfrm>
            <a:off x="1656507" y="605909"/>
            <a:ext cx="38775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i="0" dirty="0">
                <a:effectLst/>
                <a:latin typeface="erdana"/>
              </a:rPr>
              <a:t>Finite state machine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E6C47E-341E-4928-BCBA-224EDAEE0268}"/>
              </a:ext>
            </a:extLst>
          </p:cNvPr>
          <p:cNvSpPr/>
          <p:nvPr/>
        </p:nvSpPr>
        <p:spPr>
          <a:xfrm>
            <a:off x="1327676" y="1291709"/>
            <a:ext cx="60695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Finite state machine is used to recognize patterns.</a:t>
            </a: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D02871-99B3-466F-A9C6-2D8FB56E4E76}"/>
              </a:ext>
            </a:extLst>
          </p:cNvPr>
          <p:cNvSpPr/>
          <p:nvPr/>
        </p:nvSpPr>
        <p:spPr>
          <a:xfrm>
            <a:off x="1301223" y="182362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dirty="0">
                <a:solidFill>
                  <a:srgbClr val="610B4B"/>
                </a:solidFill>
                <a:effectLst/>
                <a:latin typeface="erdana"/>
              </a:rPr>
              <a:t>A finite automata consists of following: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Q: finite set of states</a:t>
            </a:r>
            <a:b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∑: finite set of input symbol</a:t>
            </a:r>
            <a:b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q0: initial state</a:t>
            </a:r>
            <a:b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F: final state</a:t>
            </a:r>
            <a:b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δ: Transition function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Transition function can be define as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FCB215-5345-4CFE-8818-696B560E4656}"/>
              </a:ext>
            </a:extLst>
          </p:cNvPr>
          <p:cNvSpPr/>
          <p:nvPr/>
        </p:nvSpPr>
        <p:spPr>
          <a:xfrm>
            <a:off x="2900937" y="3854946"/>
            <a:ext cx="1818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δ: </a:t>
            </a:r>
            <a:r>
              <a:rPr lang="en-IN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Q x ∑ →Q  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56786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6E8043-8CD9-409D-815E-F11E67AEF9E1}"/>
              </a:ext>
            </a:extLst>
          </p:cNvPr>
          <p:cNvSpPr/>
          <p:nvPr/>
        </p:nvSpPr>
        <p:spPr>
          <a:xfrm>
            <a:off x="1371600" y="1081385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0" i="0" dirty="0">
                <a:effectLst/>
                <a:latin typeface="erdana"/>
              </a:rPr>
              <a:t>FA is characterized into two ways:</a:t>
            </a:r>
          </a:p>
          <a:p>
            <a:pPr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DFA (finite automata)</a:t>
            </a:r>
          </a:p>
          <a:p>
            <a:pPr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NDFA (non deterministic finite automata)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85904AC-E2C7-48FE-AC10-8AD5494BC025}"/>
              </a:ext>
            </a:extLst>
          </p:cNvPr>
          <p:cNvSpPr/>
          <p:nvPr/>
        </p:nvSpPr>
        <p:spPr>
          <a:xfrm>
            <a:off x="1371600" y="2420035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2400" b="1" i="0" dirty="0">
                <a:effectLst/>
                <a:latin typeface="erdana"/>
              </a:rPr>
              <a:t>DFA</a:t>
            </a:r>
          </a:p>
          <a:p>
            <a:r>
              <a:rPr lang="en-IN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DFA stands for Deterministic Finite Automata.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7AB65D-00FB-4BC8-A058-32A12A247472}"/>
              </a:ext>
            </a:extLst>
          </p:cNvPr>
          <p:cNvSpPr/>
          <p:nvPr/>
        </p:nvSpPr>
        <p:spPr>
          <a:xfrm>
            <a:off x="1371600" y="3116998"/>
            <a:ext cx="6075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 DFA, the input character goes to one state only.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53469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CEE881-E38E-434C-B8E6-5706AD226046}"/>
              </a:ext>
            </a:extLst>
          </p:cNvPr>
          <p:cNvSpPr/>
          <p:nvPr/>
        </p:nvSpPr>
        <p:spPr>
          <a:xfrm>
            <a:off x="4781550" y="359473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+mj-lt"/>
              <a:buAutoNum type="arabicPeriod"/>
            </a:pPr>
            <a:r>
              <a:rPr lang="en-IN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Q = {q0, q1, q2}  </a:t>
            </a:r>
          </a:p>
          <a:p>
            <a:pPr>
              <a:buFont typeface="+mj-lt"/>
              <a:buAutoNum type="arabicPeriod"/>
            </a:pPr>
            <a:r>
              <a:rPr lang="en-IN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∑ = {</a:t>
            </a:r>
            <a:r>
              <a:rPr lang="en-IN" b="0" i="0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0</a:t>
            </a:r>
            <a:r>
              <a:rPr lang="en-IN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 </a:t>
            </a:r>
            <a:r>
              <a:rPr lang="en-IN" b="0" i="0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1</a:t>
            </a:r>
            <a:r>
              <a:rPr lang="en-IN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}  </a:t>
            </a:r>
          </a:p>
          <a:p>
            <a:pPr>
              <a:buFont typeface="+mj-lt"/>
              <a:buAutoNum type="arabicPeriod"/>
            </a:pPr>
            <a:r>
              <a:rPr lang="en-IN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q0 = {q0}  </a:t>
            </a:r>
          </a:p>
          <a:p>
            <a:pPr>
              <a:buFont typeface="+mj-lt"/>
              <a:buAutoNum type="arabicPeriod"/>
            </a:pPr>
            <a:r>
              <a:rPr lang="en-IN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 = {q3}  </a:t>
            </a:r>
          </a:p>
        </p:txBody>
      </p:sp>
      <p:pic>
        <p:nvPicPr>
          <p:cNvPr id="4098" name="Picture 2" descr="Finite state machine">
            <a:extLst>
              <a:ext uri="{FF2B5EF4-FFF2-40B4-BE49-F238E27FC236}">
                <a16:creationId xmlns:a16="http://schemas.microsoft.com/office/drawing/2014/main" id="{714ACDB7-02C0-48C0-B292-7E69332E4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4795063"/>
            <a:ext cx="5943600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E321F39-8DBF-4086-A074-91DE12A39445}"/>
              </a:ext>
            </a:extLst>
          </p:cNvPr>
          <p:cNvSpPr/>
          <p:nvPr/>
        </p:nvSpPr>
        <p:spPr>
          <a:xfrm>
            <a:off x="819150" y="28656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dirty="0">
                <a:effectLst/>
                <a:latin typeface="erdana"/>
              </a:rPr>
              <a:t>Example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See an example of deterministic finite automata: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C42AFD-B40B-4192-AF09-CCCFDD457D4E}"/>
              </a:ext>
            </a:extLst>
          </p:cNvPr>
          <p:cNvSpPr/>
          <p:nvPr/>
        </p:nvSpPr>
        <p:spPr>
          <a:xfrm>
            <a:off x="1143000" y="921880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DFA has five tuples {Q, ∑, q0, F, δ}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Q: set of all states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∑: finite set of input symbol where δ: Q x ∑ →Q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q0: initial state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F: final state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δ: Transition function   </a:t>
            </a:r>
            <a:endParaRPr lang="en-IN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0AAE1-DAA6-429C-A0E3-8E415ABAF289}"/>
              </a:ext>
            </a:extLst>
          </p:cNvPr>
          <p:cNvSpPr/>
          <p:nvPr/>
        </p:nvSpPr>
        <p:spPr>
          <a:xfrm>
            <a:off x="1143000" y="324982"/>
            <a:ext cx="773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b="1" i="0" dirty="0">
                <a:effectLst/>
                <a:latin typeface="erdana"/>
              </a:rPr>
              <a:t>DFA</a:t>
            </a:r>
          </a:p>
        </p:txBody>
      </p:sp>
    </p:spTree>
    <p:extLst>
      <p:ext uri="{BB962C8B-B14F-4D97-AF65-F5344CB8AC3E}">
        <p14:creationId xmlns:p14="http://schemas.microsoft.com/office/powerpoint/2010/main" val="2406547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16A63A-07BD-4D5A-8762-50B4B66A5729}"/>
              </a:ext>
            </a:extLst>
          </p:cNvPr>
          <p:cNvSpPr/>
          <p:nvPr/>
        </p:nvSpPr>
        <p:spPr>
          <a:xfrm>
            <a:off x="857249" y="456337"/>
            <a:ext cx="8934451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0" dirty="0">
                <a:effectLst/>
                <a:latin typeface="erdana"/>
              </a:rPr>
              <a:t>NDFA</a:t>
            </a:r>
          </a:p>
          <a:p>
            <a:endParaRPr lang="en-US" sz="1000" b="1" i="0" dirty="0">
              <a:effectLst/>
              <a:latin typeface="erdana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NDFA refer to the Non Deterministic Finite Automata. It is used to transit the any number of states for a particular input. NDFA accepts the NULL move that means it can change state without reading the symbols.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EE853B-A817-412B-B6C9-D9A68C3B02FE}"/>
              </a:ext>
            </a:extLst>
          </p:cNvPr>
          <p:cNvSpPr/>
          <p:nvPr/>
        </p:nvSpPr>
        <p:spPr>
          <a:xfrm>
            <a:off x="857249" y="1978969"/>
            <a:ext cx="6096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Transition function of NDFA can be defined as:</a:t>
            </a:r>
          </a:p>
          <a:p>
            <a:endParaRPr lang="en-US" sz="10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δ: Q x ∑ →2</a:t>
            </a:r>
            <a:r>
              <a:rPr lang="en-US" b="0" i="0" baseline="3000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Q</a:t>
            </a: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A1CB17-60C6-4C46-80A3-69E38AAD3454}"/>
              </a:ext>
            </a:extLst>
          </p:cNvPr>
          <p:cNvSpPr/>
          <p:nvPr/>
        </p:nvSpPr>
        <p:spPr>
          <a:xfrm>
            <a:off x="857249" y="2851669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b="1" i="0" dirty="0">
                <a:effectLst/>
                <a:latin typeface="erdana"/>
              </a:rPr>
              <a:t>Example</a:t>
            </a:r>
          </a:p>
          <a:p>
            <a:pPr>
              <a:buFont typeface="+mj-lt"/>
              <a:buAutoNum type="arabicPeriod"/>
            </a:pPr>
            <a:r>
              <a:rPr lang="en-IN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Q = {q0, q1, q2}  </a:t>
            </a:r>
          </a:p>
          <a:p>
            <a:pPr>
              <a:buFont typeface="+mj-lt"/>
              <a:buAutoNum type="arabicPeriod"/>
            </a:pPr>
            <a:r>
              <a:rPr lang="en-IN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∑ = {</a:t>
            </a:r>
            <a:r>
              <a:rPr lang="en-IN" b="0" i="0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0</a:t>
            </a:r>
            <a:r>
              <a:rPr lang="en-IN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 </a:t>
            </a:r>
            <a:r>
              <a:rPr lang="en-IN" b="0" i="0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1</a:t>
            </a:r>
            <a:r>
              <a:rPr lang="en-IN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}  </a:t>
            </a:r>
          </a:p>
          <a:p>
            <a:pPr>
              <a:buFont typeface="+mj-lt"/>
              <a:buAutoNum type="arabicPeriod"/>
            </a:pPr>
            <a:r>
              <a:rPr lang="en-IN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q0 = {q0}  </a:t>
            </a:r>
          </a:p>
          <a:p>
            <a:pPr>
              <a:buFont typeface="+mj-lt"/>
              <a:buAutoNum type="arabicPeriod"/>
            </a:pPr>
            <a:r>
              <a:rPr lang="en-IN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 = {q3}  </a:t>
            </a:r>
          </a:p>
        </p:txBody>
      </p:sp>
      <p:pic>
        <p:nvPicPr>
          <p:cNvPr id="5122" name="Picture 2" descr="Finite state machine 1">
            <a:extLst>
              <a:ext uri="{FF2B5EF4-FFF2-40B4-BE49-F238E27FC236}">
                <a16:creationId xmlns:a16="http://schemas.microsoft.com/office/drawing/2014/main" id="{4AD7D1C2-8692-4984-869D-44B452BDEB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4471898"/>
            <a:ext cx="59436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856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326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erdana</vt:lpstr>
      <vt:lpstr>verdana</vt:lpstr>
      <vt:lpstr>Office Theme</vt:lpstr>
      <vt:lpstr>COMPILER DESIGN BCA 5th Semester 2020 Topic: Introduction to Compiler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Compiler</dc:title>
  <dc:creator>SAKHI BANDYOPADHYAY</dc:creator>
  <cp:lastModifiedBy>SUBHADIP MUKHERJEE</cp:lastModifiedBy>
  <cp:revision>6</cp:revision>
  <dcterms:created xsi:type="dcterms:W3CDTF">2020-08-19T04:31:10Z</dcterms:created>
  <dcterms:modified xsi:type="dcterms:W3CDTF">2021-01-11T18:05:30Z</dcterms:modified>
</cp:coreProperties>
</file>