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57" r:id="rId3"/>
    <p:sldId id="258" r:id="rId4"/>
    <p:sldId id="259" r:id="rId5"/>
    <p:sldId id="260" r:id="rId6"/>
    <p:sldId id="262" r:id="rId7"/>
    <p:sldId id="261" r:id="rId8"/>
    <p:sldId id="264" r:id="rId9"/>
    <p:sldId id="267" r:id="rId10"/>
    <p:sldId id="265" r:id="rId11"/>
    <p:sldId id="277" r:id="rId12"/>
    <p:sldId id="278" r:id="rId13"/>
    <p:sldId id="266" r:id="rId14"/>
    <p:sldId id="268" r:id="rId15"/>
    <p:sldId id="271" r:id="rId16"/>
    <p:sldId id="273" r:id="rId17"/>
    <p:sldId id="269" r:id="rId18"/>
    <p:sldId id="274" r:id="rId19"/>
    <p:sldId id="275" r:id="rId20"/>
    <p:sldId id="276" r:id="rId21"/>
    <p:sldId id="272"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572F9E-25B2-4343-A754-2BD68B2AABFD}"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18306741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72F9E-25B2-4343-A754-2BD68B2AABFD}"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1373652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72F9E-25B2-4343-A754-2BD68B2AABFD}"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1269774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72F9E-25B2-4343-A754-2BD68B2AABFD}"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D90808-2A2C-45CA-BD05-FD0231A3E6F9}" type="slidenum">
              <a:rPr lang="en-IN" smtClean="0"/>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791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72F9E-25B2-4343-A754-2BD68B2AABFD}"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2602796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8572F9E-25B2-4343-A754-2BD68B2AABFD}" type="datetimeFigureOut">
              <a:rPr lang="en-IN" smtClean="0"/>
              <a:t>04-11-2020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2917731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8572F9E-25B2-4343-A754-2BD68B2AABFD}" type="datetimeFigureOut">
              <a:rPr lang="en-IN" smtClean="0"/>
              <a:t>04-11-2020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90049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72F9E-25B2-4343-A754-2BD68B2AABFD}"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64700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72F9E-25B2-4343-A754-2BD68B2AABFD}"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424676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572F9E-25B2-4343-A754-2BD68B2AABFD}"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81703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572F9E-25B2-4343-A754-2BD68B2AABFD}"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36463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572F9E-25B2-4343-A754-2BD68B2AABFD}"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405642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572F9E-25B2-4343-A754-2BD68B2AABFD}" type="datetimeFigureOut">
              <a:rPr lang="en-IN" smtClean="0"/>
              <a:t>04-11-2020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223204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572F9E-25B2-4343-A754-2BD68B2AABFD}" type="datetimeFigureOut">
              <a:rPr lang="en-IN" smtClean="0"/>
              <a:t>04-11-2020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18340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8572F9E-25B2-4343-A754-2BD68B2AABFD}" type="datetimeFigureOut">
              <a:rPr lang="en-IN" smtClean="0"/>
              <a:t>04-11-2020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354632184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72F9E-25B2-4343-A754-2BD68B2AABFD}"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146718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572F9E-25B2-4343-A754-2BD68B2AABFD}"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ED90808-2A2C-45CA-BD05-FD0231A3E6F9}" type="slidenum">
              <a:rPr lang="en-IN" smtClean="0"/>
              <a:t>‹#›</a:t>
            </a:fld>
            <a:endParaRPr lang="en-IN"/>
          </a:p>
        </p:txBody>
      </p:sp>
    </p:spTree>
    <p:extLst>
      <p:ext uri="{BB962C8B-B14F-4D97-AF65-F5344CB8AC3E}">
        <p14:creationId xmlns:p14="http://schemas.microsoft.com/office/powerpoint/2010/main" val="40563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00B050"/>
          </a:fgClr>
          <a:bgClr>
            <a:schemeClr val="bg1"/>
          </a:bgClr>
        </a:patt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8572F9E-25B2-4343-A754-2BD68B2AABFD}" type="datetimeFigureOut">
              <a:rPr lang="en-IN" smtClean="0"/>
              <a:t>04-11-2020</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ED90808-2A2C-45CA-BD05-FD0231A3E6F9}" type="slidenum">
              <a:rPr lang="en-IN" smtClean="0"/>
              <a:t>‹#›</a:t>
            </a:fld>
            <a:endParaRPr lang="en-IN"/>
          </a:p>
        </p:txBody>
      </p:sp>
    </p:spTree>
    <p:extLst>
      <p:ext uri="{BB962C8B-B14F-4D97-AF65-F5344CB8AC3E}">
        <p14:creationId xmlns:p14="http://schemas.microsoft.com/office/powerpoint/2010/main" val="57215231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395E-3B9C-4585-9D77-661E220E56FD}"/>
              </a:ext>
            </a:extLst>
          </p:cNvPr>
          <p:cNvSpPr>
            <a:spLocks noGrp="1"/>
          </p:cNvSpPr>
          <p:nvPr>
            <p:ph type="ctrTitle"/>
          </p:nvPr>
        </p:nvSpPr>
        <p:spPr>
          <a:xfrm>
            <a:off x="176494" y="360219"/>
            <a:ext cx="11839011" cy="1620982"/>
          </a:xfrm>
        </p:spPr>
        <p:txBody>
          <a:bodyPr>
            <a:noAutofit/>
          </a:bodyPr>
          <a:lstStyle/>
          <a:p>
            <a:r>
              <a:rPr lang="en-US" sz="5400" cap="none" dirty="0">
                <a:solidFill>
                  <a:srgbClr val="002060"/>
                </a:solidFill>
                <a:latin typeface="Bahnschrift SemiBold" panose="020B0502040204020203" pitchFamily="34" charset="0"/>
              </a:rPr>
              <a:t>Transects and quadrants methods in landscape surveying</a:t>
            </a:r>
            <a:endParaRPr lang="en-IN" sz="5400" dirty="0">
              <a:solidFill>
                <a:srgbClr val="002060"/>
              </a:solidFill>
              <a:latin typeface="Algerian" panose="04020705040A02060702" pitchFamily="82" charset="0"/>
            </a:endParaRPr>
          </a:p>
        </p:txBody>
      </p:sp>
      <p:sp>
        <p:nvSpPr>
          <p:cNvPr id="3" name="Subtitle 2">
            <a:extLst>
              <a:ext uri="{FF2B5EF4-FFF2-40B4-BE49-F238E27FC236}">
                <a16:creationId xmlns:a16="http://schemas.microsoft.com/office/drawing/2014/main" id="{E034DAB4-A9EE-4836-B850-674B8BD2AA95}"/>
              </a:ext>
            </a:extLst>
          </p:cNvPr>
          <p:cNvSpPr>
            <a:spLocks noGrp="1"/>
          </p:cNvSpPr>
          <p:nvPr>
            <p:ph type="subTitle" idx="1"/>
          </p:nvPr>
        </p:nvSpPr>
        <p:spPr>
          <a:xfrm>
            <a:off x="629477" y="2132998"/>
            <a:ext cx="10933044" cy="1392382"/>
          </a:xfrm>
        </p:spPr>
        <p:txBody>
          <a:bodyPr>
            <a:noAutofit/>
          </a:bodyPr>
          <a:lstStyle/>
          <a:p>
            <a:r>
              <a:rPr lang="en-US" sz="4800" dirty="0">
                <a:solidFill>
                  <a:schemeClr val="tx1"/>
                </a:solidFill>
                <a:latin typeface="Algerian" panose="04020705040A02060702" pitchFamily="82" charset="0"/>
              </a:rPr>
              <a:t>Online class for 5</a:t>
            </a:r>
            <a:r>
              <a:rPr lang="en-US" sz="4800" baseline="30000" dirty="0">
                <a:solidFill>
                  <a:schemeClr val="tx1"/>
                </a:solidFill>
                <a:latin typeface="Algerian" panose="04020705040A02060702" pitchFamily="82" charset="0"/>
              </a:rPr>
              <a:t>th</a:t>
            </a:r>
            <a:r>
              <a:rPr lang="en-US" sz="4800" dirty="0">
                <a:solidFill>
                  <a:schemeClr val="tx1"/>
                </a:solidFill>
                <a:latin typeface="Algerian" panose="04020705040A02060702" pitchFamily="82" charset="0"/>
              </a:rPr>
              <a:t> Semester</a:t>
            </a:r>
          </a:p>
          <a:p>
            <a:pPr>
              <a:lnSpc>
                <a:spcPct val="100000"/>
              </a:lnSpc>
            </a:pPr>
            <a:r>
              <a:rPr lang="en-US" sz="2400" cap="none" dirty="0">
                <a:solidFill>
                  <a:srgbClr val="0070C0"/>
                </a:solidFill>
                <a:latin typeface="Bahnschrift SemiBold" panose="020B0502040204020203" pitchFamily="34" charset="0"/>
              </a:rPr>
              <a:t>Field Work and Research Methodology (C11)</a:t>
            </a:r>
          </a:p>
          <a:p>
            <a:pPr>
              <a:lnSpc>
                <a:spcPct val="100000"/>
              </a:lnSpc>
            </a:pPr>
            <a:r>
              <a:rPr lang="en-IN" sz="2400" cap="none" dirty="0">
                <a:solidFill>
                  <a:srgbClr val="0070C0"/>
                </a:solidFill>
                <a:latin typeface="Bahnschrift SemiBold" panose="020B0502040204020203" pitchFamily="34" charset="0"/>
              </a:rPr>
              <a:t>Fieldwork (Unit II)</a:t>
            </a:r>
          </a:p>
        </p:txBody>
      </p:sp>
      <p:sp>
        <p:nvSpPr>
          <p:cNvPr id="5" name="TextBox 4">
            <a:extLst>
              <a:ext uri="{FF2B5EF4-FFF2-40B4-BE49-F238E27FC236}">
                <a16:creationId xmlns:a16="http://schemas.microsoft.com/office/drawing/2014/main" id="{A5CA9D0A-1D14-4D40-A99A-00FAFD8F190A}"/>
              </a:ext>
            </a:extLst>
          </p:cNvPr>
          <p:cNvSpPr txBox="1"/>
          <p:nvPr/>
        </p:nvSpPr>
        <p:spPr>
          <a:xfrm>
            <a:off x="2766993" y="4440983"/>
            <a:ext cx="5808971" cy="1815882"/>
          </a:xfrm>
          <a:prstGeom prst="rect">
            <a:avLst/>
          </a:prstGeom>
          <a:noFill/>
        </p:spPr>
        <p:txBody>
          <a:bodyPr wrap="square">
            <a:spAutoFit/>
          </a:bodyPr>
          <a:lstStyle/>
          <a:p>
            <a:pPr algn="ctr"/>
            <a:r>
              <a:rPr lang="en-US" sz="2800" b="1" dirty="0">
                <a:solidFill>
                  <a:srgbClr val="00B050"/>
                </a:solidFill>
              </a:rPr>
              <a:t>              Presented by</a:t>
            </a:r>
          </a:p>
          <a:p>
            <a:pPr algn="ctr"/>
            <a:r>
              <a:rPr lang="en-US" sz="2800" b="1" dirty="0">
                <a:solidFill>
                  <a:srgbClr val="00B050"/>
                </a:solidFill>
              </a:rPr>
              <a:t>           Dinabandhu Patra</a:t>
            </a:r>
          </a:p>
          <a:p>
            <a:pPr algn="ctr"/>
            <a:r>
              <a:rPr lang="en-US" sz="2800" b="1" dirty="0">
                <a:solidFill>
                  <a:srgbClr val="00B050"/>
                </a:solidFill>
              </a:rPr>
              <a:t>           Department of Geography</a:t>
            </a:r>
          </a:p>
          <a:p>
            <a:pPr algn="ctr"/>
            <a:r>
              <a:rPr lang="en-US" sz="2800" b="1" dirty="0">
                <a:solidFill>
                  <a:srgbClr val="00B050"/>
                </a:solidFill>
              </a:rPr>
              <a:t>           Kharagpur College</a:t>
            </a:r>
            <a:endParaRPr lang="en-IN" sz="2800" dirty="0">
              <a:solidFill>
                <a:srgbClr val="00B050"/>
              </a:solidFill>
            </a:endParaRPr>
          </a:p>
        </p:txBody>
      </p:sp>
    </p:spTree>
    <p:extLst>
      <p:ext uri="{BB962C8B-B14F-4D97-AF65-F5344CB8AC3E}">
        <p14:creationId xmlns:p14="http://schemas.microsoft.com/office/powerpoint/2010/main" val="348536290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5FDC-DF6E-4C03-ADAA-A88EB2ACD88D}"/>
              </a:ext>
            </a:extLst>
          </p:cNvPr>
          <p:cNvSpPr>
            <a:spLocks noGrp="1"/>
          </p:cNvSpPr>
          <p:nvPr>
            <p:ph type="title"/>
          </p:nvPr>
        </p:nvSpPr>
        <p:spPr>
          <a:xfrm>
            <a:off x="794505" y="396845"/>
            <a:ext cx="10364451" cy="863919"/>
          </a:xfrm>
        </p:spPr>
        <p:txBody>
          <a:bodyPr/>
          <a:lstStyle/>
          <a:p>
            <a:r>
              <a:rPr lang="en-IN" b="1" dirty="0">
                <a:solidFill>
                  <a:srgbClr val="0070C0"/>
                </a:solidFill>
              </a:rPr>
              <a:t>TRANSECT WALK</a:t>
            </a:r>
          </a:p>
        </p:txBody>
      </p:sp>
      <p:sp>
        <p:nvSpPr>
          <p:cNvPr id="4" name="TextBox 3">
            <a:extLst>
              <a:ext uri="{FF2B5EF4-FFF2-40B4-BE49-F238E27FC236}">
                <a16:creationId xmlns:a16="http://schemas.microsoft.com/office/drawing/2014/main" id="{78721430-6FE5-48CF-A98C-DB2D9CBCC633}"/>
              </a:ext>
            </a:extLst>
          </p:cNvPr>
          <p:cNvSpPr txBox="1"/>
          <p:nvPr/>
        </p:nvSpPr>
        <p:spPr>
          <a:xfrm>
            <a:off x="1139061" y="1565564"/>
            <a:ext cx="10244556" cy="4031873"/>
          </a:xfrm>
          <a:prstGeom prst="rect">
            <a:avLst/>
          </a:prstGeom>
          <a:noFill/>
        </p:spPr>
        <p:txBody>
          <a:bodyPr wrap="square">
            <a:spAutoFit/>
          </a:bodyPr>
          <a:lstStyle/>
          <a:p>
            <a:r>
              <a:rPr lang="en-US" sz="2800" dirty="0"/>
              <a:t> </a:t>
            </a:r>
            <a:r>
              <a:rPr lang="en-US" sz="2800" dirty="0">
                <a:latin typeface="Calibri" panose="020F0502020204030204" pitchFamily="34" charset="0"/>
                <a:cs typeface="Calibri" panose="020F0502020204030204" pitchFamily="34" charset="0"/>
              </a:rPr>
              <a:t>A transect walk is a tool for describing and showing the location and distribution of resources, features, landscape, and main land uses along a given transect. </a:t>
            </a:r>
          </a:p>
          <a:p>
            <a:endParaRPr lang="en-US" sz="2800" dirty="0">
              <a:latin typeface="Calibri" panose="020F0502020204030204" pitchFamily="34" charset="0"/>
              <a:cs typeface="Calibri" panose="020F0502020204030204" pitchFamily="34" charset="0"/>
            </a:endParaRPr>
          </a:p>
          <a:p>
            <a:r>
              <a:rPr lang="en-US" sz="2800" b="0" i="0" dirty="0">
                <a:effectLst/>
                <a:latin typeface="Calibri" panose="020F0502020204030204" pitchFamily="34" charset="0"/>
                <a:cs typeface="Calibri" panose="020F0502020204030204" pitchFamily="34" charset="0"/>
              </a:rPr>
              <a:t>“</a:t>
            </a:r>
            <a:r>
              <a:rPr lang="en-US" sz="2400" b="0" i="0" dirty="0">
                <a:effectLst/>
                <a:latin typeface="Calibri" panose="020F0502020204030204" pitchFamily="34" charset="0"/>
                <a:cs typeface="Calibri" panose="020F0502020204030204" pitchFamily="34" charset="0"/>
              </a:rPr>
              <a:t>A transect walk is a systematic walk along a defined path (transect) across the community/project area together with the local people to explore the water and sanitation conditions by observing, asking, listening, looking and producing a transect diagram.”</a:t>
            </a:r>
          </a:p>
          <a:p>
            <a:pPr algn="ctr"/>
            <a:r>
              <a:rPr lang="en-US" sz="2000" dirty="0">
                <a:solidFill>
                  <a:srgbClr val="005154"/>
                </a:solidFill>
                <a:latin typeface="Roboto"/>
              </a:rPr>
              <a:t>                     </a:t>
            </a:r>
          </a:p>
          <a:p>
            <a:pPr algn="ctr"/>
            <a:r>
              <a:rPr lang="en-US" sz="2400" dirty="0">
                <a:solidFill>
                  <a:srgbClr val="005154"/>
                </a:solidFill>
                <a:latin typeface="Roboto"/>
              </a:rPr>
              <a:t>                                                   - </a:t>
            </a:r>
            <a:r>
              <a:rPr lang="en-IN" sz="2400" dirty="0">
                <a:solidFill>
                  <a:srgbClr val="0070C0"/>
                </a:solidFill>
                <a:latin typeface="Trebuchet MS" panose="020B0603020202020204" pitchFamily="34" charset="0"/>
              </a:rPr>
              <a:t>Source: </a:t>
            </a:r>
            <a:r>
              <a:rPr lang="en-IN" sz="2400" i="0" dirty="0">
                <a:solidFill>
                  <a:srgbClr val="0070C0"/>
                </a:solidFill>
                <a:effectLst/>
                <a:latin typeface="Trebuchet MS" panose="020B0603020202020204" pitchFamily="34" charset="0"/>
              </a:rPr>
              <a:t>http://www.sswm.info/</a:t>
            </a:r>
            <a:endParaRPr lang="en-IN" sz="2400" dirty="0">
              <a:solidFill>
                <a:srgbClr val="0070C0"/>
              </a:solidFill>
            </a:endParaRPr>
          </a:p>
        </p:txBody>
      </p:sp>
    </p:spTree>
    <p:extLst>
      <p:ext uri="{BB962C8B-B14F-4D97-AF65-F5344CB8AC3E}">
        <p14:creationId xmlns:p14="http://schemas.microsoft.com/office/powerpoint/2010/main" val="21507448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0DCFD7-B0A2-4C74-ACD3-9C1B35207CED}"/>
              </a:ext>
            </a:extLst>
          </p:cNvPr>
          <p:cNvSpPr txBox="1"/>
          <p:nvPr/>
        </p:nvSpPr>
        <p:spPr>
          <a:xfrm>
            <a:off x="1762539" y="511746"/>
            <a:ext cx="8282609" cy="1015663"/>
          </a:xfrm>
          <a:prstGeom prst="rect">
            <a:avLst/>
          </a:prstGeom>
          <a:noFill/>
        </p:spPr>
        <p:txBody>
          <a:bodyPr wrap="square">
            <a:spAutoFit/>
          </a:bodyPr>
          <a:lstStyle/>
          <a:p>
            <a:pPr algn="just"/>
            <a:r>
              <a:rPr lang="en-US" sz="3600" b="1" i="0" dirty="0">
                <a:solidFill>
                  <a:srgbClr val="0070C0"/>
                </a:solidFill>
                <a:effectLst/>
                <a:latin typeface="Calibri" panose="020F0502020204030204" pitchFamily="34" charset="0"/>
                <a:cs typeface="Calibri" panose="020F0502020204030204" pitchFamily="34" charset="0"/>
              </a:rPr>
              <a:t>MATERIALS NEEDED FOR </a:t>
            </a:r>
            <a:r>
              <a:rPr lang="en-US" sz="3600" b="1" cap="none" dirty="0">
                <a:solidFill>
                  <a:srgbClr val="0070C0"/>
                </a:solidFill>
                <a:latin typeface="Calibri" panose="020F0502020204030204" pitchFamily="34" charset="0"/>
                <a:cs typeface="Calibri" panose="020F0502020204030204" pitchFamily="34" charset="0"/>
              </a:rPr>
              <a:t>TRANSECT</a:t>
            </a:r>
            <a:r>
              <a:rPr lang="en-US" sz="3600" b="1" i="0" dirty="0">
                <a:solidFill>
                  <a:srgbClr val="0070C0"/>
                </a:solidFill>
                <a:effectLst/>
                <a:latin typeface="Calibri" panose="020F0502020204030204" pitchFamily="34" charset="0"/>
                <a:cs typeface="Calibri" panose="020F0502020204030204" pitchFamily="34" charset="0"/>
              </a:rPr>
              <a:t> WALK</a:t>
            </a:r>
          </a:p>
          <a:p>
            <a:pPr algn="just"/>
            <a:r>
              <a:rPr lang="en-US" sz="2400" b="0" i="0" dirty="0">
                <a:solidFill>
                  <a:srgbClr val="000000"/>
                </a:solidFill>
                <a:effectLst/>
                <a:latin typeface="Trebuchet MS" panose="020B0603020202020204" pitchFamily="34" charset="0"/>
              </a:rPr>
              <a:t> </a:t>
            </a:r>
            <a:endParaRPr lang="en-US" sz="2000" b="0" i="0" dirty="0">
              <a:solidFill>
                <a:srgbClr val="000000"/>
              </a:solidFill>
              <a:effectLst/>
              <a:latin typeface="Trebuchet MS" panose="020B0603020202020204" pitchFamily="34" charset="0"/>
            </a:endParaRPr>
          </a:p>
        </p:txBody>
      </p:sp>
      <p:sp>
        <p:nvSpPr>
          <p:cNvPr id="8" name="TextBox 7">
            <a:extLst>
              <a:ext uri="{FF2B5EF4-FFF2-40B4-BE49-F238E27FC236}">
                <a16:creationId xmlns:a16="http://schemas.microsoft.com/office/drawing/2014/main" id="{70B0C225-B72F-4FA4-BD98-057B43A250CF}"/>
              </a:ext>
            </a:extLst>
          </p:cNvPr>
          <p:cNvSpPr txBox="1"/>
          <p:nvPr/>
        </p:nvSpPr>
        <p:spPr>
          <a:xfrm>
            <a:off x="449971" y="1527409"/>
            <a:ext cx="11556498" cy="5078313"/>
          </a:xfrm>
          <a:prstGeom prst="rect">
            <a:avLst/>
          </a:prstGeom>
          <a:noFill/>
        </p:spPr>
        <p:txBody>
          <a:bodyPr wrap="square">
            <a:spAutoFit/>
          </a:bodyPr>
          <a:lstStyle/>
          <a:p>
            <a:pPr algn="just">
              <a:buFont typeface="Arial" panose="020B0604020202020204" pitchFamily="34" charset="0"/>
              <a:buChar char="•"/>
            </a:pPr>
            <a:r>
              <a:rPr lang="en-US" sz="2700" b="0" i="0" dirty="0">
                <a:solidFill>
                  <a:srgbClr val="000000"/>
                </a:solidFill>
                <a:effectLst/>
                <a:latin typeface="Trebuchet MS" panose="020B0603020202020204" pitchFamily="34" charset="0"/>
              </a:rPr>
              <a:t> </a:t>
            </a:r>
            <a:r>
              <a:rPr lang="en-US" sz="2700" b="0" i="0" dirty="0">
                <a:solidFill>
                  <a:srgbClr val="000000"/>
                </a:solidFill>
                <a:effectLst/>
                <a:latin typeface="Calibri" panose="020F0502020204030204" pitchFamily="34" charset="0"/>
                <a:cs typeface="Calibri" panose="020F0502020204030204" pitchFamily="34" charset="0"/>
              </a:rPr>
              <a:t>Notebook and pen</a:t>
            </a:r>
          </a:p>
          <a:p>
            <a:pPr algn="just">
              <a:buFont typeface="Arial" panose="020B0604020202020204" pitchFamily="34" charset="0"/>
              <a:buChar char="•"/>
            </a:pPr>
            <a:r>
              <a:rPr lang="en-US" sz="2700" dirty="0">
                <a:solidFill>
                  <a:srgbClr val="000000"/>
                </a:solidFill>
                <a:latin typeface="Calibri" panose="020F0502020204030204" pitchFamily="34" charset="0"/>
                <a:cs typeface="Calibri" panose="020F0502020204030204" pitchFamily="34" charset="0"/>
              </a:rPr>
              <a:t> Pitch board</a:t>
            </a:r>
            <a:endParaRPr lang="en-US" sz="2700" b="0" i="0" dirty="0">
              <a:solidFill>
                <a:srgbClr val="000000"/>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2700" b="0" i="0" dirty="0">
                <a:solidFill>
                  <a:srgbClr val="000000"/>
                </a:solidFill>
                <a:effectLst/>
                <a:latin typeface="Calibri" panose="020F0502020204030204" pitchFamily="34" charset="0"/>
                <a:cs typeface="Calibri" panose="020F0502020204030204" pitchFamily="34" charset="0"/>
              </a:rPr>
              <a:t> Appropriate clothing and footwear for the area and time of year</a:t>
            </a:r>
          </a:p>
          <a:p>
            <a:pPr algn="just">
              <a:buFont typeface="Arial" panose="020B0604020202020204" pitchFamily="34" charset="0"/>
              <a:buChar char="•"/>
            </a:pPr>
            <a:r>
              <a:rPr lang="en-US" sz="2700" b="0" i="0" dirty="0">
                <a:solidFill>
                  <a:srgbClr val="000000"/>
                </a:solidFill>
                <a:effectLst/>
                <a:latin typeface="Calibri" panose="020F0502020204030204" pitchFamily="34" charset="0"/>
                <a:cs typeface="Calibri" panose="020F0502020204030204" pitchFamily="34" charset="0"/>
              </a:rPr>
              <a:t> camera and voice recorder to record certain things (if have permission).</a:t>
            </a:r>
          </a:p>
          <a:p>
            <a:pPr algn="just">
              <a:buFont typeface="Arial" panose="020B0604020202020204" pitchFamily="34" charset="0"/>
              <a:buChar char="•"/>
            </a:pPr>
            <a:r>
              <a:rPr lang="en-US" sz="2700" b="0" i="0" dirty="0">
                <a:solidFill>
                  <a:srgbClr val="000000"/>
                </a:solidFill>
                <a:effectLst/>
                <a:latin typeface="Calibri" panose="020F0502020204030204" pitchFamily="34" charset="0"/>
                <a:cs typeface="Calibri" panose="020F0502020204030204" pitchFamily="34" charset="0"/>
              </a:rPr>
              <a:t> Maps or aerial photographs if available, e.g. from Google Earth</a:t>
            </a:r>
          </a:p>
          <a:p>
            <a:pPr algn="just">
              <a:buFont typeface="Arial" panose="020B0604020202020204" pitchFamily="34" charset="0"/>
              <a:buChar char="•"/>
            </a:pPr>
            <a:r>
              <a:rPr lang="en-IN" sz="2700" b="0" i="0" dirty="0">
                <a:solidFill>
                  <a:srgbClr val="000000"/>
                </a:solidFill>
                <a:effectLst/>
                <a:latin typeface="Calibri" panose="020F0502020204030204" pitchFamily="34" charset="0"/>
                <a:cs typeface="Calibri" panose="020F0502020204030204" pitchFamily="34" charset="0"/>
              </a:rPr>
              <a:t> GPS (Global Positioning System) device.</a:t>
            </a:r>
          </a:p>
          <a:p>
            <a:pPr>
              <a:buFont typeface="Arial" panose="020B0604020202020204" pitchFamily="34" charset="0"/>
              <a:buChar char="•"/>
            </a:pPr>
            <a:r>
              <a:rPr lang="en-US" sz="2700" b="0" i="0" dirty="0">
                <a:solidFill>
                  <a:srgbClr val="000000"/>
                </a:solidFill>
                <a:effectLst/>
                <a:latin typeface="Calibri" panose="020F0502020204030204" pitchFamily="34" charset="0"/>
                <a:cs typeface="Calibri" panose="020F0502020204030204" pitchFamily="34" charset="0"/>
              </a:rPr>
              <a:t> Large sheets of paper (see also </a:t>
            </a:r>
            <a:r>
              <a:rPr lang="en-US" sz="2700" b="0" i="0" dirty="0">
                <a:effectLst/>
                <a:latin typeface="Calibri" panose="020F0502020204030204" pitchFamily="34" charset="0"/>
                <a:cs typeface="Calibri" panose="020F0502020204030204" pitchFamily="34" charset="0"/>
              </a:rPr>
              <a:t>managing flipcharts)</a:t>
            </a:r>
          </a:p>
          <a:p>
            <a:pPr algn="just">
              <a:buFont typeface="Arial" panose="020B0604020202020204" pitchFamily="34" charset="0"/>
              <a:buChar char="•"/>
            </a:pPr>
            <a:r>
              <a:rPr lang="en-US" sz="2700" b="0" i="0" dirty="0">
                <a:solidFill>
                  <a:srgbClr val="000000"/>
                </a:solidFill>
                <a:effectLst/>
                <a:latin typeface="Calibri" panose="020F0502020204030204" pitchFamily="34" charset="0"/>
                <a:cs typeface="Calibri" panose="020F0502020204030204" pitchFamily="34" charset="0"/>
              </a:rPr>
              <a:t> Coloured pens/Sketch men, pencil</a:t>
            </a:r>
          </a:p>
          <a:p>
            <a:pPr algn="just">
              <a:buFont typeface="Arial" panose="020B0604020202020204" pitchFamily="34" charset="0"/>
              <a:buChar char="•"/>
            </a:pPr>
            <a:r>
              <a:rPr lang="en-US" sz="2700" b="0" i="0" dirty="0">
                <a:solidFill>
                  <a:srgbClr val="000000"/>
                </a:solidFill>
                <a:effectLst/>
                <a:latin typeface="Calibri" panose="020F0502020204030204" pitchFamily="34" charset="0"/>
                <a:cs typeface="Calibri" panose="020F0502020204030204" pitchFamily="34" charset="0"/>
              </a:rPr>
              <a:t> Small </a:t>
            </a:r>
            <a:r>
              <a:rPr lang="en-US" sz="2700" b="0" i="0" dirty="0">
                <a:effectLst/>
                <a:latin typeface="Calibri" panose="020F0502020204030204" pitchFamily="34" charset="0"/>
                <a:cs typeface="Calibri" panose="020F0502020204030204" pitchFamily="34" charset="0"/>
              </a:rPr>
              <a:t>coloured cards </a:t>
            </a:r>
            <a:r>
              <a:rPr lang="en-US" sz="2700" dirty="0">
                <a:solidFill>
                  <a:srgbClr val="000000"/>
                </a:solidFill>
                <a:latin typeface="Calibri" panose="020F0502020204030204" pitchFamily="34" charset="0"/>
                <a:cs typeface="Calibri" panose="020F0502020204030204" pitchFamily="34" charset="0"/>
              </a:rPr>
              <a:t>(</a:t>
            </a:r>
            <a:r>
              <a:rPr lang="en-US" sz="2700" b="0" i="0" dirty="0">
                <a:solidFill>
                  <a:srgbClr val="000000"/>
                </a:solidFill>
                <a:effectLst/>
                <a:latin typeface="Calibri" panose="020F0502020204030204" pitchFamily="34" charset="0"/>
                <a:cs typeface="Calibri" panose="020F0502020204030204" pitchFamily="34" charset="0"/>
              </a:rPr>
              <a:t>marking particular items of interest)</a:t>
            </a:r>
          </a:p>
          <a:p>
            <a:pPr algn="just">
              <a:buFont typeface="Arial" panose="020B0604020202020204" pitchFamily="34" charset="0"/>
              <a:buChar char="•"/>
            </a:pPr>
            <a:r>
              <a:rPr lang="en-US" sz="2700" dirty="0">
                <a:solidFill>
                  <a:srgbClr val="000000"/>
                </a:solidFill>
                <a:latin typeface="Calibri" panose="020F0502020204030204" pitchFamily="34" charset="0"/>
                <a:cs typeface="Calibri" panose="020F0502020204030204" pitchFamily="34" charset="0"/>
              </a:rPr>
              <a:t> Other thins if necessary</a:t>
            </a:r>
            <a:endParaRPr lang="en-US" sz="2700" b="0" i="0" dirty="0">
              <a:solidFill>
                <a:srgbClr val="000000"/>
              </a:solidFill>
              <a:effectLst/>
              <a:latin typeface="Calibri" panose="020F0502020204030204" pitchFamily="34" charset="0"/>
              <a:cs typeface="Calibri" panose="020F0502020204030204" pitchFamily="34" charset="0"/>
            </a:endParaRPr>
          </a:p>
          <a:p>
            <a:pPr algn="just"/>
            <a:endParaRPr lang="en-US" sz="2700" b="0" i="0" dirty="0">
              <a:solidFill>
                <a:srgbClr val="000000"/>
              </a:solidFill>
              <a:effectLst/>
              <a:latin typeface="Calibri" panose="020F0502020204030204" pitchFamily="34" charset="0"/>
              <a:cs typeface="Calibri" panose="020F0502020204030204" pitchFamily="34" charset="0"/>
            </a:endParaRPr>
          </a:p>
          <a:p>
            <a:pPr algn="just"/>
            <a:endParaRPr lang="en-US" sz="2700" b="0" i="0" dirty="0">
              <a:solidFill>
                <a:srgbClr val="000000"/>
              </a:solidFill>
              <a:effectLst/>
              <a:latin typeface="Trebuchet MS" panose="020B0603020202020204" pitchFamily="34" charset="0"/>
            </a:endParaRPr>
          </a:p>
        </p:txBody>
      </p:sp>
    </p:spTree>
    <p:extLst>
      <p:ext uri="{BB962C8B-B14F-4D97-AF65-F5344CB8AC3E}">
        <p14:creationId xmlns:p14="http://schemas.microsoft.com/office/powerpoint/2010/main" val="1474216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45D6-B790-4DF8-AA99-9EB762F0624B}"/>
              </a:ext>
            </a:extLst>
          </p:cNvPr>
          <p:cNvSpPr>
            <a:spLocks noGrp="1"/>
          </p:cNvSpPr>
          <p:nvPr>
            <p:ph type="title"/>
          </p:nvPr>
        </p:nvSpPr>
        <p:spPr>
          <a:xfrm>
            <a:off x="701741" y="356518"/>
            <a:ext cx="10364451" cy="491622"/>
          </a:xfrm>
        </p:spPr>
        <p:txBody>
          <a:bodyPr>
            <a:noAutofit/>
          </a:bodyPr>
          <a:lstStyle/>
          <a:p>
            <a:r>
              <a:rPr lang="en-US" b="1" cap="none" dirty="0">
                <a:solidFill>
                  <a:srgbClr val="0070C0"/>
                </a:solidFill>
                <a:latin typeface="Calibri" panose="020F0502020204030204" pitchFamily="34" charset="0"/>
                <a:cs typeface="Calibri" panose="020F0502020204030204" pitchFamily="34" charset="0"/>
              </a:rPr>
              <a:t>IMPORTANCE OF TRANSECT WALK</a:t>
            </a:r>
            <a:endParaRPr lang="en-IN" b="1" cap="none" dirty="0">
              <a:solidFill>
                <a:srgbClr val="0070C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5AEA722-7B13-494F-91BB-BC0D69C6B778}"/>
              </a:ext>
            </a:extLst>
          </p:cNvPr>
          <p:cNvSpPr txBox="1"/>
          <p:nvPr/>
        </p:nvSpPr>
        <p:spPr>
          <a:xfrm>
            <a:off x="324678" y="952093"/>
            <a:ext cx="11542643" cy="5416868"/>
          </a:xfrm>
          <a:prstGeom prst="rect">
            <a:avLst/>
          </a:prstGeom>
          <a:noFill/>
        </p:spPr>
        <p:txBody>
          <a:bodyPr wrap="square">
            <a:spAutoFit/>
          </a:bodyPr>
          <a:lstStyle/>
          <a:p>
            <a:pPr marL="285750" indent="-285750" algn="l">
              <a:buFont typeface="Wingdings" panose="05000000000000000000" pitchFamily="2" charset="2"/>
              <a:buChar char="Ø"/>
            </a:pPr>
            <a:r>
              <a:rPr lang="en-US" sz="2700" dirty="0">
                <a:solidFill>
                  <a:srgbClr val="005154"/>
                </a:solidFill>
                <a:latin typeface="Roboto"/>
              </a:rPr>
              <a:t> </a:t>
            </a:r>
            <a:r>
              <a:rPr lang="en-US" sz="2600" dirty="0">
                <a:latin typeface="Calibri" panose="020F0502020204030204" pitchFamily="34" charset="0"/>
                <a:cs typeface="Calibri" panose="020F0502020204030204" pitchFamily="34" charset="0"/>
              </a:rPr>
              <a:t>Many thing can be l</a:t>
            </a:r>
            <a:r>
              <a:rPr lang="en-US" sz="2600" b="0" i="0" dirty="0">
                <a:effectLst/>
                <a:latin typeface="Calibri" panose="020F0502020204030204" pitchFamily="34" charset="0"/>
                <a:cs typeface="Calibri" panose="020F0502020204030204" pitchFamily="34" charset="0"/>
              </a:rPr>
              <a:t>earn</a:t>
            </a:r>
            <a:r>
              <a:rPr lang="en-US" sz="2600" dirty="0">
                <a:latin typeface="Calibri" panose="020F0502020204030204" pitchFamily="34" charset="0"/>
                <a:cs typeface="Calibri" panose="020F0502020204030204" pitchFamily="34" charset="0"/>
              </a:rPr>
              <a:t> </a:t>
            </a:r>
            <a:r>
              <a:rPr lang="en-US" sz="2600" b="0" i="0" dirty="0">
                <a:effectLst/>
                <a:latin typeface="Calibri" panose="020F0502020204030204" pitchFamily="34" charset="0"/>
                <a:cs typeface="Calibri" panose="020F0502020204030204" pitchFamily="34" charset="0"/>
              </a:rPr>
              <a:t>about local technology and practices in present and past.</a:t>
            </a:r>
            <a:endParaRPr lang="en-US" sz="2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600" dirty="0">
                <a:latin typeface="Calibri" panose="020F0502020204030204" pitchFamily="34" charset="0"/>
                <a:cs typeface="Calibri" panose="020F0502020204030204" pitchFamily="34" charset="0"/>
              </a:rPr>
              <a:t> C</a:t>
            </a:r>
            <a:r>
              <a:rPr lang="en-US" sz="2600" b="0" i="0" dirty="0">
                <a:effectLst/>
                <a:latin typeface="Calibri" panose="020F0502020204030204" pitchFamily="34" charset="0"/>
                <a:cs typeface="Calibri" panose="020F0502020204030204" pitchFamily="34" charset="0"/>
              </a:rPr>
              <a:t>ontributing as a tool for site selection.</a:t>
            </a:r>
          </a:p>
          <a:p>
            <a:pPr marL="285750" indent="-285750">
              <a:buFont typeface="Wingdings" panose="05000000000000000000" pitchFamily="2" charset="2"/>
              <a:buChar char="Ø"/>
            </a:pPr>
            <a:r>
              <a:rPr lang="en-US" sz="2600" b="0" i="0" dirty="0">
                <a:effectLst/>
                <a:latin typeface="Calibri" panose="020F0502020204030204" pitchFamily="34" charset="0"/>
                <a:cs typeface="Calibri" panose="020F0502020204030204" pitchFamily="34" charset="0"/>
              </a:rPr>
              <a:t> You can identify major</a:t>
            </a:r>
            <a:r>
              <a:rPr lang="en-US" sz="2600" i="0" dirty="0">
                <a:effectLst/>
                <a:latin typeface="Calibri" panose="020F0502020204030204" pitchFamily="34" charset="0"/>
                <a:cs typeface="Calibri" panose="020F0502020204030204" pitchFamily="34" charset="0"/>
              </a:rPr>
              <a:t> </a:t>
            </a:r>
            <a:r>
              <a:rPr lang="en-US" sz="2600" i="0" u="none" strike="noStrike" dirty="0">
                <a:effectLst/>
                <a:latin typeface="Calibri" panose="020F0502020204030204" pitchFamily="34" charset="0"/>
                <a:cs typeface="Calibri" panose="020F0502020204030204" pitchFamily="34" charset="0"/>
              </a:rPr>
              <a:t>problems</a:t>
            </a:r>
            <a:r>
              <a:rPr lang="en-US" sz="2600" i="0" dirty="0">
                <a:effectLst/>
                <a:latin typeface="Calibri" panose="020F0502020204030204" pitchFamily="34" charset="0"/>
                <a:cs typeface="Calibri" panose="020F0502020204030204" pitchFamily="34" charset="0"/>
              </a:rPr>
              <a:t> </a:t>
            </a:r>
            <a:r>
              <a:rPr lang="en-US" sz="2600" b="0" i="0" dirty="0">
                <a:effectLst/>
                <a:latin typeface="Calibri" panose="020F0502020204030204" pitchFamily="34" charset="0"/>
                <a:cs typeface="Calibri" panose="020F0502020204030204" pitchFamily="34" charset="0"/>
              </a:rPr>
              <a:t>and possibilities in relation to features or areas along the transect.</a:t>
            </a:r>
          </a:p>
          <a:p>
            <a:pPr marL="285750" indent="-285750">
              <a:buFont typeface="Wingdings" panose="05000000000000000000" pitchFamily="2" charset="2"/>
              <a:buChar char="Ø"/>
            </a:pPr>
            <a:r>
              <a:rPr lang="en-US" sz="2600" dirty="0">
                <a:latin typeface="Calibri" panose="020F0502020204030204" pitchFamily="34" charset="0"/>
                <a:cs typeface="Calibri" panose="020F0502020204030204" pitchFamily="34" charset="0"/>
              </a:rPr>
              <a:t>I</a:t>
            </a:r>
            <a:r>
              <a:rPr lang="en-US" sz="2600" b="0" i="0" dirty="0">
                <a:effectLst/>
                <a:latin typeface="Calibri" panose="020F0502020204030204" pitchFamily="34" charset="0"/>
                <a:cs typeface="Calibri" panose="020F0502020204030204" pitchFamily="34" charset="0"/>
              </a:rPr>
              <a:t>dentifying and explaining the cause and effect relationships among different land use pattern).</a:t>
            </a:r>
          </a:p>
          <a:p>
            <a:pPr marL="285750" indent="-285750">
              <a:buFont typeface="Wingdings" panose="05000000000000000000" pitchFamily="2" charset="2"/>
              <a:buChar char="Ø"/>
            </a:pPr>
            <a:r>
              <a:rPr lang="en-US" sz="2600" dirty="0">
                <a:latin typeface="Calibri" panose="020F0502020204030204" pitchFamily="34" charset="0"/>
                <a:cs typeface="Calibri" panose="020F0502020204030204" pitchFamily="34" charset="0"/>
              </a:rPr>
              <a:t>T</a:t>
            </a:r>
            <a:r>
              <a:rPr lang="en-US" sz="2600" i="0" dirty="0">
                <a:effectLst/>
                <a:latin typeface="Calibri" panose="020F0502020204030204" pitchFamily="34" charset="0"/>
                <a:cs typeface="Calibri" panose="020F0502020204030204" pitchFamily="34" charset="0"/>
              </a:rPr>
              <a:t>riangulating data collected through other tools</a:t>
            </a:r>
            <a:r>
              <a:rPr lang="en-US" sz="2700" i="0" dirty="0">
                <a:effectLst/>
                <a:latin typeface="Calibri" panose="020F0502020204030204" pitchFamily="34" charset="0"/>
                <a:cs typeface="Calibri" panose="020F0502020204030204" pitchFamily="34" charset="0"/>
              </a:rPr>
              <a:t>.</a:t>
            </a:r>
            <a:endParaRPr lang="en-US" sz="2800" b="1" dirty="0">
              <a:solidFill>
                <a:srgbClr val="0070C0"/>
              </a:solidFill>
              <a:latin typeface="Trebuchet MS" panose="020B0603020202020204" pitchFamily="34" charset="0"/>
            </a:endParaRPr>
          </a:p>
          <a:p>
            <a:pPr algn="ctr"/>
            <a:r>
              <a:rPr lang="en-US" sz="2800" b="1" dirty="0">
                <a:solidFill>
                  <a:srgbClr val="0070C0"/>
                </a:solidFill>
                <a:latin typeface="Trebuchet MS" panose="020B0603020202020204" pitchFamily="34" charset="0"/>
              </a:rPr>
              <a:t>DISADVANTAGE</a:t>
            </a:r>
          </a:p>
          <a:p>
            <a:pPr algn="just">
              <a:buFont typeface="Arial" panose="020B0604020202020204" pitchFamily="34" charset="0"/>
              <a:buChar char="•"/>
            </a:pPr>
            <a:r>
              <a:rPr lang="en-US" sz="2600" b="0" i="0" dirty="0">
                <a:solidFill>
                  <a:srgbClr val="000000"/>
                </a:solidFill>
                <a:effectLst/>
                <a:latin typeface="Trebuchet MS" panose="020B0603020202020204" pitchFamily="34" charset="0"/>
              </a:rPr>
              <a:t> In a transect based on current record and observation, interpret the past issues are really time taking process</a:t>
            </a:r>
            <a:r>
              <a:rPr lang="en-US" sz="2600" dirty="0">
                <a:solidFill>
                  <a:srgbClr val="000000"/>
                </a:solidFill>
                <a:latin typeface="Trebuchet MS" panose="020B0603020202020204" pitchFamily="34" charset="0"/>
              </a:rPr>
              <a:t>;</a:t>
            </a:r>
            <a:r>
              <a:rPr lang="en-US" sz="2600" b="0" i="0" dirty="0">
                <a:solidFill>
                  <a:srgbClr val="000000"/>
                </a:solidFill>
                <a:effectLst/>
                <a:latin typeface="Trebuchet MS" panose="020B0603020202020204" pitchFamily="34" charset="0"/>
              </a:rPr>
              <a:t> Also, to study more depth analysis is difficult.</a:t>
            </a:r>
          </a:p>
          <a:p>
            <a:pPr algn="just">
              <a:buFont typeface="Arial" panose="020B0604020202020204" pitchFamily="34" charset="0"/>
              <a:buChar char="•"/>
            </a:pPr>
            <a:r>
              <a:rPr lang="en-US" sz="2600" b="0" i="0" dirty="0">
                <a:solidFill>
                  <a:srgbClr val="000000"/>
                </a:solidFill>
                <a:effectLst/>
                <a:latin typeface="Trebuchet MS" panose="020B0603020202020204" pitchFamily="34" charset="0"/>
              </a:rPr>
              <a:t> Sometime, </a:t>
            </a:r>
            <a:r>
              <a:rPr lang="en-US" sz="2800" b="0" i="0" dirty="0">
                <a:effectLst/>
                <a:latin typeface="Roboto"/>
              </a:rPr>
              <a:t>It might be impossible to bring together all the relevant things and corelate them. </a:t>
            </a:r>
            <a:endParaRPr lang="en-US" sz="2600" b="0" i="0" dirty="0">
              <a:effectLst/>
              <a:latin typeface="Trebuchet MS" panose="020B0603020202020204" pitchFamily="34" charset="0"/>
            </a:endParaRPr>
          </a:p>
        </p:txBody>
      </p:sp>
    </p:spTree>
    <p:extLst>
      <p:ext uri="{BB962C8B-B14F-4D97-AF65-F5344CB8AC3E}">
        <p14:creationId xmlns:p14="http://schemas.microsoft.com/office/powerpoint/2010/main" val="414170443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E79BD-13C4-4D6D-8685-13192B2E13D0}"/>
              </a:ext>
            </a:extLst>
          </p:cNvPr>
          <p:cNvSpPr>
            <a:spLocks noGrp="1"/>
          </p:cNvSpPr>
          <p:nvPr>
            <p:ph type="title"/>
          </p:nvPr>
        </p:nvSpPr>
        <p:spPr/>
        <p:txBody>
          <a:bodyPr/>
          <a:lstStyle/>
          <a:p>
            <a:endParaRPr lang="en-IN" dirty="0"/>
          </a:p>
        </p:txBody>
      </p:sp>
      <p:pic>
        <p:nvPicPr>
          <p:cNvPr id="6" name="Picture 5">
            <a:extLst>
              <a:ext uri="{FF2B5EF4-FFF2-40B4-BE49-F238E27FC236}">
                <a16:creationId xmlns:a16="http://schemas.microsoft.com/office/drawing/2014/main" id="{B68BF818-9383-4D7E-97F7-54A97A9AE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036" y="188260"/>
            <a:ext cx="8866910" cy="1303323"/>
          </a:xfrm>
          <a:prstGeom prst="rect">
            <a:avLst/>
          </a:prstGeom>
        </p:spPr>
      </p:pic>
      <p:graphicFrame>
        <p:nvGraphicFramePr>
          <p:cNvPr id="7" name="Table 7">
            <a:extLst>
              <a:ext uri="{FF2B5EF4-FFF2-40B4-BE49-F238E27FC236}">
                <a16:creationId xmlns:a16="http://schemas.microsoft.com/office/drawing/2014/main" id="{CC24E4EA-A2A4-4E28-ABEF-8920CF8328A8}"/>
              </a:ext>
            </a:extLst>
          </p:cNvPr>
          <p:cNvGraphicFramePr>
            <a:graphicFrameLocks noGrp="1"/>
          </p:cNvGraphicFramePr>
          <p:nvPr>
            <p:extLst>
              <p:ext uri="{D42A27DB-BD31-4B8C-83A1-F6EECF244321}">
                <p14:modId xmlns:p14="http://schemas.microsoft.com/office/powerpoint/2010/main" val="2534611020"/>
              </p:ext>
            </p:extLst>
          </p:nvPr>
        </p:nvGraphicFramePr>
        <p:xfrm>
          <a:off x="510834" y="1415227"/>
          <a:ext cx="10767391" cy="5180101"/>
        </p:xfrm>
        <a:graphic>
          <a:graphicData uri="http://schemas.openxmlformats.org/drawingml/2006/table">
            <a:tbl>
              <a:tblPr firstRow="1" bandRow="1">
                <a:tableStyleId>{BC89EF96-8CEA-46FF-86C4-4CE0E7609802}</a:tableStyleId>
              </a:tblPr>
              <a:tblGrid>
                <a:gridCol w="1915732">
                  <a:extLst>
                    <a:ext uri="{9D8B030D-6E8A-4147-A177-3AD203B41FA5}">
                      <a16:colId xmlns:a16="http://schemas.microsoft.com/office/drawing/2014/main" val="2747921520"/>
                    </a:ext>
                  </a:extLst>
                </a:gridCol>
                <a:gridCol w="1266203">
                  <a:extLst>
                    <a:ext uri="{9D8B030D-6E8A-4147-A177-3AD203B41FA5}">
                      <a16:colId xmlns:a16="http://schemas.microsoft.com/office/drawing/2014/main" val="2214148259"/>
                    </a:ext>
                  </a:extLst>
                </a:gridCol>
                <a:gridCol w="1318846">
                  <a:extLst>
                    <a:ext uri="{9D8B030D-6E8A-4147-A177-3AD203B41FA5}">
                      <a16:colId xmlns:a16="http://schemas.microsoft.com/office/drawing/2014/main" val="491271627"/>
                    </a:ext>
                  </a:extLst>
                </a:gridCol>
                <a:gridCol w="1652954">
                  <a:extLst>
                    <a:ext uri="{9D8B030D-6E8A-4147-A177-3AD203B41FA5}">
                      <a16:colId xmlns:a16="http://schemas.microsoft.com/office/drawing/2014/main" val="2244646959"/>
                    </a:ext>
                  </a:extLst>
                </a:gridCol>
                <a:gridCol w="1301262">
                  <a:extLst>
                    <a:ext uri="{9D8B030D-6E8A-4147-A177-3AD203B41FA5}">
                      <a16:colId xmlns:a16="http://schemas.microsoft.com/office/drawing/2014/main" val="557796925"/>
                    </a:ext>
                  </a:extLst>
                </a:gridCol>
                <a:gridCol w="1565031">
                  <a:extLst>
                    <a:ext uri="{9D8B030D-6E8A-4147-A177-3AD203B41FA5}">
                      <a16:colId xmlns:a16="http://schemas.microsoft.com/office/drawing/2014/main" val="2486193044"/>
                    </a:ext>
                  </a:extLst>
                </a:gridCol>
                <a:gridCol w="1747363">
                  <a:extLst>
                    <a:ext uri="{9D8B030D-6E8A-4147-A177-3AD203B41FA5}">
                      <a16:colId xmlns:a16="http://schemas.microsoft.com/office/drawing/2014/main" val="2637691378"/>
                    </a:ext>
                  </a:extLst>
                </a:gridCol>
              </a:tblGrid>
              <a:tr h="677342">
                <a:tc>
                  <a:txBody>
                    <a:bodyPr/>
                    <a:lstStyle/>
                    <a:p>
                      <a:r>
                        <a:rPr lang="en-US" sz="1600" dirty="0"/>
                        <a:t>Land use</a:t>
                      </a:r>
                      <a:endParaRPr lang="en-IN" sz="1600" dirty="0"/>
                    </a:p>
                  </a:txBody>
                  <a:tcPr>
                    <a:solidFill>
                      <a:schemeClr val="accent2">
                        <a:lumMod val="40000"/>
                        <a:lumOff val="60000"/>
                      </a:schemeClr>
                    </a:solidFill>
                  </a:tcPr>
                </a:tc>
                <a:tc>
                  <a:txBody>
                    <a:bodyPr/>
                    <a:lstStyle/>
                    <a:p>
                      <a:r>
                        <a:rPr lang="en-US" sz="1600" dirty="0"/>
                        <a:t>Road</a:t>
                      </a:r>
                      <a:endParaRPr lang="en-IN" sz="1600" dirty="0"/>
                    </a:p>
                  </a:txBody>
                  <a:tcPr>
                    <a:solidFill>
                      <a:schemeClr val="accent1">
                        <a:lumMod val="40000"/>
                        <a:lumOff val="60000"/>
                      </a:schemeClr>
                    </a:solidFill>
                  </a:tcPr>
                </a:tc>
                <a:tc>
                  <a:txBody>
                    <a:bodyPr/>
                    <a:lstStyle/>
                    <a:p>
                      <a:r>
                        <a:rPr lang="en-US" sz="1600" dirty="0"/>
                        <a:t>Homestead</a:t>
                      </a:r>
                      <a:endParaRPr lang="en-IN" sz="1600" dirty="0"/>
                    </a:p>
                  </a:txBody>
                  <a:tcPr>
                    <a:solidFill>
                      <a:schemeClr val="accent1">
                        <a:lumMod val="40000"/>
                        <a:lumOff val="60000"/>
                      </a:schemeClr>
                    </a:solidFill>
                  </a:tcPr>
                </a:tc>
                <a:tc>
                  <a:txBody>
                    <a:bodyPr/>
                    <a:lstStyle/>
                    <a:p>
                      <a:r>
                        <a:rPr lang="en-US" sz="1600" dirty="0"/>
                        <a:t>Home-garden</a:t>
                      </a:r>
                      <a:endParaRPr lang="en-IN" sz="1600" dirty="0"/>
                    </a:p>
                  </a:txBody>
                  <a:tcPr>
                    <a:solidFill>
                      <a:schemeClr val="accent1">
                        <a:lumMod val="40000"/>
                        <a:lumOff val="60000"/>
                      </a:schemeClr>
                    </a:solidFill>
                  </a:tcPr>
                </a:tc>
                <a:tc>
                  <a:txBody>
                    <a:bodyPr/>
                    <a:lstStyle/>
                    <a:p>
                      <a:r>
                        <a:rPr lang="en-US" dirty="0"/>
                        <a:t>Crop-field</a:t>
                      </a:r>
                      <a:endParaRPr lang="en-IN" dirty="0"/>
                    </a:p>
                  </a:txBody>
                  <a:tcPr>
                    <a:solidFill>
                      <a:schemeClr val="accent1">
                        <a:lumMod val="40000"/>
                        <a:lumOff val="60000"/>
                      </a:schemeClr>
                    </a:solidFill>
                  </a:tcPr>
                </a:tc>
                <a:tc>
                  <a:txBody>
                    <a:bodyPr/>
                    <a:lstStyle/>
                    <a:p>
                      <a:r>
                        <a:rPr lang="en-US" dirty="0"/>
                        <a:t>Pond embankment</a:t>
                      </a:r>
                      <a:endParaRPr lang="en-IN" dirty="0"/>
                    </a:p>
                  </a:txBody>
                  <a:tcPr>
                    <a:solidFill>
                      <a:schemeClr val="accent1">
                        <a:lumMod val="40000"/>
                        <a:lumOff val="60000"/>
                      </a:schemeClr>
                    </a:solidFill>
                  </a:tcPr>
                </a:tc>
                <a:tc>
                  <a:txBody>
                    <a:bodyPr/>
                    <a:lstStyle/>
                    <a:p>
                      <a:r>
                        <a:rPr lang="en-US" dirty="0"/>
                        <a:t>Pond</a:t>
                      </a:r>
                      <a:endParaRPr lang="en-IN" dirty="0"/>
                    </a:p>
                  </a:txBody>
                  <a:tcPr>
                    <a:solidFill>
                      <a:schemeClr val="accent1">
                        <a:lumMod val="40000"/>
                        <a:lumOff val="60000"/>
                      </a:schemeClr>
                    </a:solidFill>
                  </a:tcPr>
                </a:tc>
                <a:extLst>
                  <a:ext uri="{0D108BD9-81ED-4DB2-BD59-A6C34878D82A}">
                    <a16:rowId xmlns:a16="http://schemas.microsoft.com/office/drawing/2014/main" val="2453159719"/>
                  </a:ext>
                </a:extLst>
              </a:tr>
              <a:tr h="397054">
                <a:tc>
                  <a:txBody>
                    <a:bodyPr/>
                    <a:lstStyle/>
                    <a:p>
                      <a:r>
                        <a:rPr lang="en-US" sz="1600" b="1" dirty="0"/>
                        <a:t>Soil</a:t>
                      </a:r>
                      <a:endParaRPr lang="en-IN" sz="1600" b="1" dirty="0"/>
                    </a:p>
                  </a:txBody>
                  <a:tcPr>
                    <a:solidFill>
                      <a:schemeClr val="accent2">
                        <a:lumMod val="40000"/>
                        <a:lumOff val="60000"/>
                      </a:schemeClr>
                    </a:solidFill>
                  </a:tcPr>
                </a:tc>
                <a:tc>
                  <a:txBody>
                    <a:bodyPr/>
                    <a:lstStyle/>
                    <a:p>
                      <a:r>
                        <a:rPr lang="en-US" sz="1600" dirty="0"/>
                        <a:t>Clay</a:t>
                      </a:r>
                      <a:endParaRPr lang="en-IN"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Clay-loam</a:t>
                      </a:r>
                      <a:endParaRPr lang="en-IN" sz="1600" dirty="0"/>
                    </a:p>
                  </a:txBody>
                  <a:tcPr/>
                </a:tc>
                <a:tc>
                  <a:txBody>
                    <a:bodyPr/>
                    <a:lstStyle/>
                    <a:p>
                      <a:endParaRPr lang="en-IN" sz="1600" dirty="0"/>
                    </a:p>
                  </a:txBody>
                  <a:tcPr/>
                </a:tc>
                <a:tc>
                  <a:txBody>
                    <a:bodyPr/>
                    <a:lstStyle/>
                    <a:p>
                      <a:endParaRPr lang="en-IN"/>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1047672214"/>
                  </a:ext>
                </a:extLst>
              </a:tr>
              <a:tr h="656549">
                <a:tc>
                  <a:txBody>
                    <a:bodyPr/>
                    <a:lstStyle/>
                    <a:p>
                      <a:r>
                        <a:rPr lang="en-US" sz="1600" b="1" dirty="0"/>
                        <a:t>Trees and</a:t>
                      </a:r>
                    </a:p>
                    <a:p>
                      <a:r>
                        <a:rPr lang="en-US" sz="1600" b="1" dirty="0"/>
                        <a:t>vegetables</a:t>
                      </a:r>
                      <a:endParaRPr lang="en-IN" sz="1600" b="1" dirty="0"/>
                    </a:p>
                  </a:txBody>
                  <a:tcPr>
                    <a:solidFill>
                      <a:schemeClr val="accent2">
                        <a:lumMod val="40000"/>
                        <a:lumOff val="60000"/>
                      </a:schemeClr>
                    </a:solidFill>
                  </a:tcPr>
                </a:tc>
                <a:tc>
                  <a:txBody>
                    <a:bodyPr/>
                    <a:lstStyle/>
                    <a:p>
                      <a:pPr algn="ctr"/>
                      <a:r>
                        <a:rPr lang="en-US" sz="1600" dirty="0"/>
                        <a:t>-</a:t>
                      </a:r>
                      <a:endParaRPr lang="en-IN" sz="1600" dirty="0"/>
                    </a:p>
                  </a:txBody>
                  <a:tcPr/>
                </a:tc>
                <a:tc>
                  <a:txBody>
                    <a:bodyPr/>
                    <a:lstStyle/>
                    <a:p>
                      <a:endParaRPr lang="en-IN" sz="1600"/>
                    </a:p>
                  </a:txBody>
                  <a:tcPr/>
                </a:tc>
                <a:tc>
                  <a:txBody>
                    <a:bodyPr/>
                    <a:lstStyle/>
                    <a:p>
                      <a:r>
                        <a:rPr lang="en-US" sz="1600" dirty="0"/>
                        <a:t>Mango , betel nut</a:t>
                      </a:r>
                    </a:p>
                  </a:txBody>
                  <a:tcPr/>
                </a:tc>
                <a:tc>
                  <a:txBody>
                    <a:bodyPr/>
                    <a:lstStyle/>
                    <a:p>
                      <a:endParaRPr lang="en-IN" dirty="0"/>
                    </a:p>
                  </a:txBody>
                  <a:tcPr/>
                </a:tc>
                <a:tc>
                  <a:txBody>
                    <a:bodyPr/>
                    <a:lstStyle/>
                    <a:p>
                      <a:endParaRPr lang="en-IN" dirty="0"/>
                    </a:p>
                  </a:txBody>
                  <a:tcPr/>
                </a:tc>
                <a:tc>
                  <a:txBody>
                    <a:bodyPr/>
                    <a:lstStyle/>
                    <a:p>
                      <a:endParaRPr lang="en-IN"/>
                    </a:p>
                  </a:txBody>
                  <a:tcPr/>
                </a:tc>
                <a:extLst>
                  <a:ext uri="{0D108BD9-81ED-4DB2-BD59-A6C34878D82A}">
                    <a16:rowId xmlns:a16="http://schemas.microsoft.com/office/drawing/2014/main" val="3158508221"/>
                  </a:ext>
                </a:extLst>
              </a:tr>
              <a:tr h="656549">
                <a:tc>
                  <a:txBody>
                    <a:bodyPr/>
                    <a:lstStyle/>
                    <a:p>
                      <a:r>
                        <a:rPr lang="en-US" sz="1600" b="1" dirty="0"/>
                        <a:t>Crop</a:t>
                      </a:r>
                      <a:endParaRPr lang="en-IN" sz="1600" b="1" dirty="0"/>
                    </a:p>
                  </a:txBody>
                  <a:tcPr>
                    <a:solidFill>
                      <a:schemeClr val="accent2">
                        <a:lumMod val="40000"/>
                        <a:lumOff val="60000"/>
                      </a:schemeClr>
                    </a:solidFill>
                  </a:tcPr>
                </a:tc>
                <a:tc>
                  <a:txBody>
                    <a:bodyPr/>
                    <a:lstStyle/>
                    <a:p>
                      <a:pPr algn="ctr"/>
                      <a:r>
                        <a:rPr lang="en-US" sz="1600" dirty="0"/>
                        <a:t> -</a:t>
                      </a:r>
                      <a:endParaRPr lang="en-IN" sz="1600" dirty="0"/>
                    </a:p>
                  </a:txBody>
                  <a:tcPr/>
                </a:tc>
                <a:tc>
                  <a:txBody>
                    <a:bodyPr/>
                    <a:lstStyle/>
                    <a:p>
                      <a:endParaRPr lang="en-IN" sz="1600"/>
                    </a:p>
                  </a:txBody>
                  <a:tcPr/>
                </a:tc>
                <a:tc>
                  <a:txBody>
                    <a:bodyPr/>
                    <a:lstStyle/>
                    <a:p>
                      <a:endParaRPr lang="en-IN" sz="16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paddy</a:t>
                      </a:r>
                      <a:endParaRPr lang="en-IN" dirty="0"/>
                    </a:p>
                    <a:p>
                      <a:endParaRPr lang="en-IN" dirty="0"/>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2563848650"/>
                  </a:ext>
                </a:extLst>
              </a:tr>
              <a:tr h="656549">
                <a:tc>
                  <a:txBody>
                    <a:bodyPr/>
                    <a:lstStyle/>
                    <a:p>
                      <a:r>
                        <a:rPr lang="en-US" sz="1600" b="1" dirty="0"/>
                        <a:t>Livestock</a:t>
                      </a:r>
                      <a:endParaRPr lang="en-IN" sz="1600" b="1" dirty="0"/>
                    </a:p>
                  </a:txBody>
                  <a:tcPr>
                    <a:solidFill>
                      <a:schemeClr val="accent2">
                        <a:lumMod val="40000"/>
                        <a:lumOff val="60000"/>
                      </a:schemeClr>
                    </a:solidFill>
                  </a:tcPr>
                </a:tc>
                <a:tc>
                  <a:txBody>
                    <a:bodyPr/>
                    <a:lstStyle/>
                    <a:p>
                      <a:endParaRPr lang="en-IN" sz="1600" dirty="0"/>
                    </a:p>
                  </a:txBody>
                  <a:tcPr/>
                </a:tc>
                <a:tc>
                  <a:txBody>
                    <a:bodyPr/>
                    <a:lstStyle/>
                    <a:p>
                      <a:r>
                        <a:rPr lang="en-US" sz="1600" dirty="0"/>
                        <a:t>Cow, goat</a:t>
                      </a:r>
                      <a:endParaRPr lang="en-IN" sz="1600" dirty="0"/>
                    </a:p>
                  </a:txBody>
                  <a:tcPr/>
                </a:tc>
                <a:tc>
                  <a:txBody>
                    <a:bodyPr/>
                    <a:lstStyle/>
                    <a:p>
                      <a:endParaRPr lang="en-IN" sz="1600" dirty="0"/>
                    </a:p>
                  </a:txBody>
                  <a:tcPr/>
                </a:tc>
                <a:tc>
                  <a:txBody>
                    <a:bodyPr/>
                    <a:lstStyle/>
                    <a:p>
                      <a:endParaRPr lang="en-IN" dirty="0"/>
                    </a:p>
                  </a:txBody>
                  <a:tcPr/>
                </a:tc>
                <a:tc>
                  <a:txBody>
                    <a:bodyPr/>
                    <a:lstStyle/>
                    <a:p>
                      <a:endParaRPr lang="en-IN"/>
                    </a:p>
                  </a:txBody>
                  <a:tcPr/>
                </a:tc>
                <a:tc>
                  <a:txBody>
                    <a:bodyPr/>
                    <a:lstStyle/>
                    <a:p>
                      <a:endParaRPr lang="en-IN" dirty="0"/>
                    </a:p>
                  </a:txBody>
                  <a:tcPr/>
                </a:tc>
                <a:extLst>
                  <a:ext uri="{0D108BD9-81ED-4DB2-BD59-A6C34878D82A}">
                    <a16:rowId xmlns:a16="http://schemas.microsoft.com/office/drawing/2014/main" val="808868009"/>
                  </a:ext>
                </a:extLst>
              </a:tr>
              <a:tr h="656549">
                <a:tc>
                  <a:txBody>
                    <a:bodyPr/>
                    <a:lstStyle/>
                    <a:p>
                      <a:r>
                        <a:rPr lang="en-US" sz="1600" b="1" dirty="0"/>
                        <a:t>Fish</a:t>
                      </a:r>
                      <a:endParaRPr lang="en-IN" sz="1600" b="1" dirty="0"/>
                    </a:p>
                  </a:txBody>
                  <a:tcPr>
                    <a:solidFill>
                      <a:schemeClr val="accent2">
                        <a:lumMod val="40000"/>
                        <a:lumOff val="60000"/>
                      </a:schemeClr>
                    </a:solidFill>
                  </a:tcPr>
                </a:tc>
                <a:tc>
                  <a:txBody>
                    <a:bodyPr/>
                    <a:lstStyle/>
                    <a:p>
                      <a:endParaRPr lang="en-IN" sz="1600" dirty="0"/>
                    </a:p>
                  </a:txBody>
                  <a:tcPr/>
                </a:tc>
                <a:tc>
                  <a:txBody>
                    <a:bodyPr/>
                    <a:lstStyle/>
                    <a:p>
                      <a:endParaRPr lang="en-IN" sz="1600"/>
                    </a:p>
                  </a:txBody>
                  <a:tcPr/>
                </a:tc>
                <a:tc>
                  <a:txBody>
                    <a:bodyPr/>
                    <a:lstStyle/>
                    <a:p>
                      <a:endParaRPr lang="en-IN" sz="1600"/>
                    </a:p>
                  </a:txBody>
                  <a:tcPr/>
                </a:tc>
                <a:tc>
                  <a:txBody>
                    <a:bodyPr/>
                    <a:lstStyle/>
                    <a:p>
                      <a:endParaRPr lang="en-IN"/>
                    </a:p>
                  </a:txBody>
                  <a:tcPr/>
                </a:tc>
                <a:tc>
                  <a:txBody>
                    <a:bodyPr/>
                    <a:lstStyle/>
                    <a:p>
                      <a:endParaRPr lang="en-IN"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Silver carp, rohu, </a:t>
                      </a:r>
                      <a:r>
                        <a:rPr lang="en-US" dirty="0" err="1"/>
                        <a:t>catla</a:t>
                      </a:r>
                      <a:endParaRPr lang="en-IN" dirty="0"/>
                    </a:p>
                  </a:txBody>
                  <a:tcPr/>
                </a:tc>
                <a:extLst>
                  <a:ext uri="{0D108BD9-81ED-4DB2-BD59-A6C34878D82A}">
                    <a16:rowId xmlns:a16="http://schemas.microsoft.com/office/drawing/2014/main" val="673494926"/>
                  </a:ext>
                </a:extLst>
              </a:tr>
              <a:tr h="682013">
                <a:tc>
                  <a:txBody>
                    <a:bodyPr/>
                    <a:lstStyle/>
                    <a:p>
                      <a:r>
                        <a:rPr lang="en-US" sz="1600" b="1" dirty="0"/>
                        <a:t>Problems</a:t>
                      </a:r>
                      <a:endParaRPr lang="en-IN" sz="1600" b="1" dirty="0"/>
                    </a:p>
                  </a:txBody>
                  <a:tcPr>
                    <a:solidFill>
                      <a:schemeClr val="accent2">
                        <a:lumMod val="40000"/>
                        <a:lumOff val="60000"/>
                      </a:schemeClr>
                    </a:solidFill>
                  </a:tcPr>
                </a:tc>
                <a:tc>
                  <a:txBody>
                    <a:bodyPr/>
                    <a:lstStyle/>
                    <a:p>
                      <a:r>
                        <a:rPr lang="en-US" sz="1600" dirty="0"/>
                        <a:t>Road has no proper maintain</a:t>
                      </a:r>
                      <a:endParaRPr lang="en-IN" sz="1600" dirty="0"/>
                    </a:p>
                  </a:txBody>
                  <a:tcPr/>
                </a:tc>
                <a:tc>
                  <a:txBody>
                    <a:bodyPr/>
                    <a:lstStyle/>
                    <a:p>
                      <a:r>
                        <a:rPr lang="en-US" sz="1600" dirty="0"/>
                        <a:t>Poverty and health</a:t>
                      </a:r>
                      <a:endParaRPr lang="en-IN" sz="1600" dirty="0"/>
                    </a:p>
                  </a:txBody>
                  <a:tcPr/>
                </a:tc>
                <a:tc>
                  <a:txBody>
                    <a:bodyPr/>
                    <a:lstStyle/>
                    <a:p>
                      <a:endParaRPr lang="en-IN" sz="1600" dirty="0"/>
                    </a:p>
                  </a:txBody>
                  <a:tcPr/>
                </a:tc>
                <a:tc>
                  <a:txBody>
                    <a:bodyPr/>
                    <a:lstStyle/>
                    <a:p>
                      <a:endParaRPr lang="en-IN"/>
                    </a:p>
                  </a:txBody>
                  <a:tcPr/>
                </a:tc>
                <a:tc>
                  <a:txBody>
                    <a:bodyPr/>
                    <a:lstStyle/>
                    <a:p>
                      <a:r>
                        <a:rPr lang="en-US" sz="1400" dirty="0"/>
                        <a:t>Lack of land use knowledge</a:t>
                      </a:r>
                      <a:endParaRPr lang="en-IN" sz="1400" dirty="0"/>
                    </a:p>
                  </a:txBody>
                  <a:tcPr/>
                </a:tc>
                <a:tc>
                  <a:txBody>
                    <a:bodyPr/>
                    <a:lstStyle/>
                    <a:p>
                      <a:endParaRPr lang="en-IN" dirty="0"/>
                    </a:p>
                  </a:txBody>
                  <a:tcPr/>
                </a:tc>
                <a:extLst>
                  <a:ext uri="{0D108BD9-81ED-4DB2-BD59-A6C34878D82A}">
                    <a16:rowId xmlns:a16="http://schemas.microsoft.com/office/drawing/2014/main" val="4107896301"/>
                  </a:ext>
                </a:extLst>
              </a:tr>
              <a:tr h="656549">
                <a:tc>
                  <a:txBody>
                    <a:bodyPr/>
                    <a:lstStyle/>
                    <a:p>
                      <a:r>
                        <a:rPr lang="en-US" sz="1600" b="1" dirty="0"/>
                        <a:t>Recommendation</a:t>
                      </a:r>
                      <a:endParaRPr lang="en-IN" sz="1600" b="1" dirty="0"/>
                    </a:p>
                  </a:txBody>
                  <a:tcPr>
                    <a:solidFill>
                      <a:schemeClr val="accent2">
                        <a:lumMod val="40000"/>
                        <a:lumOff val="60000"/>
                      </a:schemeClr>
                    </a:solidFill>
                  </a:tcPr>
                </a:tc>
                <a:tc>
                  <a:txBody>
                    <a:bodyPr/>
                    <a:lstStyle/>
                    <a:p>
                      <a:endParaRPr lang="en-IN" sz="1600" dirty="0"/>
                    </a:p>
                  </a:txBody>
                  <a:tcPr/>
                </a:tc>
                <a:tc>
                  <a:txBody>
                    <a:bodyPr/>
                    <a:lstStyle/>
                    <a:p>
                      <a:endParaRPr lang="en-IN" sz="1600" dirty="0"/>
                    </a:p>
                  </a:txBody>
                  <a:tcPr/>
                </a:tc>
                <a:tc>
                  <a:txBody>
                    <a:bodyPr/>
                    <a:lstStyle/>
                    <a:p>
                      <a:endParaRPr lang="en-IN" sz="1600" dirty="0"/>
                    </a:p>
                  </a:txBody>
                  <a:tcPr/>
                </a:tc>
                <a:tc>
                  <a:txBody>
                    <a:bodyPr/>
                    <a:lstStyle/>
                    <a:p>
                      <a:endParaRPr lang="en-IN" dirty="0"/>
                    </a:p>
                  </a:txBody>
                  <a:tcPr/>
                </a:tc>
                <a:tc>
                  <a:txBody>
                    <a:bodyPr/>
                    <a:lstStyle/>
                    <a:p>
                      <a:endParaRPr lang="en-IN" dirty="0"/>
                    </a:p>
                  </a:txBody>
                  <a:tcPr/>
                </a:tc>
                <a:tc>
                  <a:txBody>
                    <a:bodyPr/>
                    <a:lstStyle/>
                    <a:p>
                      <a:r>
                        <a:rPr lang="en-US" dirty="0"/>
                        <a:t>Need </a:t>
                      </a:r>
                      <a:r>
                        <a:rPr lang="en-US" dirty="0" err="1"/>
                        <a:t>traing</a:t>
                      </a:r>
                      <a:endParaRPr lang="en-IN" dirty="0"/>
                    </a:p>
                  </a:txBody>
                  <a:tcPr/>
                </a:tc>
                <a:extLst>
                  <a:ext uri="{0D108BD9-81ED-4DB2-BD59-A6C34878D82A}">
                    <a16:rowId xmlns:a16="http://schemas.microsoft.com/office/drawing/2014/main" val="2103858333"/>
                  </a:ext>
                </a:extLst>
              </a:tr>
            </a:tbl>
          </a:graphicData>
        </a:graphic>
      </p:graphicFrame>
      <p:sp>
        <p:nvSpPr>
          <p:cNvPr id="8" name="TextBox 7">
            <a:extLst>
              <a:ext uri="{FF2B5EF4-FFF2-40B4-BE49-F238E27FC236}">
                <a16:creationId xmlns:a16="http://schemas.microsoft.com/office/drawing/2014/main" id="{485548D5-1DB8-4396-BF33-C9BFBAA44789}"/>
              </a:ext>
            </a:extLst>
          </p:cNvPr>
          <p:cNvSpPr txBox="1"/>
          <p:nvPr/>
        </p:nvSpPr>
        <p:spPr>
          <a:xfrm>
            <a:off x="10890106" y="126285"/>
            <a:ext cx="1348452"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IN" sz="900" b="1" dirty="0"/>
              <a:t>This Screenshot of image taken from: </a:t>
            </a:r>
            <a:r>
              <a:rPr lang="en-IN" sz="800" dirty="0"/>
              <a:t>https://earthrights.org/wp-content/uploads/transect-walk.pdf</a:t>
            </a:r>
          </a:p>
        </p:txBody>
      </p:sp>
      <p:sp>
        <p:nvSpPr>
          <p:cNvPr id="5" name="Arrow: Down 4">
            <a:extLst>
              <a:ext uri="{FF2B5EF4-FFF2-40B4-BE49-F238E27FC236}">
                <a16:creationId xmlns:a16="http://schemas.microsoft.com/office/drawing/2014/main" id="{77D74943-7F30-4F79-B369-1EDB56C817E1}"/>
              </a:ext>
            </a:extLst>
          </p:cNvPr>
          <p:cNvSpPr/>
          <p:nvPr/>
        </p:nvSpPr>
        <p:spPr>
          <a:xfrm rot="3751374">
            <a:off x="10498281" y="228644"/>
            <a:ext cx="122480" cy="6815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223F4751-4A71-46E9-A004-543012AEAF0D}"/>
              </a:ext>
            </a:extLst>
          </p:cNvPr>
          <p:cNvSpPr/>
          <p:nvPr/>
        </p:nvSpPr>
        <p:spPr>
          <a:xfrm rot="10800000" flipV="1">
            <a:off x="1060170" y="6657740"/>
            <a:ext cx="8481393" cy="2002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Fill rest of the box by self idea ( you can practice through field visit)</a:t>
            </a:r>
            <a:endParaRPr lang="en-IN" sz="1600" dirty="0"/>
          </a:p>
        </p:txBody>
      </p:sp>
      <p:sp>
        <p:nvSpPr>
          <p:cNvPr id="10" name="Rectangle 9">
            <a:extLst>
              <a:ext uri="{FF2B5EF4-FFF2-40B4-BE49-F238E27FC236}">
                <a16:creationId xmlns:a16="http://schemas.microsoft.com/office/drawing/2014/main" id="{9F77FBBE-40C4-439B-8608-0B0EB5CFEA6D}"/>
              </a:ext>
            </a:extLst>
          </p:cNvPr>
          <p:cNvSpPr/>
          <p:nvPr/>
        </p:nvSpPr>
        <p:spPr>
          <a:xfrm>
            <a:off x="3652220" y="60369"/>
            <a:ext cx="5685180" cy="2315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Analysis of a transect route or a section</a:t>
            </a:r>
            <a:endParaRPr lang="en-IN" sz="2400" dirty="0"/>
          </a:p>
        </p:txBody>
      </p:sp>
    </p:spTree>
    <p:extLst>
      <p:ext uri="{BB962C8B-B14F-4D97-AF65-F5344CB8AC3E}">
        <p14:creationId xmlns:p14="http://schemas.microsoft.com/office/powerpoint/2010/main" val="42571681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6955-9C0F-4FE6-83C8-30365E919262}"/>
              </a:ext>
            </a:extLst>
          </p:cNvPr>
          <p:cNvSpPr>
            <a:spLocks noGrp="1"/>
          </p:cNvSpPr>
          <p:nvPr>
            <p:ph type="title"/>
          </p:nvPr>
        </p:nvSpPr>
        <p:spPr>
          <a:xfrm>
            <a:off x="622827" y="301343"/>
            <a:ext cx="10225281" cy="512618"/>
          </a:xfrm>
        </p:spPr>
        <p:txBody>
          <a:bodyPr>
            <a:normAutofit fontScale="90000"/>
          </a:bodyPr>
          <a:lstStyle/>
          <a:p>
            <a:r>
              <a:rPr lang="en-US" b="1" dirty="0"/>
              <a:t>Quadrant Method in research</a:t>
            </a:r>
            <a:endParaRPr lang="en-IN" b="1" dirty="0"/>
          </a:p>
        </p:txBody>
      </p:sp>
      <p:sp>
        <p:nvSpPr>
          <p:cNvPr id="4" name="TextBox 3">
            <a:extLst>
              <a:ext uri="{FF2B5EF4-FFF2-40B4-BE49-F238E27FC236}">
                <a16:creationId xmlns:a16="http://schemas.microsoft.com/office/drawing/2014/main" id="{0A601B6F-64C1-4A86-898F-CD7EFD6D56C7}"/>
              </a:ext>
            </a:extLst>
          </p:cNvPr>
          <p:cNvSpPr txBox="1"/>
          <p:nvPr/>
        </p:nvSpPr>
        <p:spPr>
          <a:xfrm>
            <a:off x="221673" y="1047584"/>
            <a:ext cx="7994071" cy="5288499"/>
          </a:xfrm>
          <a:prstGeom prst="rect">
            <a:avLst/>
          </a:prstGeom>
          <a:solidFill>
            <a:schemeClr val="accent6">
              <a:lumMod val="40000"/>
              <a:lumOff val="60000"/>
            </a:schemeClr>
          </a:solidFill>
          <a:ln>
            <a:solidFill>
              <a:schemeClr val="tx1"/>
            </a:solidFill>
          </a:ln>
        </p:spPr>
        <p:txBody>
          <a:bodyPr wrap="square">
            <a:spAutoFit/>
          </a:bodyPr>
          <a:lstStyle/>
          <a:p>
            <a:pPr algn="ctr">
              <a:lnSpc>
                <a:spcPct val="150000"/>
              </a:lnSpc>
            </a:pPr>
            <a:r>
              <a:rPr lang="en-US" sz="3200" b="1" dirty="0">
                <a:solidFill>
                  <a:srgbClr val="002060"/>
                </a:solidFill>
                <a:latin typeface="Calibri" panose="020F0502020204030204" pitchFamily="34" charset="0"/>
                <a:cs typeface="Calibri" panose="020F0502020204030204" pitchFamily="34" charset="0"/>
              </a:rPr>
              <a:t>What is quadrant?</a:t>
            </a:r>
            <a:r>
              <a:rPr lang="en-US" sz="3200" b="1" i="0" dirty="0">
                <a:solidFill>
                  <a:srgbClr val="002060"/>
                </a:solidFill>
                <a:effectLst/>
                <a:latin typeface="Calibri" panose="020F0502020204030204" pitchFamily="34" charset="0"/>
                <a:cs typeface="Calibri" panose="020F0502020204030204" pitchFamily="34" charset="0"/>
              </a:rPr>
              <a:t> </a:t>
            </a:r>
          </a:p>
          <a:p>
            <a:pPr>
              <a:lnSpc>
                <a:spcPct val="150000"/>
              </a:lnSpc>
            </a:pPr>
            <a:r>
              <a:rPr lang="en-US" sz="2800" i="0" dirty="0">
                <a:effectLst/>
                <a:latin typeface="Calibri" panose="020F0502020204030204" pitchFamily="34" charset="0"/>
                <a:cs typeface="Calibri" panose="020F0502020204030204" pitchFamily="34" charset="0"/>
              </a:rPr>
              <a:t>A quadrat is a frame, traditionally square, used in </a:t>
            </a:r>
            <a:r>
              <a:rPr lang="en-US" sz="2800" i="0" u="none" strike="noStrike" dirty="0">
                <a:effectLst/>
                <a:latin typeface="Calibri" panose="020F0502020204030204" pitchFamily="34" charset="0"/>
                <a:cs typeface="Calibri" panose="020F0502020204030204" pitchFamily="34" charset="0"/>
              </a:rPr>
              <a:t>ecology</a:t>
            </a:r>
            <a:r>
              <a:rPr lang="en-US" sz="2800" i="0" dirty="0">
                <a:effectLst/>
                <a:latin typeface="Calibri" panose="020F0502020204030204" pitchFamily="34" charset="0"/>
                <a:cs typeface="Calibri" panose="020F0502020204030204" pitchFamily="34" charset="0"/>
              </a:rPr>
              <a:t> and </a:t>
            </a:r>
            <a:r>
              <a:rPr lang="en-US" sz="2800" i="0" u="none" strike="noStrike" dirty="0">
                <a:effectLst/>
                <a:latin typeface="Calibri" panose="020F0502020204030204" pitchFamily="34" charset="0"/>
                <a:cs typeface="Calibri" panose="020F0502020204030204" pitchFamily="34" charset="0"/>
              </a:rPr>
              <a:t>geography</a:t>
            </a:r>
            <a:r>
              <a:rPr lang="en-US" sz="2800" i="0" dirty="0">
                <a:effectLst/>
                <a:latin typeface="Calibri" panose="020F0502020204030204" pitchFamily="34" charset="0"/>
                <a:cs typeface="Calibri" panose="020F0502020204030204" pitchFamily="34" charset="0"/>
              </a:rPr>
              <a:t> to isolate a standard unit of area for study of the distribution of an item over a large area. Quadrat sampling is a classic tool for the study of ecology, especially biodiversity. </a:t>
            </a:r>
            <a:r>
              <a:rPr lang="en-US" sz="2800" dirty="0">
                <a:latin typeface="Calibri" panose="020F0502020204030204" pitchFamily="34" charset="0"/>
                <a:cs typeface="Calibri" panose="020F0502020204030204" pitchFamily="34" charset="0"/>
              </a:rPr>
              <a:t>  </a:t>
            </a:r>
            <a:r>
              <a:rPr lang="en-US" sz="2800" i="0" dirty="0">
                <a:solidFill>
                  <a:srgbClr val="202122"/>
                </a:solidFill>
                <a:effectLst/>
                <a:latin typeface="Calibri" panose="020F0502020204030204" pitchFamily="34" charset="0"/>
                <a:cs typeface="Calibri" panose="020F0502020204030204" pitchFamily="34" charset="0"/>
              </a:rPr>
              <a:t>Modern quadrats can for example</a:t>
            </a:r>
            <a:r>
              <a:rPr lang="en-US" sz="2800" dirty="0">
                <a:latin typeface="Calibri" panose="020F0502020204030204" pitchFamily="34" charset="0"/>
                <a:cs typeface="Calibri" panose="020F0502020204030204" pitchFamily="34" charset="0"/>
              </a:rPr>
              <a:t> may be square, rectangular or circular any appropriate size.  </a:t>
            </a:r>
            <a:endParaRPr lang="en-IN" sz="2800" dirty="0">
              <a:solidFill>
                <a:schemeClr val="accent5">
                  <a:lumMod val="5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B79DDAC-766F-4E1D-BC59-A51E703CF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5744" y="706585"/>
            <a:ext cx="3754583" cy="4021282"/>
          </a:xfrm>
          <a:prstGeom prst="rect">
            <a:avLst/>
          </a:prstGeom>
        </p:spPr>
      </p:pic>
      <p:sp>
        <p:nvSpPr>
          <p:cNvPr id="7" name="Rectangle 6">
            <a:extLst>
              <a:ext uri="{FF2B5EF4-FFF2-40B4-BE49-F238E27FC236}">
                <a16:creationId xmlns:a16="http://schemas.microsoft.com/office/drawing/2014/main" id="{C79A9253-AC7A-46A4-AED8-4269F73446FB}"/>
              </a:ext>
            </a:extLst>
          </p:cNvPr>
          <p:cNvSpPr/>
          <p:nvPr/>
        </p:nvSpPr>
        <p:spPr>
          <a:xfrm>
            <a:off x="8672945" y="4876800"/>
            <a:ext cx="3061856" cy="7342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1050" dirty="0"/>
              <a:t>Image  source: http://www.old-ib.bioninja.com.au/options/option-g-ecology-and-conser/g1-community-ecology.html</a:t>
            </a:r>
          </a:p>
        </p:txBody>
      </p:sp>
    </p:spTree>
    <p:extLst>
      <p:ext uri="{BB962C8B-B14F-4D97-AF65-F5344CB8AC3E}">
        <p14:creationId xmlns:p14="http://schemas.microsoft.com/office/powerpoint/2010/main" val="1126958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5667-2A7B-4A75-B64B-EDC434D2261D}"/>
              </a:ext>
            </a:extLst>
          </p:cNvPr>
          <p:cNvSpPr>
            <a:spLocks noGrp="1"/>
          </p:cNvSpPr>
          <p:nvPr>
            <p:ph type="title"/>
          </p:nvPr>
        </p:nvSpPr>
        <p:spPr>
          <a:xfrm>
            <a:off x="595120" y="405802"/>
            <a:ext cx="10364451" cy="531410"/>
          </a:xfrm>
        </p:spPr>
        <p:txBody>
          <a:bodyPr>
            <a:normAutofit fontScale="90000"/>
          </a:bodyPr>
          <a:lstStyle/>
          <a:p>
            <a:r>
              <a:rPr lang="en-US" dirty="0">
                <a:latin typeface="Aharoni" panose="02010803020104030203" pitchFamily="2" charset="-79"/>
                <a:cs typeface="Aharoni" panose="02010803020104030203" pitchFamily="2" charset="-79"/>
              </a:rPr>
              <a:t>History of Quadrants</a:t>
            </a:r>
            <a:endParaRPr lang="en-IN" dirty="0">
              <a:latin typeface="Aharoni" panose="02010803020104030203" pitchFamily="2" charset="-79"/>
              <a:cs typeface="Aharoni" panose="02010803020104030203" pitchFamily="2" charset="-79"/>
            </a:endParaRPr>
          </a:p>
        </p:txBody>
      </p:sp>
      <p:sp>
        <p:nvSpPr>
          <p:cNvPr id="4" name="TextBox 3">
            <a:extLst>
              <a:ext uri="{FF2B5EF4-FFF2-40B4-BE49-F238E27FC236}">
                <a16:creationId xmlns:a16="http://schemas.microsoft.com/office/drawing/2014/main" id="{FE4E0897-D7B5-4F41-B696-EA19D6BED74B}"/>
              </a:ext>
            </a:extLst>
          </p:cNvPr>
          <p:cNvSpPr txBox="1"/>
          <p:nvPr/>
        </p:nvSpPr>
        <p:spPr>
          <a:xfrm>
            <a:off x="595120" y="1225689"/>
            <a:ext cx="10557164" cy="5632311"/>
          </a:xfrm>
          <a:prstGeom prst="rect">
            <a:avLst/>
          </a:prstGeom>
          <a:noFill/>
        </p:spPr>
        <p:txBody>
          <a:bodyPr wrap="square">
            <a:spAutoFit/>
          </a:bodyPr>
          <a:lstStyle/>
          <a:p>
            <a:pPr algn="l">
              <a:lnSpc>
                <a:spcPct val="150000"/>
              </a:lnSpc>
            </a:pPr>
            <a:r>
              <a:rPr lang="en-US" sz="2800" b="0" i="0" dirty="0">
                <a:effectLst/>
                <a:latin typeface="Calibri" panose="020F0502020204030204" pitchFamily="34" charset="0"/>
                <a:cs typeface="Calibri" panose="020F0502020204030204" pitchFamily="34" charset="0"/>
              </a:rPr>
              <a:t>The systematic use of quadrats was developed by the pioneering plant ecologists R. Pound and </a:t>
            </a:r>
            <a:r>
              <a:rPr lang="en-US" sz="2800" b="0" i="0" u="none" strike="noStrike" dirty="0">
                <a:effectLst/>
                <a:latin typeface="Calibri" panose="020F0502020204030204" pitchFamily="34" charset="0"/>
                <a:cs typeface="Calibri" panose="020F0502020204030204" pitchFamily="34" charset="0"/>
              </a:rPr>
              <a:t>F. E. Clements</a:t>
            </a:r>
            <a:r>
              <a:rPr lang="en-US" sz="2800" b="0" i="0" dirty="0">
                <a:effectLst/>
                <a:latin typeface="Calibri" panose="020F0502020204030204" pitchFamily="34" charset="0"/>
                <a:cs typeface="Calibri" panose="020F0502020204030204" pitchFamily="34" charset="0"/>
              </a:rPr>
              <a:t> between 1898 and 1900. </a:t>
            </a:r>
          </a:p>
          <a:p>
            <a:pPr marL="342900" indent="-342900" algn="l">
              <a:lnSpc>
                <a:spcPct val="150000"/>
              </a:lnSpc>
              <a:buFont typeface="Wingdings" panose="05000000000000000000" pitchFamily="2" charset="2"/>
              <a:buChar char="§"/>
            </a:pPr>
            <a:r>
              <a:rPr lang="en-US" sz="2800" b="0" i="0" dirty="0">
                <a:effectLst/>
                <a:latin typeface="Calibri" panose="020F0502020204030204" pitchFamily="34" charset="0"/>
                <a:cs typeface="Calibri" panose="020F0502020204030204" pitchFamily="34" charset="0"/>
              </a:rPr>
              <a:t>The method was then swiftly applied for many purposes in </a:t>
            </a:r>
            <a:r>
              <a:rPr lang="en-US" sz="2800" b="0" i="0" u="none" strike="noStrike" dirty="0">
                <a:effectLst/>
                <a:latin typeface="Calibri" panose="020F0502020204030204" pitchFamily="34" charset="0"/>
                <a:cs typeface="Calibri" panose="020F0502020204030204" pitchFamily="34" charset="0"/>
              </a:rPr>
              <a:t>ecology</a:t>
            </a:r>
            <a:r>
              <a:rPr lang="en-US" sz="2800" b="0" i="0" dirty="0">
                <a:effectLst/>
                <a:latin typeface="Calibri" panose="020F0502020204030204" pitchFamily="34" charset="0"/>
                <a:cs typeface="Calibri" panose="020F0502020204030204" pitchFamily="34" charset="0"/>
              </a:rPr>
              <a:t>, such as the study of </a:t>
            </a:r>
            <a:r>
              <a:rPr lang="en-US" sz="2800" b="0" i="0" u="none" strike="noStrike" dirty="0">
                <a:effectLst/>
                <a:latin typeface="Calibri" panose="020F0502020204030204" pitchFamily="34" charset="0"/>
                <a:cs typeface="Calibri" panose="020F0502020204030204" pitchFamily="34" charset="0"/>
              </a:rPr>
              <a:t>plant succession</a:t>
            </a:r>
            <a:r>
              <a:rPr lang="en-US" sz="2800" b="0" i="0" dirty="0">
                <a:effectLst/>
                <a:latin typeface="Calibri" panose="020F0502020204030204" pitchFamily="34" charset="0"/>
                <a:cs typeface="Calibri" panose="020F0502020204030204" pitchFamily="34" charset="0"/>
              </a:rPr>
              <a:t>.</a:t>
            </a:r>
            <a:endParaRPr lang="en-US" sz="2800" b="0" i="0" baseline="30000" dirty="0">
              <a:effectLst/>
              <a:latin typeface="Calibri" panose="020F0502020204030204" pitchFamily="34" charset="0"/>
              <a:cs typeface="Calibri" panose="020F0502020204030204" pitchFamily="34" charset="0"/>
            </a:endParaRPr>
          </a:p>
          <a:p>
            <a:pPr marL="342900" indent="-342900" algn="l">
              <a:lnSpc>
                <a:spcPct val="150000"/>
              </a:lnSpc>
              <a:buFont typeface="Wingdings" panose="05000000000000000000" pitchFamily="2" charset="2"/>
              <a:buChar char="§"/>
            </a:pPr>
            <a:r>
              <a:rPr lang="en-US" sz="2800" b="0" i="0" dirty="0">
                <a:effectLst/>
                <a:latin typeface="Calibri" panose="020F0502020204030204" pitchFamily="34" charset="0"/>
                <a:cs typeface="Calibri" panose="020F0502020204030204" pitchFamily="34" charset="0"/>
              </a:rPr>
              <a:t> Botanists and ecologists such as </a:t>
            </a:r>
            <a:r>
              <a:rPr lang="en-US" sz="2800" b="0" i="0" u="none" strike="noStrike" dirty="0">
                <a:effectLst/>
                <a:latin typeface="Calibri" panose="020F0502020204030204" pitchFamily="34" charset="0"/>
                <a:cs typeface="Calibri" panose="020F0502020204030204" pitchFamily="34" charset="0"/>
              </a:rPr>
              <a:t>Arthur </a:t>
            </a:r>
            <a:r>
              <a:rPr lang="en-US" sz="2800" b="0" i="0" u="none" strike="noStrike" dirty="0" err="1">
                <a:effectLst/>
                <a:latin typeface="Calibri" panose="020F0502020204030204" pitchFamily="34" charset="0"/>
                <a:cs typeface="Calibri" panose="020F0502020204030204" pitchFamily="34" charset="0"/>
              </a:rPr>
              <a:t>Tansley</a:t>
            </a:r>
            <a:r>
              <a:rPr lang="en-US" sz="2800" b="0" i="0" dirty="0">
                <a:effectLst/>
                <a:latin typeface="Calibri" panose="020F0502020204030204" pitchFamily="34" charset="0"/>
                <a:cs typeface="Calibri" panose="020F0502020204030204" pitchFamily="34" charset="0"/>
              </a:rPr>
              <a:t> soon took up and modified the method.</a:t>
            </a:r>
          </a:p>
          <a:p>
            <a:pPr marL="342900" indent="-342900" algn="l">
              <a:lnSpc>
                <a:spcPct val="150000"/>
              </a:lnSpc>
              <a:buFont typeface="Wingdings" panose="05000000000000000000" pitchFamily="2" charset="2"/>
              <a:buChar char="§"/>
            </a:pPr>
            <a:r>
              <a:rPr lang="en-US" sz="2800" b="0" i="0" dirty="0">
                <a:effectLst/>
                <a:latin typeface="Calibri" panose="020F0502020204030204" pitchFamily="34" charset="0"/>
                <a:cs typeface="Calibri" panose="020F0502020204030204" pitchFamily="34" charset="0"/>
              </a:rPr>
              <a:t>The ecologist J. E. Weaver applied the use of quadrats to the teaching of ecology in 1918.</a:t>
            </a:r>
          </a:p>
          <a:p>
            <a:endParaRPr lang="en-IN" sz="24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0941637-4E38-4D96-A334-45EF03B6069B}"/>
              </a:ext>
            </a:extLst>
          </p:cNvPr>
          <p:cNvSpPr/>
          <p:nvPr/>
        </p:nvSpPr>
        <p:spPr>
          <a:xfrm>
            <a:off x="7952509" y="6165273"/>
            <a:ext cx="3491346" cy="1385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Information Source:</a:t>
            </a:r>
            <a:r>
              <a:rPr lang="en-IN" sz="1100" dirty="0"/>
              <a:t>https://en.wikipedia.org/wiki/Quadrat</a:t>
            </a:r>
          </a:p>
        </p:txBody>
      </p:sp>
    </p:spTree>
    <p:extLst>
      <p:ext uri="{BB962C8B-B14F-4D97-AF65-F5344CB8AC3E}">
        <p14:creationId xmlns:p14="http://schemas.microsoft.com/office/powerpoint/2010/main" val="564985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AB40E-9C3C-4865-8E34-5A32EB6A111C}"/>
              </a:ext>
            </a:extLst>
          </p:cNvPr>
          <p:cNvSpPr>
            <a:spLocks noGrp="1"/>
          </p:cNvSpPr>
          <p:nvPr>
            <p:ph type="title"/>
          </p:nvPr>
        </p:nvSpPr>
        <p:spPr>
          <a:xfrm>
            <a:off x="415013" y="161478"/>
            <a:ext cx="10364451" cy="462138"/>
          </a:xfrm>
        </p:spPr>
        <p:txBody>
          <a:bodyPr>
            <a:noAutofit/>
          </a:bodyPr>
          <a:lstStyle/>
          <a:p>
            <a:r>
              <a:rPr lang="en-US" sz="2800" b="1" dirty="0"/>
              <a:t>Method of Quadrant data Collection</a:t>
            </a:r>
            <a:endParaRPr lang="en-IN" sz="2800" b="1" dirty="0"/>
          </a:p>
        </p:txBody>
      </p:sp>
      <p:sp>
        <p:nvSpPr>
          <p:cNvPr id="4" name="TextBox 3">
            <a:extLst>
              <a:ext uri="{FF2B5EF4-FFF2-40B4-BE49-F238E27FC236}">
                <a16:creationId xmlns:a16="http://schemas.microsoft.com/office/drawing/2014/main" id="{B1942194-25B7-4C2E-9531-D361328613ED}"/>
              </a:ext>
            </a:extLst>
          </p:cNvPr>
          <p:cNvSpPr txBox="1"/>
          <p:nvPr/>
        </p:nvSpPr>
        <p:spPr>
          <a:xfrm>
            <a:off x="83128" y="706904"/>
            <a:ext cx="11873345" cy="5632311"/>
          </a:xfrm>
          <a:prstGeom prst="rect">
            <a:avLst/>
          </a:prstGeom>
          <a:noFill/>
        </p:spPr>
        <p:txBody>
          <a:bodyPr wrap="square">
            <a:spAutoFit/>
          </a:bodyPr>
          <a:lstStyle/>
          <a:p>
            <a:r>
              <a:rPr lang="en-IN" sz="2500" dirty="0">
                <a:latin typeface="Calibri" panose="020F0502020204030204" pitchFamily="34" charset="0"/>
                <a:cs typeface="Calibri" panose="020F0502020204030204" pitchFamily="34" charset="0"/>
              </a:rPr>
              <a:t>In the Field which method student should follow to draw a quadrant and how to collect data from it. There are some common idea provided they must aware-</a:t>
            </a:r>
          </a:p>
          <a:p>
            <a:endParaRPr lang="en-IN" sz="2500" dirty="0">
              <a:latin typeface="Calibri" panose="020F0502020204030204" pitchFamily="34" charset="0"/>
              <a:cs typeface="Calibri" panose="020F0502020204030204" pitchFamily="34" charset="0"/>
            </a:endParaRPr>
          </a:p>
          <a:p>
            <a:r>
              <a:rPr lang="en-IN" sz="2500" b="1" dirty="0">
                <a:latin typeface="Calibri" panose="020F0502020204030204" pitchFamily="34" charset="0"/>
                <a:cs typeface="Calibri" panose="020F0502020204030204" pitchFamily="34" charset="0"/>
              </a:rPr>
              <a:t>First</a:t>
            </a:r>
            <a:r>
              <a:rPr lang="en-IN" sz="2500" dirty="0">
                <a:latin typeface="Calibri" panose="020F0502020204030204" pitchFamily="34" charset="0"/>
                <a:cs typeface="Calibri" panose="020F0502020204030204" pitchFamily="34" charset="0"/>
              </a:rPr>
              <a:t>, choose a place on which quadrant will drawn, so that will full fill your research objective.</a:t>
            </a:r>
          </a:p>
          <a:p>
            <a:r>
              <a:rPr lang="en-IN" sz="2500" b="1" dirty="0">
                <a:latin typeface="Calibri" panose="020F0502020204030204" pitchFamily="34" charset="0"/>
                <a:cs typeface="Calibri" panose="020F0502020204030204" pitchFamily="34" charset="0"/>
              </a:rPr>
              <a:t>Secondly</a:t>
            </a:r>
            <a:r>
              <a:rPr lang="en-IN" sz="2500" dirty="0">
                <a:latin typeface="Calibri" panose="020F0502020204030204" pitchFamily="34" charset="0"/>
                <a:cs typeface="Calibri" panose="020F0502020204030204" pitchFamily="34" charset="0"/>
              </a:rPr>
              <a:t>, Draw a quadrant by using a rope/ string/lime powder etc. make it a proper size rectangular, square, circle or any other shape (mostly square). You can use Compass, GPS, Ground pin etc. </a:t>
            </a:r>
          </a:p>
          <a:p>
            <a:r>
              <a:rPr lang="en-IN" sz="2500" b="1" dirty="0">
                <a:latin typeface="Calibri" panose="020F0502020204030204" pitchFamily="34" charset="0"/>
                <a:cs typeface="Calibri" panose="020F0502020204030204" pitchFamily="34" charset="0"/>
              </a:rPr>
              <a:t>Third</a:t>
            </a:r>
            <a:r>
              <a:rPr lang="en-IN" sz="2500" dirty="0">
                <a:latin typeface="Calibri" panose="020F0502020204030204" pitchFamily="34" charset="0"/>
                <a:cs typeface="Calibri" panose="020F0502020204030204" pitchFamily="34" charset="0"/>
              </a:rPr>
              <a:t>, After completing the outer boundary, if you want to take sample from multiple grid of inner section you can divide the whole primary grid to many sub-grid/secondary grid. Then use a scale for this process.</a:t>
            </a:r>
          </a:p>
          <a:p>
            <a:r>
              <a:rPr lang="en-IN" sz="2500" b="1" dirty="0">
                <a:latin typeface="Calibri" panose="020F0502020204030204" pitchFamily="34" charset="0"/>
                <a:cs typeface="Calibri" panose="020F0502020204030204" pitchFamily="34" charset="0"/>
              </a:rPr>
              <a:t>Fourth</a:t>
            </a:r>
            <a:r>
              <a:rPr lang="en-IN" sz="2500" dirty="0">
                <a:latin typeface="Calibri" panose="020F0502020204030204" pitchFamily="34" charset="0"/>
                <a:cs typeface="Calibri" panose="020F0502020204030204" pitchFamily="34" charset="0"/>
              </a:rPr>
              <a:t>, Finally Collect the data very care fully.</a:t>
            </a:r>
            <a:endParaRPr lang="en-IN" sz="2400" dirty="0">
              <a:latin typeface="Calibri" panose="020F0502020204030204" pitchFamily="34" charset="0"/>
              <a:cs typeface="Calibri" panose="020F0502020204030204" pitchFamily="34" charset="0"/>
            </a:endParaRPr>
          </a:p>
          <a:p>
            <a:endParaRPr lang="en-IN" sz="2400" dirty="0">
              <a:latin typeface="Calibri" panose="020F0502020204030204" pitchFamily="34" charset="0"/>
              <a:cs typeface="Calibri" panose="020F0502020204030204" pitchFamily="34" charset="0"/>
            </a:endParaRPr>
          </a:p>
          <a:p>
            <a:r>
              <a:rPr lang="en-IN" dirty="0">
                <a:latin typeface="Calibri" panose="020F0502020204030204" pitchFamily="34" charset="0"/>
                <a:cs typeface="Calibri" panose="020F0502020204030204" pitchFamily="34" charset="0"/>
              </a:rPr>
              <a:t>NOTE: During collecting of data be concuss  about  loss of survey object (e.g.-vegetation, grass, small animal etc.)</a:t>
            </a:r>
          </a:p>
          <a:p>
            <a:r>
              <a:rPr lang="en-IN" dirty="0">
                <a:latin typeface="Calibri" panose="020F0502020204030204" pitchFamily="34" charset="0"/>
                <a:cs typeface="Calibri" panose="020F0502020204030204" pitchFamily="34" charset="0"/>
              </a:rPr>
              <a:t>Some time Boundary line of quadrant  take a little more place that may create bias in your calculation.</a:t>
            </a:r>
          </a:p>
        </p:txBody>
      </p:sp>
      <p:sp>
        <p:nvSpPr>
          <p:cNvPr id="5" name="Arrow: Down 4">
            <a:extLst>
              <a:ext uri="{FF2B5EF4-FFF2-40B4-BE49-F238E27FC236}">
                <a16:creationId xmlns:a16="http://schemas.microsoft.com/office/drawing/2014/main" id="{461EB08D-C384-4C89-B2C5-DE3774C1B324}"/>
              </a:ext>
            </a:extLst>
          </p:cNvPr>
          <p:cNvSpPr/>
          <p:nvPr/>
        </p:nvSpPr>
        <p:spPr>
          <a:xfrm>
            <a:off x="5777345" y="2318009"/>
            <a:ext cx="318655" cy="332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65AADC01-64EC-48CB-B9BE-25239623BBFB}"/>
              </a:ext>
            </a:extLst>
          </p:cNvPr>
          <p:cNvSpPr/>
          <p:nvPr/>
        </p:nvSpPr>
        <p:spPr>
          <a:xfrm>
            <a:off x="5777344" y="3429000"/>
            <a:ext cx="318655" cy="332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Down 8">
            <a:extLst>
              <a:ext uri="{FF2B5EF4-FFF2-40B4-BE49-F238E27FC236}">
                <a16:creationId xmlns:a16="http://schemas.microsoft.com/office/drawing/2014/main" id="{599F5E96-5579-45DE-9C3E-48B056335380}"/>
              </a:ext>
            </a:extLst>
          </p:cNvPr>
          <p:cNvSpPr/>
          <p:nvPr/>
        </p:nvSpPr>
        <p:spPr>
          <a:xfrm>
            <a:off x="5777343" y="4551598"/>
            <a:ext cx="318655" cy="3325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5296942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093D76-5F48-4684-B5CF-0B73837F55FE}"/>
              </a:ext>
            </a:extLst>
          </p:cNvPr>
          <p:cNvSpPr txBox="1"/>
          <p:nvPr/>
        </p:nvSpPr>
        <p:spPr>
          <a:xfrm>
            <a:off x="519545" y="380409"/>
            <a:ext cx="11436928" cy="6281848"/>
          </a:xfrm>
          <a:prstGeom prst="rect">
            <a:avLst/>
          </a:prstGeom>
          <a:noFill/>
          <a:ln>
            <a:noFill/>
          </a:ln>
        </p:spPr>
        <p:txBody>
          <a:bodyPr wrap="square">
            <a:spAutoFit/>
          </a:bodyPr>
          <a:lstStyle/>
          <a:p>
            <a:pPr algn="ctr">
              <a:lnSpc>
                <a:spcPct val="150000"/>
              </a:lnSpc>
            </a:pPr>
            <a:r>
              <a:rPr lang="en-US" sz="3600" b="1" dirty="0">
                <a:latin typeface="Calibri" panose="020F0502020204030204" pitchFamily="34" charset="0"/>
                <a:cs typeface="Calibri" panose="020F0502020204030204" pitchFamily="34" charset="0"/>
              </a:rPr>
              <a:t>Where quadrant method is used?</a:t>
            </a:r>
            <a:r>
              <a:rPr lang="en-US" sz="3600" b="0" i="0" dirty="0">
                <a:effectLst/>
                <a:latin typeface="Calibri" panose="020F0502020204030204" pitchFamily="34" charset="0"/>
                <a:cs typeface="Calibri" panose="020F0502020204030204" pitchFamily="34" charset="0"/>
              </a:rPr>
              <a:t> </a:t>
            </a:r>
          </a:p>
          <a:p>
            <a:pPr>
              <a:lnSpc>
                <a:spcPct val="150000"/>
              </a:lnSpc>
            </a:pPr>
            <a:r>
              <a:rPr lang="en-US" sz="2400" b="0" i="0" dirty="0">
                <a:effectLst/>
                <a:latin typeface="Arial" panose="020B0604020202020204" pitchFamily="34" charset="0"/>
              </a:rPr>
              <a:t>The quadrat is suitable for </a:t>
            </a:r>
            <a:r>
              <a:rPr lang="en-US" sz="2400" b="0" i="0" u="none" strike="noStrike" dirty="0">
                <a:effectLst/>
                <a:latin typeface="Arial" panose="020B0604020202020204" pitchFamily="34" charset="0"/>
              </a:rPr>
              <a:t>sampling</a:t>
            </a:r>
            <a:r>
              <a:rPr lang="en-US" sz="2400" b="0" i="0" dirty="0">
                <a:effectLst/>
                <a:latin typeface="Arial" panose="020B0604020202020204" pitchFamily="34" charset="0"/>
              </a:rPr>
              <a:t> </a:t>
            </a:r>
            <a:r>
              <a:rPr lang="en-US" sz="2400" b="0" i="0" u="none" strike="noStrike" dirty="0">
                <a:effectLst/>
                <a:latin typeface="Arial" panose="020B0604020202020204" pitchFamily="34" charset="0"/>
              </a:rPr>
              <a:t>plants</a:t>
            </a:r>
            <a:r>
              <a:rPr lang="en-US" sz="2400" b="0" i="0" dirty="0">
                <a:effectLst/>
                <a:latin typeface="Arial" panose="020B0604020202020204" pitchFamily="34" charset="0"/>
              </a:rPr>
              <a:t>, slow-moving animals, and some aquatic organisms. </a:t>
            </a:r>
            <a:r>
              <a:rPr lang="en-US" sz="2400" dirty="0">
                <a:latin typeface="Calibri" panose="020F0502020204030204" pitchFamily="34" charset="0"/>
                <a:cs typeface="Calibri" panose="020F0502020204030204" pitchFamily="34" charset="0"/>
              </a:rPr>
              <a:t>The quadrat method can be used in virtually any vegetation type to quantify the plant community. </a:t>
            </a:r>
            <a:r>
              <a:rPr lang="en-US" sz="2400" i="0" dirty="0">
                <a:effectLst/>
                <a:latin typeface="Calibri" panose="020F0502020204030204" pitchFamily="34" charset="0"/>
                <a:cs typeface="Calibri" panose="020F0502020204030204" pitchFamily="34" charset="0"/>
              </a:rPr>
              <a:t>Quadrat sampling has been the main technique used by the Natural</a:t>
            </a:r>
            <a:r>
              <a:rPr lang="en-US" sz="2400" b="1" i="0" dirty="0">
                <a:effectLst/>
                <a:latin typeface="Calibri" panose="020F0502020204030204" pitchFamily="34" charset="0"/>
                <a:cs typeface="Calibri" panose="020F0502020204030204" pitchFamily="34" charset="0"/>
              </a:rPr>
              <a:t> </a:t>
            </a:r>
            <a:r>
              <a:rPr lang="en-US" sz="2400" i="0" dirty="0">
                <a:effectLst/>
                <a:latin typeface="Calibri" panose="020F0502020204030204" pitchFamily="34" charset="0"/>
                <a:cs typeface="Calibri" panose="020F0502020204030204" pitchFamily="34" charset="0"/>
              </a:rPr>
              <a:t>Geography in Shore Areas</a:t>
            </a:r>
            <a:r>
              <a:rPr lang="en-US" sz="2400" b="1" i="0" dirty="0">
                <a:effectLst/>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When sampling vegetation using quadrats, different measures of abundance can be quantified to. </a:t>
            </a:r>
          </a:p>
          <a:p>
            <a:pPr>
              <a:lnSpc>
                <a:spcPct val="150000"/>
              </a:lnSpc>
            </a:pPr>
            <a:r>
              <a:rPr lang="en-US" sz="2400" b="1" dirty="0">
                <a:latin typeface="Calibri" panose="020F0502020204030204" pitchFamily="34" charset="0"/>
                <a:cs typeface="Calibri" panose="020F0502020204030204" pitchFamily="34" charset="0"/>
              </a:rPr>
              <a:t>      Counts </a:t>
            </a:r>
            <a:r>
              <a:rPr lang="en-US" sz="2400" dirty="0">
                <a:latin typeface="Calibri" panose="020F0502020204030204" pitchFamily="34" charset="0"/>
                <a:cs typeface="Calibri" panose="020F0502020204030204" pitchFamily="34" charset="0"/>
              </a:rPr>
              <a:t>– a simple tally of the number of individuals of a species </a:t>
            </a:r>
          </a:p>
          <a:p>
            <a:pPr>
              <a:lnSpc>
                <a:spcPct val="150000"/>
              </a:lnSpc>
            </a:pPr>
            <a:r>
              <a:rPr lang="en-US" sz="2400" b="1" dirty="0">
                <a:latin typeface="Calibri" panose="020F0502020204030204" pitchFamily="34" charset="0"/>
                <a:cs typeface="Calibri" panose="020F0502020204030204" pitchFamily="34" charset="0"/>
              </a:rPr>
              <a:t>     Cover</a:t>
            </a:r>
            <a:r>
              <a:rPr lang="en-US" sz="2400" dirty="0">
                <a:latin typeface="Calibri" panose="020F0502020204030204" pitchFamily="34" charset="0"/>
                <a:cs typeface="Calibri" panose="020F0502020204030204" pitchFamily="34" charset="0"/>
              </a:rPr>
              <a:t> – the percent (%) area of the quadrat occupied by a plant species. </a:t>
            </a:r>
          </a:p>
          <a:p>
            <a:pPr>
              <a:lnSpc>
                <a:spcPct val="150000"/>
              </a:lnSpc>
            </a:pPr>
            <a:r>
              <a:rPr lang="en-US" sz="2400" b="1" dirty="0">
                <a:latin typeface="Calibri" panose="020F0502020204030204" pitchFamily="34" charset="0"/>
                <a:cs typeface="Calibri" panose="020F0502020204030204" pitchFamily="34" charset="0"/>
              </a:rPr>
              <a:t>     Density</a:t>
            </a:r>
            <a:r>
              <a:rPr lang="en-US" sz="2400" dirty="0">
                <a:latin typeface="Calibri" panose="020F0502020204030204" pitchFamily="34" charset="0"/>
                <a:cs typeface="Calibri" panose="020F0502020204030204" pitchFamily="34" charset="0"/>
              </a:rPr>
              <a:t> – estimated by quantifying the number of individuals of a species per unit area.</a:t>
            </a:r>
          </a:p>
          <a:p>
            <a:pPr>
              <a:lnSpc>
                <a:spcPct val="150000"/>
              </a:lnSpc>
            </a:pPr>
            <a:r>
              <a:rPr lang="en-US" sz="2400" b="1" dirty="0">
                <a:latin typeface="Calibri" panose="020F0502020204030204" pitchFamily="34" charset="0"/>
                <a:cs typeface="Calibri" panose="020F0502020204030204" pitchFamily="34" charset="0"/>
              </a:rPr>
              <a:t>     Frequency </a:t>
            </a:r>
            <a:r>
              <a:rPr lang="en-US" sz="2400" dirty="0">
                <a:latin typeface="Calibri" panose="020F0502020204030204" pitchFamily="34" charset="0"/>
                <a:cs typeface="Calibri" panose="020F0502020204030204" pitchFamily="34" charset="0"/>
              </a:rPr>
              <a:t>– the proportion of quadrats sampled in which the species is represented.</a:t>
            </a:r>
            <a:endParaRPr lang="en-US" sz="2400" b="1" dirty="0">
              <a:solidFill>
                <a:schemeClr val="accent5">
                  <a:lumMod val="50000"/>
                </a:schemeClr>
              </a:solidFill>
              <a:latin typeface="Calibri" panose="020F0502020204030204" pitchFamily="34" charset="0"/>
              <a:cs typeface="Calibri" panose="020F0502020204030204" pitchFamily="34" charset="0"/>
            </a:endParaRPr>
          </a:p>
          <a:p>
            <a:pPr>
              <a:lnSpc>
                <a:spcPct val="150000"/>
              </a:lnSpc>
            </a:pPr>
            <a:endParaRPr lang="en-IN" b="1" dirty="0">
              <a:solidFill>
                <a:schemeClr val="accent5">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15101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5E3BA-CB1A-430B-87C0-F805D4CFAFB7}"/>
              </a:ext>
            </a:extLst>
          </p:cNvPr>
          <p:cNvSpPr>
            <a:spLocks noGrp="1"/>
          </p:cNvSpPr>
          <p:nvPr>
            <p:ph type="title"/>
          </p:nvPr>
        </p:nvSpPr>
        <p:spPr>
          <a:xfrm>
            <a:off x="525847" y="230413"/>
            <a:ext cx="10156007" cy="337445"/>
          </a:xfrm>
        </p:spPr>
        <p:txBody>
          <a:bodyPr>
            <a:normAutofit fontScale="90000"/>
          </a:bodyPr>
          <a:lstStyle/>
          <a:p>
            <a:r>
              <a:rPr lang="en-US" sz="3200" b="1" dirty="0">
                <a:latin typeface="Calibri" panose="020F0502020204030204" pitchFamily="34" charset="0"/>
                <a:cs typeface="Calibri" panose="020F0502020204030204" pitchFamily="34" charset="0"/>
              </a:rPr>
              <a:t>Different Measure  related to quadrant</a:t>
            </a:r>
            <a:endParaRPr lang="en-IN" sz="32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3" name="Table 3">
                <a:extLst>
                  <a:ext uri="{FF2B5EF4-FFF2-40B4-BE49-F238E27FC236}">
                    <a16:creationId xmlns:a16="http://schemas.microsoft.com/office/drawing/2014/main" id="{F4BDA3B7-6590-4CD6-BC7F-1F13B2D19DA5}"/>
                  </a:ext>
                </a:extLst>
              </p:cNvPr>
              <p:cNvGraphicFramePr>
                <a:graphicFrameLocks noGrp="1"/>
              </p:cNvGraphicFramePr>
              <p:nvPr>
                <p:extLst>
                  <p:ext uri="{D42A27DB-BD31-4B8C-83A1-F6EECF244321}">
                    <p14:modId xmlns:p14="http://schemas.microsoft.com/office/powerpoint/2010/main" val="152818204"/>
                  </p:ext>
                </p:extLst>
              </p:nvPr>
            </p:nvGraphicFramePr>
            <p:xfrm>
              <a:off x="236152" y="1746200"/>
              <a:ext cx="11873969" cy="4948404"/>
            </p:xfrm>
            <a:graphic>
              <a:graphicData uri="http://schemas.openxmlformats.org/drawingml/2006/table">
                <a:tbl>
                  <a:tblPr firstRow="1" bandRow="1">
                    <a:tableStyleId>{BC89EF96-8CEA-46FF-86C4-4CE0E7609802}</a:tableStyleId>
                  </a:tblPr>
                  <a:tblGrid>
                    <a:gridCol w="5264726">
                      <a:extLst>
                        <a:ext uri="{9D8B030D-6E8A-4147-A177-3AD203B41FA5}">
                          <a16:colId xmlns:a16="http://schemas.microsoft.com/office/drawing/2014/main" val="3177914922"/>
                        </a:ext>
                      </a:extLst>
                    </a:gridCol>
                    <a:gridCol w="6609243">
                      <a:extLst>
                        <a:ext uri="{9D8B030D-6E8A-4147-A177-3AD203B41FA5}">
                          <a16:colId xmlns:a16="http://schemas.microsoft.com/office/drawing/2014/main" val="2586649990"/>
                        </a:ext>
                      </a:extLst>
                    </a:gridCol>
                  </a:tblGrid>
                  <a:tr h="508346">
                    <a:tc>
                      <a:txBody>
                        <a:bodyPr/>
                        <a:lstStyle/>
                        <a:p>
                          <a:pPr algn="ctr"/>
                          <a:r>
                            <a:rPr lang="en-US" sz="2800" dirty="0"/>
                            <a:t>Actual  measure</a:t>
                          </a:r>
                          <a:endParaRPr lang="en-IN" sz="2800" dirty="0">
                            <a:latin typeface="Calibri" panose="020F0502020204030204" pitchFamily="34" charset="0"/>
                            <a:cs typeface="Calibri" panose="020F0502020204030204" pitchFamily="34" charset="0"/>
                          </a:endParaRPr>
                        </a:p>
                      </a:txBody>
                      <a:tcPr>
                        <a:solidFill>
                          <a:schemeClr val="accent3">
                            <a:lumMod val="75000"/>
                          </a:schemeClr>
                        </a:solidFill>
                      </a:tcPr>
                    </a:tc>
                    <a:tc>
                      <a:txBody>
                        <a:bodyPr/>
                        <a:lstStyle/>
                        <a:p>
                          <a:pPr algn="ctr"/>
                          <a:r>
                            <a:rPr lang="en-US" sz="2800" dirty="0"/>
                            <a:t>Relative measure</a:t>
                          </a:r>
                          <a:endParaRPr lang="en-IN" sz="2800" dirty="0">
                            <a:latin typeface="Calibri" panose="020F0502020204030204" pitchFamily="34" charset="0"/>
                            <a:cs typeface="Calibri" panose="020F0502020204030204" pitchFamily="34" charset="0"/>
                          </a:endParaRPr>
                        </a:p>
                      </a:txBody>
                      <a:tcPr>
                        <a:solidFill>
                          <a:schemeClr val="accent3">
                            <a:lumMod val="75000"/>
                          </a:schemeClr>
                        </a:solidFill>
                      </a:tcPr>
                    </a:tc>
                    <a:extLst>
                      <a:ext uri="{0D108BD9-81ED-4DB2-BD59-A6C34878D82A}">
                        <a16:rowId xmlns:a16="http://schemas.microsoft.com/office/drawing/2014/main" val="575092003"/>
                      </a:ext>
                    </a:extLst>
                  </a:tr>
                  <a:tr h="943147">
                    <a:tc>
                      <a:txBody>
                        <a:bodyPr/>
                        <a:lstStyle/>
                        <a:p>
                          <a:r>
                            <a:rPr lang="en-US" sz="2400" dirty="0"/>
                            <a:t>Cover (C</a:t>
                          </a:r>
                          <a:r>
                            <a:rPr lang="en-US" sz="1600" dirty="0"/>
                            <a:t>i</a:t>
                          </a:r>
                          <a:r>
                            <a:rPr lang="en-US" sz="2400" dirty="0"/>
                            <a:t>)  = Total % cover of species </a:t>
                          </a:r>
                          <a:r>
                            <a:rPr lang="en-US" sz="2400" dirty="0" err="1"/>
                            <a:t>i</a:t>
                          </a:r>
                          <a:endParaRPr lang="en-IN" sz="2400" dirty="0"/>
                        </a:p>
                      </a:txBody>
                      <a:tcPr/>
                    </a:tc>
                    <a:tc>
                      <a:txBody>
                        <a:bodyPr/>
                        <a:lstStyle/>
                        <a:p>
                          <a:r>
                            <a:rPr lang="en-US" sz="2400" dirty="0"/>
                            <a:t>Relative cover (</a:t>
                          </a:r>
                          <a:r>
                            <a:rPr lang="en-US" sz="2400" dirty="0" err="1"/>
                            <a:t>RC</a:t>
                          </a:r>
                          <a:r>
                            <a:rPr lang="en-US" sz="1800" dirty="0" err="1"/>
                            <a:t>i</a:t>
                          </a:r>
                          <a:r>
                            <a:rPr lang="en-US" sz="2400" dirty="0"/>
                            <a:t> ) = </a:t>
                          </a:r>
                          <a14:m>
                            <m:oMath xmlns:m="http://schemas.openxmlformats.org/officeDocument/2006/math">
                              <m:f>
                                <m:fPr>
                                  <m:ctrlPr>
                                    <a:rPr lang="en-US" sz="2400" i="1" smtClean="0">
                                      <a:latin typeface="Cambria Math" panose="02040503050406030204" pitchFamily="18" charset="0"/>
                                    </a:rPr>
                                  </m:ctrlPr>
                                </m:fPr>
                                <m:num>
                                  <m:r>
                                    <m:rPr>
                                      <m:nor/>
                                    </m:rPr>
                                    <a:rPr lang="en-US" sz="2400" dirty="0" smtClean="0"/>
                                    <m:t>Cover</m:t>
                                  </m:r>
                                  <m:r>
                                    <m:rPr>
                                      <m:nor/>
                                    </m:rPr>
                                    <a:rPr lang="en-US" sz="2400" dirty="0" smtClean="0"/>
                                    <m:t> </m:t>
                                  </m:r>
                                  <m:r>
                                    <m:rPr>
                                      <m:nor/>
                                    </m:rPr>
                                    <a:rPr lang="en-US" sz="2400" dirty="0" smtClean="0"/>
                                    <m:t>of</m:t>
                                  </m:r>
                                  <m:r>
                                    <m:rPr>
                                      <m:nor/>
                                    </m:rPr>
                                    <a:rPr lang="en-US" sz="2400" dirty="0" smtClean="0"/>
                                    <m:t> </m:t>
                                  </m:r>
                                  <m:r>
                                    <m:rPr>
                                      <m:nor/>
                                    </m:rPr>
                                    <a:rPr lang="en-US" sz="2400" dirty="0" smtClean="0"/>
                                    <m:t>species</m:t>
                                  </m:r>
                                  <m:r>
                                    <m:rPr>
                                      <m:nor/>
                                    </m:rPr>
                                    <a:rPr lang="en-US" sz="2400" dirty="0" smtClean="0"/>
                                    <m:t> </m:t>
                                  </m:r>
                                  <m:r>
                                    <m:rPr>
                                      <m:nor/>
                                    </m:rPr>
                                    <a:rPr lang="en-US" sz="2400" dirty="0" smtClean="0"/>
                                    <m:t>i</m:t>
                                  </m:r>
                                </m:num>
                                <m:den>
                                  <m:r>
                                    <m:rPr>
                                      <m:nor/>
                                    </m:rPr>
                                    <a:rPr lang="en-US" sz="2400" dirty="0" smtClean="0"/>
                                    <m:t>Total</m:t>
                                  </m:r>
                                  <m:r>
                                    <m:rPr>
                                      <m:nor/>
                                    </m:rPr>
                                    <a:rPr lang="en-US" sz="2400" dirty="0" smtClean="0"/>
                                    <m:t> </m:t>
                                  </m:r>
                                  <m:r>
                                    <m:rPr>
                                      <m:nor/>
                                    </m:rPr>
                                    <a:rPr lang="en-US" sz="2400" dirty="0" smtClean="0"/>
                                    <m:t>plant</m:t>
                                  </m:r>
                                  <m:r>
                                    <m:rPr>
                                      <m:nor/>
                                    </m:rPr>
                                    <a:rPr lang="en-US" sz="2400" dirty="0" smtClean="0"/>
                                    <m:t> </m:t>
                                  </m:r>
                                  <m:r>
                                    <m:rPr>
                                      <m:nor/>
                                    </m:rPr>
                                    <a:rPr lang="en-US" sz="2400" dirty="0" smtClean="0"/>
                                    <m:t>cover</m:t>
                                  </m:r>
                                </m:den>
                              </m:f>
                            </m:oMath>
                          </a14:m>
                          <a:r>
                            <a:rPr lang="en-IN" sz="2400" dirty="0"/>
                            <a:t> *100</a:t>
                          </a:r>
                        </a:p>
                      </a:txBody>
                      <a:tcPr/>
                    </a:tc>
                    <a:extLst>
                      <a:ext uri="{0D108BD9-81ED-4DB2-BD59-A6C34878D82A}">
                        <a16:rowId xmlns:a16="http://schemas.microsoft.com/office/drawing/2014/main" val="3888236181"/>
                      </a:ext>
                    </a:extLst>
                  </a:tr>
                  <a:tr h="932631">
                    <a:tc>
                      <a:txBody>
                        <a:bodyPr/>
                        <a:lstStyle/>
                        <a:p>
                          <a:r>
                            <a:rPr lang="en-IN" sz="2400" dirty="0"/>
                            <a:t>Density (D</a:t>
                          </a:r>
                          <a:r>
                            <a:rPr lang="en-IN" sz="1800" dirty="0"/>
                            <a:t>i</a:t>
                          </a:r>
                          <a:r>
                            <a:rPr lang="en-IN" sz="2400" dirty="0"/>
                            <a:t> )  = </a:t>
                          </a:r>
                          <a14:m>
                            <m:oMath xmlns:m="http://schemas.openxmlformats.org/officeDocument/2006/math">
                              <m:f>
                                <m:fPr>
                                  <m:ctrlPr>
                                    <a:rPr lang="en-US" sz="2400" i="1" smtClean="0">
                                      <a:latin typeface="Cambria Math" panose="02040503050406030204" pitchFamily="18" charset="0"/>
                                    </a:rPr>
                                  </m:ctrlPr>
                                </m:fPr>
                                <m:num>
                                  <m:r>
                                    <m:rPr>
                                      <m:nor/>
                                    </m:rPr>
                                    <a:rPr lang="en-IN" sz="2400" dirty="0" smtClean="0"/>
                                    <m:t>A</m:t>
                                  </m:r>
                                  <m:r>
                                    <m:rPr>
                                      <m:nor/>
                                    </m:rPr>
                                    <a:rPr lang="en-IN" sz="1800" dirty="0" smtClean="0"/>
                                    <m:t>i</m:t>
                                  </m:r>
                                </m:num>
                                <m:den>
                                  <m:r>
                                    <m:rPr>
                                      <m:nor/>
                                    </m:rPr>
                                    <a:rPr lang="en-IN" sz="2400" dirty="0" smtClean="0"/>
                                    <m:t>Area</m:t>
                                  </m:r>
                                </m:den>
                              </m:f>
                            </m:oMath>
                          </a14:m>
                          <a:endParaRPr lang="en-IN" sz="2400" dirty="0"/>
                        </a:p>
                      </a:txBody>
                      <a:tcPr/>
                    </a:tc>
                    <a:tc>
                      <a:txBody>
                        <a:bodyPr/>
                        <a:lstStyle/>
                        <a:p>
                          <a:r>
                            <a:rPr lang="en-US" sz="2400" dirty="0"/>
                            <a:t>Relative density (</a:t>
                          </a:r>
                          <a:r>
                            <a:rPr lang="en-US" sz="2400" dirty="0" err="1"/>
                            <a:t>RD</a:t>
                          </a:r>
                          <a:r>
                            <a:rPr lang="en-US" sz="1800" dirty="0" err="1"/>
                            <a:t>i</a:t>
                          </a:r>
                          <a:r>
                            <a:rPr lang="en-US" sz="2400" dirty="0"/>
                            <a:t> ) =  </a:t>
                          </a:r>
                          <a14:m>
                            <m:oMath xmlns:m="http://schemas.openxmlformats.org/officeDocument/2006/math">
                              <m:f>
                                <m:fPr>
                                  <m:ctrlPr>
                                    <a:rPr lang="en-US" sz="2400" i="1" smtClean="0">
                                      <a:latin typeface="Cambria Math" panose="02040503050406030204" pitchFamily="18" charset="0"/>
                                    </a:rPr>
                                  </m:ctrlPr>
                                </m:fPr>
                                <m:num>
                                  <m:r>
                                    <m:rPr>
                                      <m:nor/>
                                    </m:rPr>
                                    <a:rPr lang="en-US" sz="2400" dirty="0" smtClean="0"/>
                                    <m:t>D</m:t>
                                  </m:r>
                                  <m:r>
                                    <m:rPr>
                                      <m:nor/>
                                    </m:rPr>
                                    <a:rPr lang="en-US" sz="1800" dirty="0" smtClean="0"/>
                                    <m:t>i</m:t>
                                  </m:r>
                                </m:num>
                                <m:den>
                                  <m:r>
                                    <m:rPr>
                                      <m:nor/>
                                    </m:rPr>
                                    <a:rPr lang="en-US" sz="2400" dirty="0" smtClean="0"/>
                                    <m:t>Total</m:t>
                                  </m:r>
                                  <m:r>
                                    <m:rPr>
                                      <m:nor/>
                                    </m:rPr>
                                    <a:rPr lang="en-US" sz="2400" dirty="0" smtClean="0"/>
                                    <m:t> </m:t>
                                  </m:r>
                                  <m:r>
                                    <m:rPr>
                                      <m:nor/>
                                    </m:rPr>
                                    <a:rPr lang="en-US" sz="2400" dirty="0" smtClean="0"/>
                                    <m:t>plant</m:t>
                                  </m:r>
                                  <m:r>
                                    <m:rPr>
                                      <m:nor/>
                                    </m:rPr>
                                    <a:rPr lang="en-US" sz="2400" dirty="0" smtClean="0"/>
                                    <m:t> </m:t>
                                  </m:r>
                                  <m:r>
                                    <m:rPr>
                                      <m:nor/>
                                    </m:rPr>
                                    <a:rPr lang="en-US" sz="2400" dirty="0" smtClean="0"/>
                                    <m:t>density</m:t>
                                  </m:r>
                                </m:den>
                              </m:f>
                            </m:oMath>
                          </a14:m>
                          <a:r>
                            <a:rPr lang="en-IN" sz="2400" dirty="0"/>
                            <a:t> *100</a:t>
                          </a:r>
                        </a:p>
                      </a:txBody>
                      <a:tcPr/>
                    </a:tc>
                    <a:extLst>
                      <a:ext uri="{0D108BD9-81ED-4DB2-BD59-A6C34878D82A}">
                        <a16:rowId xmlns:a16="http://schemas.microsoft.com/office/drawing/2014/main" val="1170911423"/>
                      </a:ext>
                    </a:extLst>
                  </a:tr>
                  <a:tr h="1481315">
                    <a:tc>
                      <a:txBody>
                        <a:bodyPr/>
                        <a:lstStyle/>
                        <a:p>
                          <a:r>
                            <a:rPr lang="en-US" sz="2400" dirty="0"/>
                            <a:t>Frequency (F</a:t>
                          </a:r>
                          <a:r>
                            <a:rPr lang="en-US" sz="1800" dirty="0"/>
                            <a:t>i</a:t>
                          </a:r>
                          <a:r>
                            <a:rPr lang="en-US" sz="2400" dirty="0"/>
                            <a:t> )  = </a:t>
                          </a:r>
                          <a14:m>
                            <m:oMath xmlns:m="http://schemas.openxmlformats.org/officeDocument/2006/math">
                              <m:f>
                                <m:fPr>
                                  <m:ctrlPr>
                                    <a:rPr lang="en-US" sz="2800" i="1" smtClean="0">
                                      <a:latin typeface="Cambria Math" panose="02040503050406030204" pitchFamily="18" charset="0"/>
                                    </a:rPr>
                                  </m:ctrlPr>
                                </m:fPr>
                                <m:num>
                                  <m:r>
                                    <m:rPr>
                                      <m:nor/>
                                    </m:rPr>
                                    <a:rPr lang="en-US" sz="2800" dirty="0" smtClean="0"/>
                                    <m:t># </m:t>
                                  </m:r>
                                  <m:r>
                                    <m:rPr>
                                      <m:nor/>
                                    </m:rPr>
                                    <a:rPr lang="en-US" sz="2800" dirty="0" smtClean="0"/>
                                    <m:t>of</m:t>
                                  </m:r>
                                  <m:r>
                                    <m:rPr>
                                      <m:nor/>
                                    </m:rPr>
                                    <a:rPr lang="en-US" sz="2800" dirty="0" smtClean="0"/>
                                    <m:t> </m:t>
                                  </m:r>
                                  <m:r>
                                    <m:rPr>
                                      <m:nor/>
                                    </m:rPr>
                                    <a:rPr lang="en-US" sz="2800" dirty="0" smtClean="0"/>
                                    <m:t>quadrats</m:t>
                                  </m:r>
                                  <m:r>
                                    <m:rPr>
                                      <m:nor/>
                                    </m:rPr>
                                    <a:rPr lang="en-US" sz="2800" dirty="0" smtClean="0"/>
                                    <m:t> </m:t>
                                  </m:r>
                                  <m:r>
                                    <m:rPr>
                                      <m:nor/>
                                    </m:rPr>
                                    <a:rPr lang="en-US" sz="2800" dirty="0" smtClean="0"/>
                                    <m:t>with</m:t>
                                  </m:r>
                                  <m:r>
                                    <m:rPr>
                                      <m:nor/>
                                    </m:rPr>
                                    <a:rPr lang="en-US" sz="2800" dirty="0" smtClean="0"/>
                                    <m:t> </m:t>
                                  </m:r>
                                  <m:r>
                                    <m:rPr>
                                      <m:nor/>
                                    </m:rPr>
                                    <a:rPr lang="en-US" sz="2800" dirty="0" smtClean="0"/>
                                    <m:t>species</m:t>
                                  </m:r>
                                  <m:r>
                                    <m:rPr>
                                      <m:nor/>
                                    </m:rPr>
                                    <a:rPr lang="en-US" sz="2800" dirty="0" smtClean="0"/>
                                    <m:t> </m:t>
                                  </m:r>
                                  <m:r>
                                    <m:rPr>
                                      <m:nor/>
                                    </m:rPr>
                                    <a:rPr lang="en-US" sz="2800" dirty="0" smtClean="0"/>
                                    <m:t>i</m:t>
                                  </m:r>
                                </m:num>
                                <m:den>
                                  <m:r>
                                    <m:rPr>
                                      <m:nor/>
                                    </m:rPr>
                                    <a:rPr lang="en-US" sz="2800" dirty="0" smtClean="0"/>
                                    <m:t>Total</m:t>
                                  </m:r>
                                  <m:r>
                                    <m:rPr>
                                      <m:nor/>
                                    </m:rPr>
                                    <a:rPr lang="en-US" sz="2800" dirty="0" smtClean="0"/>
                                    <m:t> # </m:t>
                                  </m:r>
                                  <m:r>
                                    <m:rPr>
                                      <m:nor/>
                                    </m:rPr>
                                    <a:rPr lang="en-US" sz="2800" dirty="0" smtClean="0"/>
                                    <m:t>of</m:t>
                                  </m:r>
                                  <m:r>
                                    <m:rPr>
                                      <m:nor/>
                                    </m:rPr>
                                    <a:rPr lang="en-US" sz="2800" dirty="0" smtClean="0"/>
                                    <m:t> </m:t>
                                  </m:r>
                                  <m:r>
                                    <m:rPr>
                                      <m:nor/>
                                    </m:rPr>
                                    <a:rPr lang="en-US" sz="2800" dirty="0" smtClean="0"/>
                                    <m:t>quadrats</m:t>
                                  </m:r>
                                  <m:r>
                                    <m:rPr>
                                      <m:nor/>
                                    </m:rPr>
                                    <a:rPr lang="en-US" sz="2800" dirty="0" smtClean="0"/>
                                    <m:t> </m:t>
                                  </m:r>
                                  <m:r>
                                    <m:rPr>
                                      <m:nor/>
                                    </m:rPr>
                                    <a:rPr lang="en-US" sz="2800" dirty="0" smtClean="0"/>
                                    <m:t>sampled</m:t>
                                  </m:r>
                                </m:den>
                              </m:f>
                            </m:oMath>
                          </a14:m>
                          <a:endParaRPr lang="en-IN" sz="2400" dirty="0"/>
                        </a:p>
                      </a:txBody>
                      <a:tcPr/>
                    </a:tc>
                    <a:tc>
                      <a:txBody>
                        <a:bodyPr/>
                        <a:lstStyle/>
                        <a:p>
                          <a:r>
                            <a:rPr lang="en-US" sz="2400" dirty="0"/>
                            <a:t>Relative frequency (</a:t>
                          </a:r>
                          <a:r>
                            <a:rPr lang="en-US" sz="2400" dirty="0" err="1"/>
                            <a:t>RF</a:t>
                          </a:r>
                          <a:r>
                            <a:rPr lang="en-US" sz="1800" dirty="0" err="1"/>
                            <a:t>i</a:t>
                          </a:r>
                          <a:r>
                            <a:rPr lang="en-US" sz="2400" dirty="0"/>
                            <a:t> ) = </a:t>
                          </a:r>
                          <a14:m>
                            <m:oMath xmlns:m="http://schemas.openxmlformats.org/officeDocument/2006/math">
                              <m:f>
                                <m:fPr>
                                  <m:ctrlPr>
                                    <a:rPr lang="en-US" sz="2400" i="1" smtClean="0">
                                      <a:latin typeface="Cambria Math" panose="02040503050406030204" pitchFamily="18" charset="0"/>
                                    </a:rPr>
                                  </m:ctrlPr>
                                </m:fPr>
                                <m:num>
                                  <m:r>
                                    <m:rPr>
                                      <m:nor/>
                                    </m:rPr>
                                    <a:rPr lang="en-US" sz="2400" dirty="0" smtClean="0"/>
                                    <m:t>F</m:t>
                                  </m:r>
                                  <m:r>
                                    <m:rPr>
                                      <m:nor/>
                                    </m:rPr>
                                    <a:rPr lang="en-US" sz="1800" dirty="0" smtClean="0"/>
                                    <m:t>i</m:t>
                                  </m:r>
                                </m:num>
                                <m:den>
                                  <m:r>
                                    <m:rPr>
                                      <m:nor/>
                                    </m:rPr>
                                    <a:rPr lang="en-US" sz="2400" dirty="0" smtClean="0"/>
                                    <m:t>Total</m:t>
                                  </m:r>
                                  <m:r>
                                    <m:rPr>
                                      <m:nor/>
                                    </m:rPr>
                                    <a:rPr lang="en-US" sz="2400" dirty="0" smtClean="0"/>
                                    <m:t> </m:t>
                                  </m:r>
                                  <m:r>
                                    <m:rPr>
                                      <m:nor/>
                                    </m:rPr>
                                    <a:rPr lang="en-US" sz="2400" dirty="0" smtClean="0"/>
                                    <m:t>plant</m:t>
                                  </m:r>
                                  <m:r>
                                    <m:rPr>
                                      <m:nor/>
                                    </m:rPr>
                                    <a:rPr lang="en-US" sz="2400" dirty="0" smtClean="0"/>
                                    <m:t> </m:t>
                                  </m:r>
                                  <m:r>
                                    <m:rPr>
                                      <m:nor/>
                                    </m:rPr>
                                    <a:rPr lang="en-US" sz="2400" dirty="0" smtClean="0"/>
                                    <m:t>frequency</m:t>
                                  </m:r>
                                </m:den>
                              </m:f>
                            </m:oMath>
                          </a14:m>
                          <a:r>
                            <a:rPr lang="en-IN" sz="2400" dirty="0"/>
                            <a:t>*100</a:t>
                          </a:r>
                        </a:p>
                      </a:txBody>
                      <a:tcPr/>
                    </a:tc>
                    <a:extLst>
                      <a:ext uri="{0D108BD9-81ED-4DB2-BD59-A6C34878D82A}">
                        <a16:rowId xmlns:a16="http://schemas.microsoft.com/office/drawing/2014/main" val="2763112488"/>
                      </a:ext>
                    </a:extLst>
                  </a:tr>
                  <a:tr h="1073151">
                    <a:tc>
                      <a:txBody>
                        <a:bodyPr/>
                        <a:lstStyle/>
                        <a:p>
                          <a:r>
                            <a:rPr lang="it-IT" sz="2400" dirty="0"/>
                            <a:t>Importance value (IV)  = RC</a:t>
                          </a:r>
                          <a:r>
                            <a:rPr lang="it-IT" sz="1800" dirty="0"/>
                            <a:t>i </a:t>
                          </a:r>
                          <a:r>
                            <a:rPr lang="it-IT" sz="2400" dirty="0"/>
                            <a:t>+ RD</a:t>
                          </a:r>
                          <a:r>
                            <a:rPr lang="it-IT" sz="2000" dirty="0"/>
                            <a:t>i</a:t>
                          </a:r>
                          <a:r>
                            <a:rPr lang="it-IT" sz="2400" dirty="0"/>
                            <a:t> + RFi</a:t>
                          </a:r>
                          <a:endParaRPr lang="en-IN" sz="2400" dirty="0"/>
                        </a:p>
                      </a:txBody>
                      <a:tcPr/>
                    </a:tc>
                    <a:tc>
                      <a:txBody>
                        <a:bodyPr/>
                        <a:lstStyle/>
                        <a:p>
                          <a:r>
                            <a:rPr lang="en-US" sz="2400" dirty="0"/>
                            <a:t>IV ranges between 0 ‐ 300</a:t>
                          </a:r>
                          <a:endParaRPr lang="en-IN" sz="2400" dirty="0"/>
                        </a:p>
                      </a:txBody>
                      <a:tcPr/>
                    </a:tc>
                    <a:extLst>
                      <a:ext uri="{0D108BD9-81ED-4DB2-BD59-A6C34878D82A}">
                        <a16:rowId xmlns:a16="http://schemas.microsoft.com/office/drawing/2014/main" val="3030202727"/>
                      </a:ext>
                    </a:extLst>
                  </a:tr>
                </a:tbl>
              </a:graphicData>
            </a:graphic>
          </p:graphicFrame>
        </mc:Choice>
        <mc:Fallback xmlns="">
          <p:graphicFrame>
            <p:nvGraphicFramePr>
              <p:cNvPr id="3" name="Table 3">
                <a:extLst>
                  <a:ext uri="{FF2B5EF4-FFF2-40B4-BE49-F238E27FC236}">
                    <a16:creationId xmlns:a16="http://schemas.microsoft.com/office/drawing/2014/main" id="{F4BDA3B7-6590-4CD6-BC7F-1F13B2D19DA5}"/>
                  </a:ext>
                </a:extLst>
              </p:cNvPr>
              <p:cNvGraphicFramePr>
                <a:graphicFrameLocks noGrp="1"/>
              </p:cNvGraphicFramePr>
              <p:nvPr>
                <p:extLst>
                  <p:ext uri="{D42A27DB-BD31-4B8C-83A1-F6EECF244321}">
                    <p14:modId xmlns:p14="http://schemas.microsoft.com/office/powerpoint/2010/main" val="152818204"/>
                  </p:ext>
                </p:extLst>
              </p:nvPr>
            </p:nvGraphicFramePr>
            <p:xfrm>
              <a:off x="236152" y="1746200"/>
              <a:ext cx="11873969" cy="4948404"/>
            </p:xfrm>
            <a:graphic>
              <a:graphicData uri="http://schemas.openxmlformats.org/drawingml/2006/table">
                <a:tbl>
                  <a:tblPr firstRow="1" bandRow="1">
                    <a:tableStyleId>{BC89EF96-8CEA-46FF-86C4-4CE0E7609802}</a:tableStyleId>
                  </a:tblPr>
                  <a:tblGrid>
                    <a:gridCol w="5264726">
                      <a:extLst>
                        <a:ext uri="{9D8B030D-6E8A-4147-A177-3AD203B41FA5}">
                          <a16:colId xmlns:a16="http://schemas.microsoft.com/office/drawing/2014/main" val="3177914922"/>
                        </a:ext>
                      </a:extLst>
                    </a:gridCol>
                    <a:gridCol w="6609243">
                      <a:extLst>
                        <a:ext uri="{9D8B030D-6E8A-4147-A177-3AD203B41FA5}">
                          <a16:colId xmlns:a16="http://schemas.microsoft.com/office/drawing/2014/main" val="2586649990"/>
                        </a:ext>
                      </a:extLst>
                    </a:gridCol>
                  </a:tblGrid>
                  <a:tr h="518160">
                    <a:tc>
                      <a:txBody>
                        <a:bodyPr/>
                        <a:lstStyle/>
                        <a:p>
                          <a:pPr algn="ctr"/>
                          <a:r>
                            <a:rPr lang="en-US" sz="2800" dirty="0"/>
                            <a:t>Actual  measure</a:t>
                          </a:r>
                          <a:endParaRPr lang="en-IN" sz="2800" dirty="0">
                            <a:latin typeface="Calibri" panose="020F0502020204030204" pitchFamily="34" charset="0"/>
                            <a:cs typeface="Calibri" panose="020F0502020204030204" pitchFamily="34" charset="0"/>
                          </a:endParaRPr>
                        </a:p>
                      </a:txBody>
                      <a:tcPr>
                        <a:solidFill>
                          <a:schemeClr val="accent3">
                            <a:lumMod val="75000"/>
                          </a:schemeClr>
                        </a:solidFill>
                      </a:tcPr>
                    </a:tc>
                    <a:tc>
                      <a:txBody>
                        <a:bodyPr/>
                        <a:lstStyle/>
                        <a:p>
                          <a:pPr algn="ctr"/>
                          <a:r>
                            <a:rPr lang="en-US" sz="2800" dirty="0"/>
                            <a:t>Relative measure</a:t>
                          </a:r>
                          <a:endParaRPr lang="en-IN" sz="2800" dirty="0">
                            <a:latin typeface="Calibri" panose="020F0502020204030204" pitchFamily="34" charset="0"/>
                            <a:cs typeface="Calibri" panose="020F0502020204030204" pitchFamily="34" charset="0"/>
                          </a:endParaRPr>
                        </a:p>
                      </a:txBody>
                      <a:tcPr>
                        <a:solidFill>
                          <a:schemeClr val="accent3">
                            <a:lumMod val="75000"/>
                          </a:schemeClr>
                        </a:solidFill>
                      </a:tcPr>
                    </a:tc>
                    <a:extLst>
                      <a:ext uri="{0D108BD9-81ED-4DB2-BD59-A6C34878D82A}">
                        <a16:rowId xmlns:a16="http://schemas.microsoft.com/office/drawing/2014/main" val="575092003"/>
                      </a:ext>
                    </a:extLst>
                  </a:tr>
                  <a:tr h="943147">
                    <a:tc>
                      <a:txBody>
                        <a:bodyPr/>
                        <a:lstStyle/>
                        <a:p>
                          <a:r>
                            <a:rPr lang="en-US" sz="2400" dirty="0"/>
                            <a:t>Cover (C</a:t>
                          </a:r>
                          <a:r>
                            <a:rPr lang="en-US" sz="1600" dirty="0"/>
                            <a:t>i</a:t>
                          </a:r>
                          <a:r>
                            <a:rPr lang="en-US" sz="2400" dirty="0"/>
                            <a:t>)  = Total % cover of species </a:t>
                          </a:r>
                          <a:r>
                            <a:rPr lang="en-US" sz="2400" dirty="0" err="1"/>
                            <a:t>i</a:t>
                          </a:r>
                          <a:endParaRPr lang="en-IN" sz="2400" dirty="0"/>
                        </a:p>
                      </a:txBody>
                      <a:tcPr/>
                    </a:tc>
                    <a:tc>
                      <a:txBody>
                        <a:bodyPr/>
                        <a:lstStyle/>
                        <a:p>
                          <a:endParaRPr lang="en-US"/>
                        </a:p>
                      </a:txBody>
                      <a:tcPr>
                        <a:blipFill>
                          <a:blip r:embed="rId2"/>
                          <a:stretch>
                            <a:fillRect l="-79724" t="-61290" r="-276" b="-370968"/>
                          </a:stretch>
                        </a:blipFill>
                      </a:tcPr>
                    </a:tc>
                    <a:extLst>
                      <a:ext uri="{0D108BD9-81ED-4DB2-BD59-A6C34878D82A}">
                        <a16:rowId xmlns:a16="http://schemas.microsoft.com/office/drawing/2014/main" val="3888236181"/>
                      </a:ext>
                    </a:extLst>
                  </a:tr>
                  <a:tr h="932631">
                    <a:tc>
                      <a:txBody>
                        <a:bodyPr/>
                        <a:lstStyle/>
                        <a:p>
                          <a:endParaRPr lang="en-US"/>
                        </a:p>
                      </a:txBody>
                      <a:tcPr>
                        <a:blipFill>
                          <a:blip r:embed="rId2"/>
                          <a:stretch>
                            <a:fillRect l="-116" t="-163399" r="-125926" b="-275817"/>
                          </a:stretch>
                        </a:blipFill>
                      </a:tcPr>
                    </a:tc>
                    <a:tc>
                      <a:txBody>
                        <a:bodyPr/>
                        <a:lstStyle/>
                        <a:p>
                          <a:endParaRPr lang="en-US"/>
                        </a:p>
                      </a:txBody>
                      <a:tcPr>
                        <a:blipFill>
                          <a:blip r:embed="rId2"/>
                          <a:stretch>
                            <a:fillRect l="-79724" t="-163399" r="-276" b="-275817"/>
                          </a:stretch>
                        </a:blipFill>
                      </a:tcPr>
                    </a:tc>
                    <a:extLst>
                      <a:ext uri="{0D108BD9-81ED-4DB2-BD59-A6C34878D82A}">
                        <a16:rowId xmlns:a16="http://schemas.microsoft.com/office/drawing/2014/main" val="1170911423"/>
                      </a:ext>
                    </a:extLst>
                  </a:tr>
                  <a:tr h="1481315">
                    <a:tc>
                      <a:txBody>
                        <a:bodyPr/>
                        <a:lstStyle/>
                        <a:p>
                          <a:endParaRPr lang="en-US"/>
                        </a:p>
                      </a:txBody>
                      <a:tcPr>
                        <a:blipFill>
                          <a:blip r:embed="rId2"/>
                          <a:stretch>
                            <a:fillRect l="-116" t="-165164" r="-125926" b="-72951"/>
                          </a:stretch>
                        </a:blipFill>
                      </a:tcPr>
                    </a:tc>
                    <a:tc>
                      <a:txBody>
                        <a:bodyPr/>
                        <a:lstStyle/>
                        <a:p>
                          <a:endParaRPr lang="en-US"/>
                        </a:p>
                      </a:txBody>
                      <a:tcPr>
                        <a:blipFill>
                          <a:blip r:embed="rId2"/>
                          <a:stretch>
                            <a:fillRect l="-79724" t="-165164" r="-276" b="-72951"/>
                          </a:stretch>
                        </a:blipFill>
                      </a:tcPr>
                    </a:tc>
                    <a:extLst>
                      <a:ext uri="{0D108BD9-81ED-4DB2-BD59-A6C34878D82A}">
                        <a16:rowId xmlns:a16="http://schemas.microsoft.com/office/drawing/2014/main" val="2763112488"/>
                      </a:ext>
                    </a:extLst>
                  </a:tr>
                  <a:tr h="1073151">
                    <a:tc>
                      <a:txBody>
                        <a:bodyPr/>
                        <a:lstStyle/>
                        <a:p>
                          <a:r>
                            <a:rPr lang="it-IT" sz="2400" dirty="0"/>
                            <a:t>Importance value (IV)  = RC</a:t>
                          </a:r>
                          <a:r>
                            <a:rPr lang="it-IT" sz="1800" dirty="0"/>
                            <a:t>i </a:t>
                          </a:r>
                          <a:r>
                            <a:rPr lang="it-IT" sz="2400" dirty="0"/>
                            <a:t>+ RD</a:t>
                          </a:r>
                          <a:r>
                            <a:rPr lang="it-IT" sz="2000" dirty="0"/>
                            <a:t>i</a:t>
                          </a:r>
                          <a:r>
                            <a:rPr lang="it-IT" sz="2400" dirty="0"/>
                            <a:t> + RFi</a:t>
                          </a:r>
                          <a:endParaRPr lang="en-IN" sz="2400" dirty="0"/>
                        </a:p>
                      </a:txBody>
                      <a:tcPr/>
                    </a:tc>
                    <a:tc>
                      <a:txBody>
                        <a:bodyPr/>
                        <a:lstStyle/>
                        <a:p>
                          <a:r>
                            <a:rPr lang="en-US" sz="2400" dirty="0"/>
                            <a:t>IV ranges between 0 ‐ 300</a:t>
                          </a:r>
                          <a:endParaRPr lang="en-IN" sz="2400" dirty="0"/>
                        </a:p>
                      </a:txBody>
                      <a:tcPr/>
                    </a:tc>
                    <a:extLst>
                      <a:ext uri="{0D108BD9-81ED-4DB2-BD59-A6C34878D82A}">
                        <a16:rowId xmlns:a16="http://schemas.microsoft.com/office/drawing/2014/main" val="3030202727"/>
                      </a:ext>
                    </a:extLst>
                  </a:tr>
                </a:tbl>
              </a:graphicData>
            </a:graphic>
          </p:graphicFrame>
        </mc:Fallback>
      </mc:AlternateContent>
      <p:sp>
        <p:nvSpPr>
          <p:cNvPr id="5" name="TextBox 4">
            <a:extLst>
              <a:ext uri="{FF2B5EF4-FFF2-40B4-BE49-F238E27FC236}">
                <a16:creationId xmlns:a16="http://schemas.microsoft.com/office/drawing/2014/main" id="{9EB6CD8B-D268-4C57-BBB8-4CD06BCCA77C}"/>
              </a:ext>
            </a:extLst>
          </p:cNvPr>
          <p:cNvSpPr txBox="1"/>
          <p:nvPr/>
        </p:nvSpPr>
        <p:spPr>
          <a:xfrm>
            <a:off x="193963" y="474552"/>
            <a:ext cx="11804073" cy="1200329"/>
          </a:xfrm>
          <a:prstGeom prst="rect">
            <a:avLst/>
          </a:prstGeom>
          <a:noFill/>
        </p:spPr>
        <p:txBody>
          <a:bodyPr wrap="square">
            <a:spAutoFit/>
          </a:bodyPr>
          <a:lstStyle/>
          <a:p>
            <a:r>
              <a:rPr lang="en-US" sz="2400" dirty="0"/>
              <a:t>Count is simple tally mark of any individual or group of species. Overall cover, density and frequency estimates are then calculated for each species from the entire data set by combining all of the quadrats together</a:t>
            </a:r>
            <a:endParaRPr lang="en-IN" sz="2400" dirty="0"/>
          </a:p>
        </p:txBody>
      </p:sp>
    </p:spTree>
    <p:extLst>
      <p:ext uri="{BB962C8B-B14F-4D97-AF65-F5344CB8AC3E}">
        <p14:creationId xmlns:p14="http://schemas.microsoft.com/office/powerpoint/2010/main" val="2612120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41B838-4EE9-468C-A983-943611DEC797}"/>
              </a:ext>
            </a:extLst>
          </p:cNvPr>
          <p:cNvSpPr txBox="1"/>
          <p:nvPr/>
        </p:nvSpPr>
        <p:spPr>
          <a:xfrm>
            <a:off x="450272" y="1110734"/>
            <a:ext cx="11291455" cy="3898631"/>
          </a:xfrm>
          <a:prstGeom prst="rect">
            <a:avLst/>
          </a:prstGeom>
          <a:noFill/>
        </p:spPr>
        <p:txBody>
          <a:bodyPr wrap="square">
            <a:spAutoFit/>
          </a:bodyPr>
          <a:lstStyle/>
          <a:p>
            <a:pPr>
              <a:lnSpc>
                <a:spcPct val="150000"/>
              </a:lnSpc>
            </a:pPr>
            <a:r>
              <a:rPr lang="en-US" sz="2800" dirty="0"/>
              <a:t>Where, </a:t>
            </a:r>
          </a:p>
          <a:p>
            <a:pPr marL="457200" indent="-457200">
              <a:lnSpc>
                <a:spcPct val="150000"/>
              </a:lnSpc>
              <a:buFont typeface="Arial" panose="020B0604020202020204" pitchFamily="34" charset="0"/>
              <a:buChar char="•"/>
            </a:pPr>
            <a:r>
              <a:rPr lang="en-US" sz="2800" dirty="0"/>
              <a:t>Abundance (A</a:t>
            </a:r>
            <a:r>
              <a:rPr lang="en-US" sz="2000" dirty="0"/>
              <a:t>i </a:t>
            </a:r>
            <a:r>
              <a:rPr lang="en-US" sz="2800" dirty="0"/>
              <a:t>)  = total number of individuals of species </a:t>
            </a:r>
            <a:r>
              <a:rPr lang="en-US" sz="2800" dirty="0" err="1"/>
              <a:t>i</a:t>
            </a:r>
            <a:r>
              <a:rPr lang="en-US" sz="2800" dirty="0"/>
              <a:t> </a:t>
            </a:r>
          </a:p>
          <a:p>
            <a:pPr marL="457200" indent="-457200">
              <a:lnSpc>
                <a:spcPct val="150000"/>
              </a:lnSpc>
              <a:buFont typeface="Arial" panose="020B0604020202020204" pitchFamily="34" charset="0"/>
              <a:buChar char="•"/>
            </a:pPr>
            <a:r>
              <a:rPr lang="en-US" sz="2800" b="0" i="0" dirty="0">
                <a:effectLst/>
                <a:latin typeface="Lato"/>
              </a:rPr>
              <a:t>Relative measures are multiplied by 100 (to obtain a percentage</a:t>
            </a:r>
          </a:p>
          <a:p>
            <a:pPr marL="457200" indent="-457200">
              <a:lnSpc>
                <a:spcPct val="150000"/>
              </a:lnSpc>
              <a:buFont typeface="Arial" panose="020B0604020202020204" pitchFamily="34" charset="0"/>
              <a:buChar char="•"/>
            </a:pPr>
            <a:r>
              <a:rPr lang="en-US" sz="2800" b="0" i="0" dirty="0">
                <a:effectLst/>
                <a:latin typeface="Lato"/>
              </a:rPr>
              <a:t>The </a:t>
            </a:r>
            <a:r>
              <a:rPr lang="en-US" sz="2800" b="1" i="0" dirty="0">
                <a:effectLst/>
                <a:latin typeface="Lato"/>
              </a:rPr>
              <a:t>importance value</a:t>
            </a:r>
            <a:r>
              <a:rPr lang="en-US" sz="2800" b="0" i="0" dirty="0">
                <a:effectLst/>
                <a:latin typeface="Lato"/>
              </a:rPr>
              <a:t> is calculated as the sum from (</a:t>
            </a:r>
            <a:r>
              <a:rPr lang="en-US" sz="2800" b="0" i="0" dirty="0" err="1">
                <a:effectLst/>
                <a:latin typeface="Lato"/>
              </a:rPr>
              <a:t>i</a:t>
            </a:r>
            <a:r>
              <a:rPr lang="en-US" sz="2800" b="0" i="0" dirty="0">
                <a:effectLst/>
                <a:latin typeface="Lato"/>
              </a:rPr>
              <a:t>) the relative frequency; (ii) the relative density; and (iii) the relative dominance. The importance value ranges between 0 and 300.</a:t>
            </a:r>
            <a:endParaRPr lang="en-IN" sz="2800" dirty="0"/>
          </a:p>
        </p:txBody>
      </p:sp>
      <p:sp>
        <p:nvSpPr>
          <p:cNvPr id="6" name="TextBox 5">
            <a:extLst>
              <a:ext uri="{FF2B5EF4-FFF2-40B4-BE49-F238E27FC236}">
                <a16:creationId xmlns:a16="http://schemas.microsoft.com/office/drawing/2014/main" id="{2EE2691E-1497-456E-A909-0D09005045F1}"/>
              </a:ext>
            </a:extLst>
          </p:cNvPr>
          <p:cNvSpPr txBox="1"/>
          <p:nvPr/>
        </p:nvSpPr>
        <p:spPr>
          <a:xfrm>
            <a:off x="665018" y="168625"/>
            <a:ext cx="6096000" cy="646331"/>
          </a:xfrm>
          <a:prstGeom prst="rect">
            <a:avLst/>
          </a:prstGeom>
          <a:noFill/>
        </p:spPr>
        <p:txBody>
          <a:bodyPr wrap="square">
            <a:spAutoFit/>
          </a:bodyPr>
          <a:lstStyle/>
          <a:p>
            <a:r>
              <a:rPr lang="en-US" sz="3600" b="0" i="0" dirty="0" err="1">
                <a:effectLst/>
                <a:latin typeface="Calibri" panose="020F0502020204030204" pitchFamily="34" charset="0"/>
                <a:cs typeface="Calibri" panose="020F0502020204030204" pitchFamily="34" charset="0"/>
              </a:rPr>
              <a:t>Cont</a:t>
            </a:r>
            <a:r>
              <a:rPr lang="en-US" sz="3600" b="0" i="0" dirty="0">
                <a:effectLst/>
                <a:latin typeface="Calibri" panose="020F0502020204030204" pitchFamily="34" charset="0"/>
                <a:cs typeface="Calibri" panose="020F0502020204030204" pitchFamily="34" charset="0"/>
              </a:rPr>
              <a:t>…</a:t>
            </a:r>
            <a:endParaRPr lang="en-IN"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3546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368C4-4637-4D02-B297-D16749C8A875}"/>
              </a:ext>
            </a:extLst>
          </p:cNvPr>
          <p:cNvSpPr>
            <a:spLocks noGrp="1"/>
          </p:cNvSpPr>
          <p:nvPr>
            <p:ph type="title"/>
          </p:nvPr>
        </p:nvSpPr>
        <p:spPr>
          <a:xfrm>
            <a:off x="3179896" y="187822"/>
            <a:ext cx="4811165" cy="872352"/>
          </a:xfrm>
        </p:spPr>
        <p:txBody>
          <a:bodyPr>
            <a:normAutofit/>
          </a:bodyPr>
          <a:lstStyle/>
          <a:p>
            <a:r>
              <a:rPr lang="en-US" sz="4800" dirty="0">
                <a:solidFill>
                  <a:srgbClr val="00B0F0"/>
                </a:solidFill>
              </a:rPr>
              <a:t>Transect</a:t>
            </a:r>
            <a:endParaRPr lang="en-IN" sz="4800" dirty="0">
              <a:solidFill>
                <a:srgbClr val="00B0F0"/>
              </a:solidFill>
            </a:endParaRPr>
          </a:p>
        </p:txBody>
      </p:sp>
      <p:sp>
        <p:nvSpPr>
          <p:cNvPr id="3" name="Content Placeholder 2">
            <a:extLst>
              <a:ext uri="{FF2B5EF4-FFF2-40B4-BE49-F238E27FC236}">
                <a16:creationId xmlns:a16="http://schemas.microsoft.com/office/drawing/2014/main" id="{0E86535F-034D-4323-8740-388D5A749182}"/>
              </a:ext>
            </a:extLst>
          </p:cNvPr>
          <p:cNvSpPr>
            <a:spLocks noGrp="1"/>
          </p:cNvSpPr>
          <p:nvPr>
            <p:ph sz="quarter" idx="13"/>
          </p:nvPr>
        </p:nvSpPr>
        <p:spPr>
          <a:xfrm>
            <a:off x="490330" y="1005172"/>
            <a:ext cx="11701669" cy="1605505"/>
          </a:xfrm>
        </p:spPr>
        <p:txBody>
          <a:bodyPr>
            <a:normAutofit fontScale="92500" lnSpcReduction="20000"/>
          </a:bodyPr>
          <a:lstStyle/>
          <a:p>
            <a:pPr marL="0" indent="0">
              <a:lnSpc>
                <a:spcPct val="150000"/>
              </a:lnSpc>
              <a:buNone/>
            </a:pPr>
            <a:r>
              <a:rPr lang="en-US" sz="2800" dirty="0">
                <a:latin typeface="Arial" panose="020B0604020202020204" pitchFamily="34" charset="0"/>
                <a:cs typeface="Arial" panose="020B0604020202020204" pitchFamily="34" charset="0"/>
              </a:rPr>
              <a:t>A </a:t>
            </a:r>
            <a:r>
              <a:rPr lang="en-US" sz="2800" cap="none" dirty="0">
                <a:latin typeface="Arial" panose="020B0604020202020204" pitchFamily="34" charset="0"/>
                <a:cs typeface="Arial" panose="020B0604020202020204" pitchFamily="34" charset="0"/>
              </a:rPr>
              <a:t>Transect is a line following a route along which a survey or observations are made or we can say </a:t>
            </a:r>
            <a:r>
              <a:rPr lang="en-US" sz="2800" b="0" i="0" cap="none" dirty="0">
                <a:solidFill>
                  <a:srgbClr val="202122"/>
                </a:solidFill>
                <a:effectLst/>
                <a:latin typeface="Arial" panose="020B0604020202020204" pitchFamily="34" charset="0"/>
                <a:cs typeface="Arial" panose="020B0604020202020204" pitchFamily="34" charset="0"/>
              </a:rPr>
              <a:t>a </a:t>
            </a:r>
            <a:r>
              <a:rPr lang="en-US" sz="2800" i="0" cap="none" dirty="0">
                <a:solidFill>
                  <a:srgbClr val="202122"/>
                </a:solidFill>
                <a:effectLst/>
                <a:latin typeface="Arial" panose="020B0604020202020204" pitchFamily="34" charset="0"/>
                <a:cs typeface="Arial" panose="020B0604020202020204" pitchFamily="34" charset="0"/>
              </a:rPr>
              <a:t>transect </a:t>
            </a:r>
            <a:r>
              <a:rPr lang="en-US" sz="2800" b="0" i="0" cap="none" dirty="0">
                <a:solidFill>
                  <a:srgbClr val="202122"/>
                </a:solidFill>
                <a:effectLst/>
                <a:latin typeface="Arial" panose="020B0604020202020204" pitchFamily="34" charset="0"/>
                <a:cs typeface="Arial" panose="020B0604020202020204" pitchFamily="34" charset="0"/>
              </a:rPr>
              <a:t>is a path along which one counts and records occurrences of the objects of study.</a:t>
            </a:r>
            <a:endParaRPr lang="en-IN" sz="28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13CFC4D-859F-458D-B829-742677852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653" y="2294939"/>
            <a:ext cx="3419475" cy="3571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ectangle 14">
            <a:extLst>
              <a:ext uri="{FF2B5EF4-FFF2-40B4-BE49-F238E27FC236}">
                <a16:creationId xmlns:a16="http://schemas.microsoft.com/office/drawing/2014/main" id="{6C5B9B59-08F4-413A-846B-1CA2B3A0DF33}"/>
              </a:ext>
            </a:extLst>
          </p:cNvPr>
          <p:cNvSpPr/>
          <p:nvPr/>
        </p:nvSpPr>
        <p:spPr>
          <a:xfrm>
            <a:off x="8295653" y="6032182"/>
            <a:ext cx="3419475" cy="2296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 transect for vegetation study</a:t>
            </a:r>
            <a:endParaRPr lang="en-IN" dirty="0"/>
          </a:p>
        </p:txBody>
      </p:sp>
      <p:sp>
        <p:nvSpPr>
          <p:cNvPr id="16" name="TextBox 15">
            <a:extLst>
              <a:ext uri="{FF2B5EF4-FFF2-40B4-BE49-F238E27FC236}">
                <a16:creationId xmlns:a16="http://schemas.microsoft.com/office/drawing/2014/main" id="{5EB4AAB6-3E30-4A92-BF82-50D7C2B6564A}"/>
              </a:ext>
            </a:extLst>
          </p:cNvPr>
          <p:cNvSpPr txBox="1"/>
          <p:nvPr/>
        </p:nvSpPr>
        <p:spPr>
          <a:xfrm rot="19738638">
            <a:off x="8791268" y="3896211"/>
            <a:ext cx="2023148" cy="369332"/>
          </a:xfrm>
          <a:prstGeom prst="rect">
            <a:avLst/>
          </a:prstGeom>
          <a:noFill/>
        </p:spPr>
        <p:txBody>
          <a:bodyPr wrap="square" rtlCol="0">
            <a:spAutoFit/>
          </a:bodyPr>
          <a:lstStyle/>
          <a:p>
            <a:r>
              <a:rPr lang="en-US" dirty="0">
                <a:solidFill>
                  <a:srgbClr val="00B0F0"/>
                </a:solidFill>
              </a:rPr>
              <a:t>100 </a:t>
            </a:r>
            <a:r>
              <a:rPr lang="en-US" dirty="0" err="1">
                <a:solidFill>
                  <a:srgbClr val="00B0F0"/>
                </a:solidFill>
              </a:rPr>
              <a:t>Metre</a:t>
            </a:r>
            <a:endParaRPr lang="en-IN" dirty="0">
              <a:solidFill>
                <a:srgbClr val="00B0F0"/>
              </a:solidFill>
            </a:endParaRPr>
          </a:p>
        </p:txBody>
      </p:sp>
      <p:sp>
        <p:nvSpPr>
          <p:cNvPr id="17" name="TextBox 16">
            <a:extLst>
              <a:ext uri="{FF2B5EF4-FFF2-40B4-BE49-F238E27FC236}">
                <a16:creationId xmlns:a16="http://schemas.microsoft.com/office/drawing/2014/main" id="{04CE00EA-5491-4A36-B549-F66A74CA5E55}"/>
              </a:ext>
            </a:extLst>
          </p:cNvPr>
          <p:cNvSpPr txBox="1"/>
          <p:nvPr/>
        </p:nvSpPr>
        <p:spPr>
          <a:xfrm rot="3825837">
            <a:off x="11004375" y="3362617"/>
            <a:ext cx="914400" cy="646331"/>
          </a:xfrm>
          <a:prstGeom prst="rect">
            <a:avLst/>
          </a:prstGeom>
          <a:noFill/>
        </p:spPr>
        <p:txBody>
          <a:bodyPr wrap="square" rtlCol="0">
            <a:spAutoFit/>
          </a:bodyPr>
          <a:lstStyle/>
          <a:p>
            <a:r>
              <a:rPr lang="en-US" dirty="0">
                <a:solidFill>
                  <a:srgbClr val="00B0F0"/>
                </a:solidFill>
              </a:rPr>
              <a:t>10 </a:t>
            </a:r>
            <a:r>
              <a:rPr lang="en-US" dirty="0" err="1">
                <a:solidFill>
                  <a:srgbClr val="00B0F0"/>
                </a:solidFill>
              </a:rPr>
              <a:t>Metre</a:t>
            </a:r>
            <a:endParaRPr lang="en-IN" dirty="0">
              <a:solidFill>
                <a:srgbClr val="00B0F0"/>
              </a:solidFill>
            </a:endParaRPr>
          </a:p>
        </p:txBody>
      </p:sp>
      <p:sp>
        <p:nvSpPr>
          <p:cNvPr id="19" name="TextBox 18">
            <a:extLst>
              <a:ext uri="{FF2B5EF4-FFF2-40B4-BE49-F238E27FC236}">
                <a16:creationId xmlns:a16="http://schemas.microsoft.com/office/drawing/2014/main" id="{30799661-1A20-4716-ABF3-6C5B0A6B1CC6}"/>
              </a:ext>
            </a:extLst>
          </p:cNvPr>
          <p:cNvSpPr txBox="1"/>
          <p:nvPr/>
        </p:nvSpPr>
        <p:spPr>
          <a:xfrm>
            <a:off x="490330" y="2739679"/>
            <a:ext cx="7188191" cy="2597827"/>
          </a:xfrm>
          <a:prstGeom prst="rect">
            <a:avLst/>
          </a:prstGeom>
          <a:noFill/>
        </p:spPr>
        <p:txBody>
          <a:bodyPr wrap="square">
            <a:spAutoFit/>
          </a:bodyPr>
          <a:lstStyle/>
          <a:p>
            <a:pPr>
              <a:lnSpc>
                <a:spcPct val="150000"/>
              </a:lnSpc>
            </a:pPr>
            <a:r>
              <a:rPr lang="en-US" sz="2800" dirty="0">
                <a:latin typeface="Arial" panose="020B0604020202020204" pitchFamily="34" charset="0"/>
                <a:ea typeface="Verdana" panose="020B0604030504040204" pitchFamily="34" charset="0"/>
                <a:cs typeface="Arial" panose="020B0604020202020204" pitchFamily="34" charset="0"/>
              </a:rPr>
              <a:t>This is an important geographic tool for studying spatial (from one place to another) and temporal (time to time) changes in human and/or physical characteristics. </a:t>
            </a:r>
            <a:endParaRPr lang="en-IN" sz="28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3457823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A51E8-54F7-4E3C-97CE-A43B1D4F8ADB}"/>
              </a:ext>
            </a:extLst>
          </p:cNvPr>
          <p:cNvSpPr>
            <a:spLocks noGrp="1"/>
          </p:cNvSpPr>
          <p:nvPr>
            <p:ph type="title"/>
          </p:nvPr>
        </p:nvSpPr>
        <p:spPr>
          <a:xfrm>
            <a:off x="419228" y="283740"/>
            <a:ext cx="10114443" cy="427126"/>
          </a:xfrm>
        </p:spPr>
        <p:txBody>
          <a:bodyPr>
            <a:normAutofit fontScale="90000"/>
          </a:bodyPr>
          <a:lstStyle/>
          <a:p>
            <a:r>
              <a:rPr lang="en-IN" b="1" dirty="0"/>
              <a:t>Quadrat size and shape</a:t>
            </a:r>
          </a:p>
        </p:txBody>
      </p:sp>
      <p:sp>
        <p:nvSpPr>
          <p:cNvPr id="4" name="TextBox 3">
            <a:extLst>
              <a:ext uri="{FF2B5EF4-FFF2-40B4-BE49-F238E27FC236}">
                <a16:creationId xmlns:a16="http://schemas.microsoft.com/office/drawing/2014/main" id="{DA8C3633-13E2-418D-B184-88F36936E1D8}"/>
              </a:ext>
            </a:extLst>
          </p:cNvPr>
          <p:cNvSpPr txBox="1"/>
          <p:nvPr/>
        </p:nvSpPr>
        <p:spPr>
          <a:xfrm>
            <a:off x="207193" y="697727"/>
            <a:ext cx="11777614"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The size of the quadrat that is appropriate depends on the layer or type of vegetation being sampled.  For a comparison study must use the same size quadrats for each. .:</a:t>
            </a:r>
            <a:endParaRPr lang="en-IN" sz="2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23CE27D-FB45-49BA-990B-01FC7D4AD2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702" y="2449393"/>
            <a:ext cx="5772150" cy="3228975"/>
          </a:xfrm>
          <a:prstGeom prst="rect">
            <a:avLst/>
          </a:prstGeom>
          <a:ln>
            <a:solidFill>
              <a:schemeClr val="tx1"/>
            </a:solidFill>
          </a:ln>
        </p:spPr>
      </p:pic>
      <p:sp>
        <p:nvSpPr>
          <p:cNvPr id="7" name="Rectangle 6">
            <a:extLst>
              <a:ext uri="{FF2B5EF4-FFF2-40B4-BE49-F238E27FC236}">
                <a16:creationId xmlns:a16="http://schemas.microsoft.com/office/drawing/2014/main" id="{222F778A-DB74-47C9-9EE1-14933183AE7F}"/>
              </a:ext>
            </a:extLst>
          </p:cNvPr>
          <p:cNvSpPr/>
          <p:nvPr/>
        </p:nvSpPr>
        <p:spPr>
          <a:xfrm>
            <a:off x="8086048" y="5863725"/>
            <a:ext cx="3449782" cy="1939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0" i="0" dirty="0">
                <a:solidFill>
                  <a:srgbClr val="222222"/>
                </a:solidFill>
                <a:effectLst/>
                <a:latin typeface="Arial" panose="020B0604020202020204" pitchFamily="34" charset="0"/>
              </a:rPr>
              <a:t>Source: Baxter, 2014</a:t>
            </a:r>
            <a:endParaRPr lang="en-IN" sz="1400" dirty="0"/>
          </a:p>
        </p:txBody>
      </p:sp>
      <p:sp>
        <p:nvSpPr>
          <p:cNvPr id="9" name="TextBox 8">
            <a:extLst>
              <a:ext uri="{FF2B5EF4-FFF2-40B4-BE49-F238E27FC236}">
                <a16:creationId xmlns:a16="http://schemas.microsoft.com/office/drawing/2014/main" id="{E80ED573-5B4D-4B55-B97D-16F425E7EDF8}"/>
              </a:ext>
            </a:extLst>
          </p:cNvPr>
          <p:cNvSpPr txBox="1"/>
          <p:nvPr/>
        </p:nvSpPr>
        <p:spPr>
          <a:xfrm>
            <a:off x="244148" y="1686124"/>
            <a:ext cx="11291682" cy="1107996"/>
          </a:xfrm>
          <a:prstGeom prst="rect">
            <a:avLst/>
          </a:prstGeom>
          <a:noFill/>
        </p:spPr>
        <p:txBody>
          <a:bodyPr wrap="square">
            <a:spAutoFit/>
          </a:bodyPr>
          <a:lstStyle/>
          <a:p>
            <a:r>
              <a:rPr lang="en-US" sz="2400" dirty="0"/>
              <a:t>The shape of a quadrat can be square, rectangular or circular. Each have some advantages and disadvantages.</a:t>
            </a:r>
          </a:p>
          <a:p>
            <a:endParaRPr lang="en-IN" dirty="0"/>
          </a:p>
        </p:txBody>
      </p:sp>
      <p:sp>
        <p:nvSpPr>
          <p:cNvPr id="10" name="TextBox 9">
            <a:extLst>
              <a:ext uri="{FF2B5EF4-FFF2-40B4-BE49-F238E27FC236}">
                <a16:creationId xmlns:a16="http://schemas.microsoft.com/office/drawing/2014/main" id="{C4B16F3A-3DB3-4FB4-A186-40AEC842A07C}"/>
              </a:ext>
            </a:extLst>
          </p:cNvPr>
          <p:cNvSpPr txBox="1"/>
          <p:nvPr/>
        </p:nvSpPr>
        <p:spPr>
          <a:xfrm>
            <a:off x="418212" y="2703016"/>
            <a:ext cx="5345468" cy="3785652"/>
          </a:xfrm>
          <a:prstGeom prst="rect">
            <a:avLst/>
          </a:prstGeom>
          <a:solidFill>
            <a:schemeClr val="accent3">
              <a:lumMod val="40000"/>
              <a:lumOff val="60000"/>
            </a:schemeClr>
          </a:solidFill>
        </p:spPr>
        <p:txBody>
          <a:bodyPr wrap="square">
            <a:spAutoFit/>
          </a:bodyPr>
          <a:lstStyle/>
          <a:p>
            <a:r>
              <a:rPr lang="en-US" sz="2400" b="1" dirty="0"/>
              <a:t>Edge effect-</a:t>
            </a:r>
            <a:r>
              <a:rPr lang="en-US" sz="2400" dirty="0"/>
              <a:t> It related with the border of a quadrant when a shape drawn.  If Border is wide then it came, another condition when researchers must make subjective decisions on when a species is considered “in” or “out” of the quadrat.</a:t>
            </a:r>
          </a:p>
          <a:p>
            <a:r>
              <a:rPr lang="en-US" sz="2400" dirty="0"/>
              <a:t>    It create bias due to much edge to interior ratio. Circular quadrats have the least edge to interior ratio and so have the least bias.</a:t>
            </a:r>
          </a:p>
        </p:txBody>
      </p:sp>
    </p:spTree>
    <p:extLst>
      <p:ext uri="{BB962C8B-B14F-4D97-AF65-F5344CB8AC3E}">
        <p14:creationId xmlns:p14="http://schemas.microsoft.com/office/powerpoint/2010/main" val="1731499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1F5E6D-A585-4362-B0A7-702DE387ABD8}"/>
              </a:ext>
            </a:extLst>
          </p:cNvPr>
          <p:cNvSpPr txBox="1"/>
          <p:nvPr/>
        </p:nvSpPr>
        <p:spPr>
          <a:xfrm>
            <a:off x="297873" y="242024"/>
            <a:ext cx="11596254" cy="6986528"/>
          </a:xfrm>
          <a:prstGeom prst="rect">
            <a:avLst/>
          </a:prstGeom>
          <a:noFill/>
        </p:spPr>
        <p:txBody>
          <a:bodyPr wrap="square">
            <a:spAutoFit/>
          </a:bodyPr>
          <a:lstStyle/>
          <a:p>
            <a:r>
              <a:rPr lang="en-US" sz="2400" b="1" i="0" dirty="0">
                <a:solidFill>
                  <a:srgbClr val="202122"/>
                </a:solidFill>
                <a:effectLst/>
                <a:latin typeface="Arial" panose="020B0604020202020204" pitchFamily="34" charset="0"/>
              </a:rPr>
              <a:t>                                        </a:t>
            </a:r>
            <a:r>
              <a:rPr lang="en-US" sz="2800" b="1" dirty="0">
                <a:solidFill>
                  <a:srgbClr val="202122"/>
                </a:solidFill>
                <a:latin typeface="Arial" panose="020B0604020202020204" pitchFamily="34" charset="0"/>
              </a:rPr>
              <a:t>P</a:t>
            </a:r>
            <a:r>
              <a:rPr lang="en-US" sz="2800" b="1" i="0" dirty="0">
                <a:solidFill>
                  <a:srgbClr val="202122"/>
                </a:solidFill>
                <a:effectLst/>
                <a:latin typeface="Arial" panose="020B0604020202020204" pitchFamily="34" charset="0"/>
              </a:rPr>
              <a:t>hoto-quadrant</a:t>
            </a:r>
            <a:endParaRPr lang="en-US" sz="2400" b="1" i="0" dirty="0">
              <a:solidFill>
                <a:srgbClr val="202122"/>
              </a:solidFill>
              <a:effectLst/>
              <a:latin typeface="Arial" panose="020B0604020202020204" pitchFamily="34" charset="0"/>
            </a:endParaRPr>
          </a:p>
          <a:p>
            <a:r>
              <a:rPr lang="en-US" sz="2400" b="1" i="0" dirty="0">
                <a:effectLst/>
                <a:latin typeface="Arial" panose="020B0604020202020204" pitchFamily="34" charset="0"/>
              </a:rPr>
              <a:t> </a:t>
            </a:r>
            <a:r>
              <a:rPr lang="en-US" sz="2400" i="0" dirty="0">
                <a:effectLst/>
                <a:latin typeface="Arial" panose="020B0604020202020204" pitchFamily="34" charset="0"/>
              </a:rPr>
              <a:t>It</a:t>
            </a:r>
            <a:r>
              <a:rPr lang="en-US" sz="2400" b="1" i="0" dirty="0">
                <a:effectLst/>
                <a:latin typeface="Arial" panose="020B0604020202020204" pitchFamily="34" charset="0"/>
              </a:rPr>
              <a:t> </a:t>
            </a:r>
            <a:r>
              <a:rPr lang="en-US" sz="2400" i="0" dirty="0">
                <a:effectLst/>
                <a:latin typeface="Arial" panose="020B0604020202020204" pitchFamily="34" charset="0"/>
              </a:rPr>
              <a:t>is a photographic record of the area framed by a quadrat is called photo quadrant. Some physical frame is to indicate the area or</a:t>
            </a:r>
            <a:r>
              <a:rPr lang="en-US" sz="2400" dirty="0">
                <a:latin typeface="Arial" panose="020B0604020202020204" pitchFamily="34" charset="0"/>
              </a:rPr>
              <a:t> field of view. </a:t>
            </a:r>
            <a:r>
              <a:rPr lang="en-US" sz="2400" i="0" dirty="0">
                <a:effectLst/>
                <a:latin typeface="Arial" panose="020B0604020202020204" pitchFamily="34" charset="0"/>
              </a:rPr>
              <a:t>A camera is fixed and lens is automatically cover the specified area of substrate</a:t>
            </a:r>
            <a:r>
              <a:rPr lang="en-US" sz="2400" dirty="0">
                <a:latin typeface="Arial" panose="020B0604020202020204" pitchFamily="34" charset="0"/>
              </a:rPr>
              <a:t>. During analysis or data processing extra part can be removed or cropped of a photo. </a:t>
            </a:r>
            <a:r>
              <a:rPr lang="en-US" sz="2400" dirty="0">
                <a:effectLst/>
                <a:latin typeface="Calibri" panose="020F0502020204030204" pitchFamily="34" charset="0"/>
                <a:cs typeface="Calibri" panose="020F0502020204030204" pitchFamily="34" charset="0"/>
              </a:rPr>
              <a:t>Settings of camera depend on the type of camera being used.</a:t>
            </a:r>
            <a:r>
              <a:rPr lang="en-US" sz="2400" dirty="0">
                <a:latin typeface="Calibri" panose="020F0502020204030204" pitchFamily="34" charset="0"/>
                <a:cs typeface="Calibri" panose="020F0502020204030204" pitchFamily="34" charset="0"/>
              </a:rPr>
              <a:t> </a:t>
            </a:r>
          </a:p>
          <a:p>
            <a:endParaRPr lang="en-US" sz="2400" dirty="0">
              <a:latin typeface="Calibri" panose="020F0502020204030204" pitchFamily="34" charset="0"/>
              <a:cs typeface="Calibri" panose="020F0502020204030204" pitchFamily="34" charset="0"/>
            </a:endParaRPr>
          </a:p>
          <a:p>
            <a:r>
              <a:rPr lang="en-US" sz="2400" dirty="0">
                <a:solidFill>
                  <a:srgbClr val="0070C0"/>
                </a:solidFill>
                <a:latin typeface="Calibri" panose="020F0502020204030204" pitchFamily="34" charset="0"/>
                <a:cs typeface="Calibri" panose="020F0502020204030204" pitchFamily="34" charset="0"/>
              </a:rPr>
              <a:t>Advantage-</a:t>
            </a:r>
          </a:p>
          <a:p>
            <a:pPr marL="285750" indent="-285750">
              <a:buFont typeface="Wingdings" panose="05000000000000000000" pitchFamily="2" charset="2"/>
              <a:buChar char="Ø"/>
            </a:pPr>
            <a:r>
              <a:rPr lang="en-US" sz="2400" dirty="0"/>
              <a:t>More samples are taken in short period.</a:t>
            </a:r>
          </a:p>
          <a:p>
            <a:pPr marL="285750" indent="-285750">
              <a:buFont typeface="Wingdings" panose="05000000000000000000" pitchFamily="2" charset="2"/>
              <a:buChar char="Ø"/>
            </a:pPr>
            <a:r>
              <a:rPr lang="en-US" sz="2400" dirty="0"/>
              <a:t>Square, Rectangular, circular can be taken very easily.</a:t>
            </a:r>
          </a:p>
          <a:p>
            <a:pPr marL="285750" indent="-285750">
              <a:buFont typeface="Wingdings" panose="05000000000000000000" pitchFamily="2" charset="2"/>
              <a:buChar char="Ø"/>
            </a:pPr>
            <a:r>
              <a:rPr lang="en-US" sz="2400" dirty="0"/>
              <a:t>Dimension is fixed (by setting).</a:t>
            </a:r>
            <a:endParaRPr lang="en-IN" sz="2400" dirty="0"/>
          </a:p>
          <a:p>
            <a:pPr marL="285750" indent="-285750">
              <a:buFont typeface="Wingdings" panose="05000000000000000000" pitchFamily="2" charset="2"/>
              <a:buChar char="Ø"/>
            </a:pPr>
            <a:r>
              <a:rPr lang="en-US" sz="2400" dirty="0"/>
              <a:t>We can choose this method as part of sampling scheme.</a:t>
            </a:r>
          </a:p>
          <a:p>
            <a:pPr marL="285750" indent="-285750">
              <a:buFont typeface="Wingdings" panose="05000000000000000000" pitchFamily="2" charset="2"/>
              <a:buChar char="Ø"/>
            </a:pPr>
            <a:r>
              <a:rPr lang="en-US" sz="2400" dirty="0"/>
              <a:t>In a short area details data is provided.</a:t>
            </a:r>
          </a:p>
          <a:p>
            <a:r>
              <a:rPr lang="en-US" sz="2400" dirty="0">
                <a:solidFill>
                  <a:srgbClr val="0070C0"/>
                </a:solidFill>
                <a:latin typeface="Calibri" panose="020F0502020204030204" pitchFamily="34" charset="0"/>
                <a:cs typeface="Calibri" panose="020F0502020204030204" pitchFamily="34" charset="0"/>
              </a:rPr>
              <a:t>Dis advantages- </a:t>
            </a:r>
            <a:endParaRPr lang="en-US" sz="2400" dirty="0">
              <a:solidFill>
                <a:srgbClr val="0070C0"/>
              </a:solidFill>
            </a:endParaRPr>
          </a:p>
          <a:p>
            <a:pPr marL="285750" indent="-285750">
              <a:buFont typeface="Wingdings" panose="05000000000000000000" pitchFamily="2" charset="2"/>
              <a:buChar char="Ø"/>
            </a:pPr>
            <a:r>
              <a:rPr lang="en-US" sz="2400" dirty="0"/>
              <a:t>Can give few idea of a long area covered by camera</a:t>
            </a:r>
          </a:p>
          <a:p>
            <a:r>
              <a:rPr lang="en-US" sz="2400" dirty="0"/>
              <a:t>   (if lens quality is not perfect). </a:t>
            </a:r>
          </a:p>
          <a:p>
            <a:pPr marL="285750" indent="-285750">
              <a:buFont typeface="Wingdings" panose="05000000000000000000" pitchFamily="2" charset="2"/>
              <a:buChar char="Ø"/>
            </a:pPr>
            <a:r>
              <a:rPr lang="en-US" sz="2400" dirty="0"/>
              <a:t>Technical problem can appear at any movement.</a:t>
            </a:r>
            <a:endParaRPr lang="en-IN" sz="1600" dirty="0"/>
          </a:p>
          <a:p>
            <a:r>
              <a:rPr lang="en-IN" dirty="0"/>
              <a:t> </a:t>
            </a:r>
          </a:p>
          <a:p>
            <a:pPr marL="285750" indent="-285750">
              <a:buFont typeface="Wingdings" panose="05000000000000000000" pitchFamily="2" charset="2"/>
              <a:buChar char="Ø"/>
            </a:pPr>
            <a:endParaRPr lang="en-IN" dirty="0">
              <a:latin typeface="Calibri" panose="020F0502020204030204" pitchFamily="34" charset="0"/>
              <a:cs typeface="Calibri" panose="020F0502020204030204" pitchFamily="34" charset="0"/>
            </a:endParaRPr>
          </a:p>
        </p:txBody>
      </p:sp>
      <p:sp>
        <p:nvSpPr>
          <p:cNvPr id="3" name="AutoShape 2">
            <a:extLst>
              <a:ext uri="{FF2B5EF4-FFF2-40B4-BE49-F238E27FC236}">
                <a16:creationId xmlns:a16="http://schemas.microsoft.com/office/drawing/2014/main" id="{177060E7-0BB4-4355-9C66-0306D83265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5" name="AutoShape 4">
            <a:extLst>
              <a:ext uri="{FF2B5EF4-FFF2-40B4-BE49-F238E27FC236}">
                <a16:creationId xmlns:a16="http://schemas.microsoft.com/office/drawing/2014/main" id="{9C35D190-BD2D-4436-992E-A9D22822B73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a:extLst>
              <a:ext uri="{FF2B5EF4-FFF2-40B4-BE49-F238E27FC236}">
                <a16:creationId xmlns:a16="http://schemas.microsoft.com/office/drawing/2014/main" id="{CC89E48C-728F-47C2-A55F-98E1F0440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7332" y="2699015"/>
            <a:ext cx="3256973" cy="28879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a:extLst>
              <a:ext uri="{FF2B5EF4-FFF2-40B4-BE49-F238E27FC236}">
                <a16:creationId xmlns:a16="http://schemas.microsoft.com/office/drawing/2014/main" id="{B4964684-A95F-41E4-9354-997475296274}"/>
              </a:ext>
            </a:extLst>
          </p:cNvPr>
          <p:cNvSpPr txBox="1"/>
          <p:nvPr/>
        </p:nvSpPr>
        <p:spPr>
          <a:xfrm>
            <a:off x="8457332" y="5586971"/>
            <a:ext cx="3485285" cy="646331"/>
          </a:xfrm>
          <a:prstGeom prst="rect">
            <a:avLst/>
          </a:prstGeom>
          <a:noFill/>
        </p:spPr>
        <p:txBody>
          <a:bodyPr wrap="square">
            <a:spAutoFit/>
          </a:bodyPr>
          <a:lstStyle/>
          <a:p>
            <a:r>
              <a:rPr lang="en-US" sz="1200" dirty="0"/>
              <a:t>Photo Source: https://www.hawaii.edu/reefalgae/publications/methodsmanual/photoquadratsurvey.htm</a:t>
            </a:r>
            <a:endParaRPr lang="en-IN" sz="1200" dirty="0"/>
          </a:p>
        </p:txBody>
      </p:sp>
      <p:sp>
        <p:nvSpPr>
          <p:cNvPr id="11" name="TextBox 10">
            <a:extLst>
              <a:ext uri="{FF2B5EF4-FFF2-40B4-BE49-F238E27FC236}">
                <a16:creationId xmlns:a16="http://schemas.microsoft.com/office/drawing/2014/main" id="{5F2B63F4-CFF3-45FD-8195-DD85CDD26D37}"/>
              </a:ext>
            </a:extLst>
          </p:cNvPr>
          <p:cNvSpPr txBox="1"/>
          <p:nvPr/>
        </p:nvSpPr>
        <p:spPr>
          <a:xfrm>
            <a:off x="8271164" y="2188069"/>
            <a:ext cx="3599725" cy="461665"/>
          </a:xfrm>
          <a:prstGeom prst="rect">
            <a:avLst/>
          </a:prstGeom>
          <a:noFill/>
        </p:spPr>
        <p:txBody>
          <a:bodyPr wrap="square">
            <a:spAutoFit/>
          </a:bodyPr>
          <a:lstStyle/>
          <a:p>
            <a:r>
              <a:rPr lang="en-US" sz="2400" b="0" i="0" dirty="0">
                <a:solidFill>
                  <a:srgbClr val="0070C0"/>
                </a:solidFill>
                <a:effectLst/>
                <a:latin typeface="Franklin Gothic Medium" panose="020B0603020102020204" pitchFamily="34" charset="0"/>
              </a:rPr>
              <a:t>Photo quadrat under Sea</a:t>
            </a:r>
            <a:endParaRPr lang="en-IN" sz="2400" dirty="0">
              <a:solidFill>
                <a:srgbClr val="0070C0"/>
              </a:solidFill>
            </a:endParaRPr>
          </a:p>
        </p:txBody>
      </p:sp>
    </p:spTree>
    <p:extLst>
      <p:ext uri="{BB962C8B-B14F-4D97-AF65-F5344CB8AC3E}">
        <p14:creationId xmlns:p14="http://schemas.microsoft.com/office/powerpoint/2010/main" val="1434064024"/>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78B4-F9E4-4947-AE47-0E817A91AEA5}"/>
              </a:ext>
            </a:extLst>
          </p:cNvPr>
          <p:cNvSpPr>
            <a:spLocks noGrp="1"/>
          </p:cNvSpPr>
          <p:nvPr>
            <p:ph type="title"/>
          </p:nvPr>
        </p:nvSpPr>
        <p:spPr>
          <a:xfrm>
            <a:off x="318052" y="234205"/>
            <a:ext cx="11410122" cy="428404"/>
          </a:xfrm>
          <a:solidFill>
            <a:schemeClr val="accent2">
              <a:lumMod val="60000"/>
              <a:lumOff val="40000"/>
            </a:schemeClr>
          </a:solidFill>
        </p:spPr>
        <p:txBody>
          <a:bodyPr>
            <a:normAutofit fontScale="90000"/>
          </a:bodyPr>
          <a:lstStyle/>
          <a:p>
            <a:pPr algn="l"/>
            <a:r>
              <a:rPr lang="en-US" dirty="0"/>
              <a:t>Reference:</a:t>
            </a:r>
            <a:endParaRPr lang="en-IN" dirty="0"/>
          </a:p>
        </p:txBody>
      </p:sp>
      <p:sp>
        <p:nvSpPr>
          <p:cNvPr id="4" name="TextBox 3">
            <a:extLst>
              <a:ext uri="{FF2B5EF4-FFF2-40B4-BE49-F238E27FC236}">
                <a16:creationId xmlns:a16="http://schemas.microsoft.com/office/drawing/2014/main" id="{BDB98184-F378-4AC6-B516-54EEB292F3F9}"/>
              </a:ext>
            </a:extLst>
          </p:cNvPr>
          <p:cNvSpPr txBox="1"/>
          <p:nvPr/>
        </p:nvSpPr>
        <p:spPr>
          <a:xfrm>
            <a:off x="318052" y="755375"/>
            <a:ext cx="11410122" cy="5864682"/>
          </a:xfrm>
          <a:prstGeom prst="rect">
            <a:avLst/>
          </a:prstGeom>
          <a:noFill/>
        </p:spPr>
        <p:txBody>
          <a:bodyPr wrap="square">
            <a:spAutoFit/>
          </a:bodyPr>
          <a:lstStyle/>
          <a:p>
            <a:pPr marL="457200" indent="-457200">
              <a:lnSpc>
                <a:spcPct val="150000"/>
              </a:lnSpc>
              <a:buFont typeface="+mj-lt"/>
              <a:buAutoNum type="arabicPeriod"/>
            </a:pPr>
            <a:r>
              <a:rPr lang="en-US" dirty="0" err="1">
                <a:solidFill>
                  <a:srgbClr val="222222"/>
                </a:solidFill>
                <a:latin typeface="Arial" panose="020B0604020202020204" pitchFamily="34" charset="0"/>
              </a:rPr>
              <a:t>Hiby</a:t>
            </a:r>
            <a:r>
              <a:rPr lang="en-US" dirty="0">
                <a:solidFill>
                  <a:srgbClr val="222222"/>
                </a:solidFill>
                <a:latin typeface="Arial" panose="020B0604020202020204" pitchFamily="34" charset="0"/>
              </a:rPr>
              <a:t>, L., &amp; Krishna, M. B. (2001). Line transect sampling from a curving path. </a:t>
            </a:r>
            <a:r>
              <a:rPr lang="en-US" i="1" dirty="0">
                <a:solidFill>
                  <a:srgbClr val="222222"/>
                </a:solidFill>
                <a:latin typeface="Arial" panose="020B0604020202020204" pitchFamily="34" charset="0"/>
              </a:rPr>
              <a:t>Biometrics</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57</a:t>
            </a:r>
            <a:r>
              <a:rPr lang="en-US" dirty="0">
                <a:solidFill>
                  <a:srgbClr val="222222"/>
                </a:solidFill>
                <a:latin typeface="Arial" panose="020B0604020202020204" pitchFamily="34" charset="0"/>
              </a:rPr>
              <a:t>(3), 727-731</a:t>
            </a:r>
          </a:p>
          <a:p>
            <a:pPr marL="342900" indent="-342900">
              <a:lnSpc>
                <a:spcPct val="150000"/>
              </a:lnSpc>
              <a:buAutoNum type="arabicPeriod"/>
            </a:pPr>
            <a:r>
              <a:rPr lang="en-US" dirty="0">
                <a:solidFill>
                  <a:srgbClr val="222222"/>
                </a:solidFill>
                <a:latin typeface="Arial" panose="020B0604020202020204" pitchFamily="34" charset="0"/>
              </a:rPr>
              <a:t>Roberts, T. E., Bridge, T. C., Caley, M. J., &amp; Baird, A. H. (2016). The point count transect method for estimates of biodiversity </a:t>
            </a:r>
          </a:p>
          <a:p>
            <a:pPr marL="342900" indent="-342900">
              <a:lnSpc>
                <a:spcPct val="150000"/>
              </a:lnSpc>
              <a:buAutoNum type="arabicPeriod"/>
            </a:pPr>
            <a:r>
              <a:rPr lang="en-US" b="0" i="0" dirty="0" err="1">
                <a:solidFill>
                  <a:srgbClr val="222222"/>
                </a:solidFill>
                <a:effectLst/>
                <a:latin typeface="Arial" panose="020B0604020202020204" pitchFamily="34" charset="0"/>
              </a:rPr>
              <a:t>Harbitz</a:t>
            </a:r>
            <a:r>
              <a:rPr lang="en-US" b="0" i="0" dirty="0">
                <a:solidFill>
                  <a:srgbClr val="222222"/>
                </a:solidFill>
                <a:effectLst/>
                <a:latin typeface="Arial" panose="020B0604020202020204" pitchFamily="34" charset="0"/>
              </a:rPr>
              <a:t>, A. (2019). A zigzag survey design for continuous transect sampling with guaranteed equal coverage probability. </a:t>
            </a:r>
            <a:r>
              <a:rPr lang="en-US" b="0" i="1" dirty="0">
                <a:solidFill>
                  <a:srgbClr val="222222"/>
                </a:solidFill>
                <a:effectLst/>
                <a:latin typeface="Arial" panose="020B0604020202020204" pitchFamily="34" charset="0"/>
              </a:rPr>
              <a:t>Fisheries Research</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213</a:t>
            </a:r>
            <a:r>
              <a:rPr lang="en-US" b="0" i="0" dirty="0">
                <a:solidFill>
                  <a:srgbClr val="222222"/>
                </a:solidFill>
                <a:effectLst/>
                <a:latin typeface="Arial" panose="020B0604020202020204" pitchFamily="34" charset="0"/>
              </a:rPr>
              <a:t>, 151-159.</a:t>
            </a:r>
          </a:p>
          <a:p>
            <a:pPr marL="342900" indent="-342900">
              <a:lnSpc>
                <a:spcPct val="150000"/>
              </a:lnSpc>
              <a:buAutoNum type="arabicPeriod"/>
            </a:pPr>
            <a:r>
              <a:rPr lang="en-US" b="0" i="0" dirty="0">
                <a:solidFill>
                  <a:srgbClr val="222222"/>
                </a:solidFill>
                <a:effectLst/>
                <a:latin typeface="Arial" panose="020B0604020202020204" pitchFamily="34" charset="0"/>
              </a:rPr>
              <a:t>Strindberg, S., &amp; Buckland, S. T. (2004). Zigzag survey designs in line transect sampling. </a:t>
            </a:r>
            <a:r>
              <a:rPr lang="en-US" b="0" i="1" dirty="0">
                <a:solidFill>
                  <a:srgbClr val="222222"/>
                </a:solidFill>
                <a:effectLst/>
                <a:latin typeface="Arial" panose="020B0604020202020204" pitchFamily="34" charset="0"/>
              </a:rPr>
              <a:t>Journal of Agricultural, Biological, and Environmental Statistics</a:t>
            </a:r>
            <a:r>
              <a:rPr lang="en-US" b="0" i="0" dirty="0">
                <a:solidFill>
                  <a:srgbClr val="222222"/>
                </a:solidFill>
                <a:effectLst/>
                <a:latin typeface="Arial" panose="020B0604020202020204" pitchFamily="34" charset="0"/>
              </a:rPr>
              <a:t>, </a:t>
            </a:r>
            <a:r>
              <a:rPr lang="en-US" b="0" i="1" dirty="0">
                <a:solidFill>
                  <a:srgbClr val="222222"/>
                </a:solidFill>
                <a:effectLst/>
                <a:latin typeface="Arial" panose="020B0604020202020204" pitchFamily="34" charset="0"/>
              </a:rPr>
              <a:t>9</a:t>
            </a:r>
            <a:r>
              <a:rPr lang="en-US" b="0" i="0" dirty="0">
                <a:solidFill>
                  <a:srgbClr val="222222"/>
                </a:solidFill>
                <a:effectLst/>
                <a:latin typeface="Arial" panose="020B0604020202020204" pitchFamily="34" charset="0"/>
              </a:rPr>
              <a:t>(4), 443.</a:t>
            </a:r>
          </a:p>
          <a:p>
            <a:pPr marL="342900" indent="-342900">
              <a:lnSpc>
                <a:spcPct val="150000"/>
              </a:lnSpc>
              <a:buAutoNum type="arabicPeriod"/>
            </a:pPr>
            <a:r>
              <a:rPr lang="en-US" b="0" i="0" dirty="0">
                <a:solidFill>
                  <a:srgbClr val="222222"/>
                </a:solidFill>
                <a:effectLst/>
                <a:latin typeface="Arial" panose="020B0604020202020204" pitchFamily="34" charset="0"/>
              </a:rPr>
              <a:t>Baxter, J. (2014). Vegetation sampling using the quadrat method. </a:t>
            </a:r>
            <a:r>
              <a:rPr lang="en-US" b="0" i="1" dirty="0">
                <a:solidFill>
                  <a:srgbClr val="222222"/>
                </a:solidFill>
                <a:effectLst/>
                <a:latin typeface="Arial" panose="020B0604020202020204" pitchFamily="34" charset="0"/>
              </a:rPr>
              <a:t>Department of Biological Sciences. California State University, Sacramento.[American]</a:t>
            </a:r>
            <a:r>
              <a:rPr lang="en-US" b="0" i="0" dirty="0">
                <a:solidFill>
                  <a:srgbClr val="222222"/>
                </a:solidFill>
                <a:effectLst/>
                <a:latin typeface="Arial" panose="020B0604020202020204" pitchFamily="34" charset="0"/>
              </a:rPr>
              <a:t>.</a:t>
            </a:r>
          </a:p>
          <a:p>
            <a:pPr marL="342900" indent="-342900">
              <a:lnSpc>
                <a:spcPct val="150000"/>
              </a:lnSpc>
              <a:buAutoNum type="arabicPeriod"/>
            </a:pPr>
            <a:r>
              <a:rPr lang="en-IN" dirty="0"/>
              <a:t>https://www.edu.gov.mb.ca/k12/cur/socstud/frame_found_sr2/tns/tn-19.pdf</a:t>
            </a:r>
          </a:p>
          <a:p>
            <a:pPr marL="342900" indent="-342900">
              <a:lnSpc>
                <a:spcPct val="150000"/>
              </a:lnSpc>
              <a:buAutoNum type="arabicPeriod"/>
            </a:pPr>
            <a:r>
              <a:rPr lang="en-IN" dirty="0"/>
              <a:t>https://www.hawaii.edu/gk-12/opihi/classroom/measuring.pdf</a:t>
            </a:r>
          </a:p>
          <a:p>
            <a:pPr marL="342900" indent="-342900">
              <a:lnSpc>
                <a:spcPct val="150000"/>
              </a:lnSpc>
              <a:buAutoNum type="arabicPeriod"/>
            </a:pPr>
            <a:r>
              <a:rPr lang="en-IN" dirty="0"/>
              <a:t>https://sswm.info/humanitarian-crises/urban-settings/planning-process-tools/exploring-tools/transect-walk#:~:text=A%20transect%20walk%20is%20a,and%20producing%20a%20transect%20diagram.</a:t>
            </a:r>
          </a:p>
          <a:p>
            <a:pPr marL="342900" indent="-342900">
              <a:lnSpc>
                <a:spcPct val="150000"/>
              </a:lnSpc>
              <a:buAutoNum type="arabicPeriod"/>
            </a:pPr>
            <a:endParaRPr lang="en-IN" dirty="0"/>
          </a:p>
        </p:txBody>
      </p:sp>
    </p:spTree>
    <p:extLst>
      <p:ext uri="{BB962C8B-B14F-4D97-AF65-F5344CB8AC3E}">
        <p14:creationId xmlns:p14="http://schemas.microsoft.com/office/powerpoint/2010/main" val="871637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0166-CDAD-4F78-A23A-4905123BDDD4}"/>
              </a:ext>
            </a:extLst>
          </p:cNvPr>
          <p:cNvSpPr>
            <a:spLocks noGrp="1"/>
          </p:cNvSpPr>
          <p:nvPr>
            <p:ph type="title"/>
          </p:nvPr>
        </p:nvSpPr>
        <p:spPr>
          <a:xfrm>
            <a:off x="3663913" y="150234"/>
            <a:ext cx="4864173" cy="598516"/>
          </a:xfrm>
        </p:spPr>
        <p:txBody>
          <a:bodyPr>
            <a:noAutofit/>
          </a:bodyPr>
          <a:lstStyle/>
          <a:p>
            <a:r>
              <a:rPr lang="en-US" sz="4000" dirty="0">
                <a:solidFill>
                  <a:srgbClr val="00B0F0"/>
                </a:solidFill>
                <a:latin typeface="Calibri" panose="020F0502020204030204" pitchFamily="34" charset="0"/>
                <a:cs typeface="Calibri" panose="020F0502020204030204" pitchFamily="34" charset="0"/>
              </a:rPr>
              <a:t>Types of transects</a:t>
            </a:r>
            <a:endParaRPr lang="en-IN" sz="4000" dirty="0">
              <a:solidFill>
                <a:srgbClr val="00B0F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2ECBD2F-7197-4252-9F8A-608F208102F4}"/>
              </a:ext>
            </a:extLst>
          </p:cNvPr>
          <p:cNvSpPr>
            <a:spLocks noGrp="1"/>
          </p:cNvSpPr>
          <p:nvPr>
            <p:ph sz="quarter" idx="13"/>
          </p:nvPr>
        </p:nvSpPr>
        <p:spPr>
          <a:xfrm>
            <a:off x="331304" y="748750"/>
            <a:ext cx="11754678" cy="5771320"/>
          </a:xfrm>
        </p:spPr>
        <p:txBody>
          <a:bodyPr>
            <a:normAutofit fontScale="92500" lnSpcReduction="10000"/>
          </a:bodyPr>
          <a:lstStyle/>
          <a:p>
            <a:pPr marL="0" indent="0">
              <a:buNone/>
            </a:pPr>
            <a:r>
              <a:rPr lang="en-US" sz="3600" cap="none" dirty="0"/>
              <a:t>There are different types of transect can be drawn based on purpose. Not only geography, there are different subject like Botany, Zoology, Anthropology, History and Sociology also apply transect method in their field survey. Different types of transect method as a Geographical tool are there discussed below-</a:t>
            </a:r>
          </a:p>
          <a:p>
            <a:pPr marL="0" indent="0">
              <a:buNone/>
            </a:pPr>
            <a:r>
              <a:rPr lang="en-US" sz="3900" b="1" cap="none" dirty="0"/>
              <a:t>Line transect</a:t>
            </a:r>
            <a:r>
              <a:rPr lang="en-US" sz="3000" b="1" cap="none" dirty="0"/>
              <a:t>: </a:t>
            </a:r>
            <a:r>
              <a:rPr lang="en-US" sz="3600" cap="none" dirty="0"/>
              <a:t>Transects may show features that are along the actual line selected. </a:t>
            </a:r>
            <a:r>
              <a:rPr lang="en-US" sz="3300" cap="none" dirty="0">
                <a:latin typeface="Arial" panose="020B0604020202020204" pitchFamily="34" charset="0"/>
              </a:rPr>
              <a:t>A </a:t>
            </a:r>
            <a:r>
              <a:rPr lang="en-US" sz="3300" b="0" i="0" cap="none" dirty="0">
                <a:effectLst/>
                <a:latin typeface="Arial" panose="020B0604020202020204" pitchFamily="34" charset="0"/>
              </a:rPr>
              <a:t>tape or string laid along the ground in a straight line between two poles as a guide to a sampling method used to measure the distribution of organisms. Sampling is rigorously confined to organisms that are actually touching the line</a:t>
            </a:r>
            <a:r>
              <a:rPr lang="en-US" sz="3600" b="0" i="0" cap="none" dirty="0">
                <a:effectLst/>
                <a:latin typeface="Arial" panose="020B0604020202020204" pitchFamily="34" charset="0"/>
              </a:rPr>
              <a:t>.</a:t>
            </a:r>
            <a:r>
              <a:rPr lang="en-US" sz="3600" cap="none" dirty="0"/>
              <a:t> </a:t>
            </a:r>
          </a:p>
          <a:p>
            <a:pPr marL="0" indent="0">
              <a:buNone/>
            </a:pPr>
            <a:endParaRPr lang="en-IN" sz="2800" cap="none" dirty="0"/>
          </a:p>
        </p:txBody>
      </p:sp>
    </p:spTree>
    <p:extLst>
      <p:ext uri="{BB962C8B-B14F-4D97-AF65-F5344CB8AC3E}">
        <p14:creationId xmlns:p14="http://schemas.microsoft.com/office/powerpoint/2010/main" val="271612296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107683-7E1C-4C14-B183-CEEAF745B093}"/>
              </a:ext>
            </a:extLst>
          </p:cNvPr>
          <p:cNvSpPr txBox="1"/>
          <p:nvPr/>
        </p:nvSpPr>
        <p:spPr>
          <a:xfrm>
            <a:off x="384314" y="335845"/>
            <a:ext cx="7103164" cy="6186309"/>
          </a:xfrm>
          <a:prstGeom prst="rect">
            <a:avLst/>
          </a:prstGeom>
          <a:solidFill>
            <a:schemeClr val="accent4">
              <a:lumMod val="40000"/>
              <a:lumOff val="60000"/>
            </a:schemeClr>
          </a:solidFill>
          <a:ln>
            <a:solidFill>
              <a:schemeClr val="accent1"/>
            </a:solidFill>
          </a:ln>
        </p:spPr>
        <p:txBody>
          <a:bodyPr wrap="square">
            <a:spAutoFit/>
          </a:bodyPr>
          <a:lstStyle/>
          <a:p>
            <a:pPr marL="0" indent="0">
              <a:lnSpc>
                <a:spcPct val="150000"/>
              </a:lnSpc>
              <a:buNone/>
            </a:pPr>
            <a:r>
              <a:rPr lang="en-US" sz="2800" b="1" i="0" cap="none" dirty="0">
                <a:solidFill>
                  <a:srgbClr val="202122"/>
                </a:solidFill>
                <a:effectLst/>
                <a:latin typeface="Arial" panose="020B0604020202020204" pitchFamily="34" charset="0"/>
              </a:rPr>
              <a:t>Belt transects: </a:t>
            </a:r>
            <a:r>
              <a:rPr lang="en-US" sz="2800" i="0" cap="none" dirty="0">
                <a:effectLst/>
                <a:latin typeface="Arial" panose="020B0604020202020204" pitchFamily="34" charset="0"/>
              </a:rPr>
              <a:t>Belt transects are used in </a:t>
            </a:r>
            <a:r>
              <a:rPr lang="en-US" sz="2800" dirty="0">
                <a:latin typeface="Arial" panose="020B0604020202020204" pitchFamily="34" charset="0"/>
              </a:rPr>
              <a:t>E</a:t>
            </a:r>
            <a:r>
              <a:rPr lang="en-US" sz="2800" i="0" u="none" strike="noStrike" cap="none" dirty="0">
                <a:effectLst/>
                <a:latin typeface="Arial" panose="020B0604020202020204" pitchFamily="34" charset="0"/>
              </a:rPr>
              <a:t>nvironmental Geography</a:t>
            </a:r>
            <a:r>
              <a:rPr lang="en-US" sz="2800" i="0" cap="none" dirty="0">
                <a:effectLst/>
                <a:latin typeface="Arial" panose="020B0604020202020204" pitchFamily="34" charset="0"/>
              </a:rPr>
              <a:t> to estimate the distribution of </a:t>
            </a:r>
            <a:r>
              <a:rPr lang="en-US" sz="2800" i="0" u="none" strike="noStrike" cap="none" dirty="0">
                <a:effectLst/>
                <a:latin typeface="Arial" panose="020B0604020202020204" pitchFamily="34" charset="0"/>
              </a:rPr>
              <a:t>organisms</a:t>
            </a:r>
            <a:r>
              <a:rPr lang="en-US" sz="2800" i="0" cap="none" dirty="0">
                <a:effectLst/>
                <a:latin typeface="Arial" panose="020B0604020202020204" pitchFamily="34" charset="0"/>
              </a:rPr>
              <a:t> in relation to a certain area, such as the </a:t>
            </a:r>
            <a:r>
              <a:rPr lang="en-US" sz="2800" i="0" u="none" strike="noStrike" cap="none" dirty="0">
                <a:effectLst/>
                <a:latin typeface="Arial" panose="020B0604020202020204" pitchFamily="34" charset="0"/>
              </a:rPr>
              <a:t>seashore</a:t>
            </a:r>
            <a:r>
              <a:rPr lang="en-US" sz="2800" i="0" cap="none" dirty="0">
                <a:effectLst/>
                <a:latin typeface="Arial" panose="020B0604020202020204" pitchFamily="34" charset="0"/>
              </a:rPr>
              <a:t> or a meadow.</a:t>
            </a:r>
            <a:r>
              <a:rPr lang="en-US" sz="2800" i="0" dirty="0">
                <a:effectLst/>
                <a:latin typeface="Arial" panose="020B0604020202020204" pitchFamily="34" charset="0"/>
              </a:rPr>
              <a:t> In </a:t>
            </a:r>
            <a:r>
              <a:rPr lang="en-US" sz="2800" dirty="0">
                <a:latin typeface="Arial" panose="020B0604020202020204" pitchFamily="34" charset="0"/>
              </a:rPr>
              <a:t>B</a:t>
            </a:r>
            <a:r>
              <a:rPr lang="en-US" sz="2800" i="0" dirty="0">
                <a:effectLst/>
                <a:latin typeface="Arial" panose="020B0604020202020204" pitchFamily="34" charset="0"/>
              </a:rPr>
              <a:t>elt transect  a strip, typically 1 m wide in herbaceous vegetation, that is marked out across a </a:t>
            </a:r>
            <a:r>
              <a:rPr lang="en-US" sz="2800" i="0" u="none" strike="noStrike" dirty="0">
                <a:effectLst/>
                <a:latin typeface="Arial" panose="020B0604020202020204" pitchFamily="34" charset="0"/>
              </a:rPr>
              <a:t>habitat</a:t>
            </a:r>
            <a:r>
              <a:rPr lang="en-US" sz="2800" i="0" dirty="0">
                <a:effectLst/>
                <a:latin typeface="Arial" panose="020B0604020202020204" pitchFamily="34" charset="0"/>
              </a:rPr>
              <a:t> and within which species are recorded to determine their distribution in the habitat</a:t>
            </a:r>
            <a:r>
              <a:rPr lang="en-US" sz="2800" b="0" i="0" dirty="0">
                <a:effectLst/>
                <a:latin typeface="Arial" panose="020B0604020202020204" pitchFamily="34" charset="0"/>
              </a:rPr>
              <a:t>. </a:t>
            </a:r>
          </a:p>
          <a:p>
            <a:pPr marL="0" indent="0">
              <a:buNone/>
            </a:pPr>
            <a:endParaRPr lang="en-US" sz="1800" cap="none" dirty="0"/>
          </a:p>
        </p:txBody>
      </p:sp>
      <p:pic>
        <p:nvPicPr>
          <p:cNvPr id="8" name="Picture 7">
            <a:extLst>
              <a:ext uri="{FF2B5EF4-FFF2-40B4-BE49-F238E27FC236}">
                <a16:creationId xmlns:a16="http://schemas.microsoft.com/office/drawing/2014/main" id="{1734E798-1715-4714-BE1E-B59FC6328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2522" y="335845"/>
            <a:ext cx="4181475" cy="3936103"/>
          </a:xfrm>
          <a:prstGeom prst="rect">
            <a:avLst/>
          </a:prstGeom>
          <a:solidFill>
            <a:schemeClr val="accent6">
              <a:lumMod val="75000"/>
            </a:schemeClr>
          </a:solidFill>
          <a:ln w="63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Single Corner Rounded 8">
            <a:extLst>
              <a:ext uri="{FF2B5EF4-FFF2-40B4-BE49-F238E27FC236}">
                <a16:creationId xmlns:a16="http://schemas.microsoft.com/office/drawing/2014/main" id="{BDB3F701-89FA-4FF5-9786-DABE23E45612}"/>
              </a:ext>
            </a:extLst>
          </p:cNvPr>
          <p:cNvSpPr/>
          <p:nvPr/>
        </p:nvSpPr>
        <p:spPr>
          <a:xfrm>
            <a:off x="7733058" y="4479235"/>
            <a:ext cx="4200939" cy="808381"/>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i="0" cap="none" dirty="0">
                <a:solidFill>
                  <a:srgbClr val="202122"/>
                </a:solidFill>
                <a:effectLst/>
                <a:latin typeface="Arial" panose="020B0604020202020204" pitchFamily="34" charset="0"/>
              </a:rPr>
              <a:t>Belt transects</a:t>
            </a:r>
            <a:endParaRPr lang="en-IN" sz="2800" dirty="0"/>
          </a:p>
        </p:txBody>
      </p:sp>
      <p:sp>
        <p:nvSpPr>
          <p:cNvPr id="10" name="Rectangle: Single Corner Rounded 9">
            <a:extLst>
              <a:ext uri="{FF2B5EF4-FFF2-40B4-BE49-F238E27FC236}">
                <a16:creationId xmlns:a16="http://schemas.microsoft.com/office/drawing/2014/main" id="{6B728B6F-FAC0-4773-BCCB-1246F4C47F17}"/>
              </a:ext>
            </a:extLst>
          </p:cNvPr>
          <p:cNvSpPr/>
          <p:nvPr/>
        </p:nvSpPr>
        <p:spPr>
          <a:xfrm>
            <a:off x="9912626" y="5833041"/>
            <a:ext cx="2021371" cy="689113"/>
          </a:xfrm>
          <a:prstGeom prst="round1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050" b="1" dirty="0"/>
              <a:t>Image source: </a:t>
            </a:r>
            <a:r>
              <a:rPr lang="en-IN" sz="1050" b="1" dirty="0"/>
              <a:t>http://www.ecologyandevolution.org/samplingdesigndiagrams.html</a:t>
            </a:r>
          </a:p>
        </p:txBody>
      </p:sp>
    </p:spTree>
    <p:extLst>
      <p:ext uri="{BB962C8B-B14F-4D97-AF65-F5344CB8AC3E}">
        <p14:creationId xmlns:p14="http://schemas.microsoft.com/office/powerpoint/2010/main" val="6514272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997C2A-BF4A-4797-ADF3-2B0316D0754E}"/>
              </a:ext>
            </a:extLst>
          </p:cNvPr>
          <p:cNvSpPr txBox="1"/>
          <p:nvPr/>
        </p:nvSpPr>
        <p:spPr>
          <a:xfrm>
            <a:off x="212034" y="76919"/>
            <a:ext cx="11900453" cy="2597378"/>
          </a:xfrm>
          <a:prstGeom prst="rect">
            <a:avLst/>
          </a:prstGeom>
          <a:noFill/>
        </p:spPr>
        <p:txBody>
          <a:bodyPr wrap="square">
            <a:spAutoFit/>
          </a:bodyPr>
          <a:lstStyle/>
          <a:p>
            <a:pPr marL="0" indent="0">
              <a:lnSpc>
                <a:spcPct val="150000"/>
              </a:lnSpc>
              <a:buNone/>
            </a:pPr>
            <a:r>
              <a:rPr lang="en-US" sz="2800" b="1" dirty="0">
                <a:latin typeface="Open Sans"/>
              </a:rPr>
              <a:t>P</a:t>
            </a:r>
            <a:r>
              <a:rPr lang="en-US" sz="2800" b="1" i="0" dirty="0">
                <a:effectLst/>
                <a:latin typeface="Open Sans"/>
              </a:rPr>
              <a:t>oint transect method </a:t>
            </a:r>
            <a:r>
              <a:rPr lang="en-US" sz="2800" i="0" dirty="0">
                <a:effectLst/>
                <a:latin typeface="Open Sans"/>
              </a:rPr>
              <a:t>:The point transect method is a technique based on </a:t>
            </a:r>
            <a:r>
              <a:rPr lang="en-US" sz="2800" i="0" u="none" strike="noStrike" dirty="0">
                <a:effectLst/>
                <a:latin typeface="Open Sans"/>
              </a:rPr>
              <a:t>point sampling to determine cover</a:t>
            </a:r>
            <a:r>
              <a:rPr lang="en-US" sz="2800" i="0" dirty="0">
                <a:effectLst/>
                <a:latin typeface="Open Sans"/>
              </a:rPr>
              <a:t>. </a:t>
            </a:r>
            <a:r>
              <a:rPr lang="en-US" sz="2800" b="0" i="0" dirty="0">
                <a:solidFill>
                  <a:srgbClr val="333333"/>
                </a:solidFill>
                <a:effectLst/>
                <a:latin typeface="Open Sans"/>
              </a:rPr>
              <a:t> To follow this method, point readings are taken at either systematic or random locations along a tape that is extended to create a </a:t>
            </a:r>
            <a:r>
              <a:rPr lang="en-US" sz="2800" i="0" u="none" strike="noStrike" dirty="0">
                <a:effectLst/>
                <a:latin typeface="Open Sans"/>
              </a:rPr>
              <a:t>transect</a:t>
            </a:r>
            <a:r>
              <a:rPr lang="en-US" sz="2800" b="0" i="0" dirty="0">
                <a:solidFill>
                  <a:srgbClr val="333333"/>
                </a:solidFill>
                <a:effectLst/>
                <a:latin typeface="Open Sans"/>
              </a:rPr>
              <a:t> across the site. </a:t>
            </a:r>
          </a:p>
        </p:txBody>
      </p:sp>
      <p:pic>
        <p:nvPicPr>
          <p:cNvPr id="1026" name="Picture 2">
            <a:extLst>
              <a:ext uri="{FF2B5EF4-FFF2-40B4-BE49-F238E27FC236}">
                <a16:creationId xmlns:a16="http://schemas.microsoft.com/office/drawing/2014/main" id="{9F44F57B-93A3-4552-BCD6-C7A53AF2E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540" y="2674298"/>
            <a:ext cx="6334539" cy="33233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AF7D5C8-22D1-4BD7-9D3B-A6C59113E4E0}"/>
              </a:ext>
            </a:extLst>
          </p:cNvPr>
          <p:cNvSpPr txBox="1"/>
          <p:nvPr/>
        </p:nvSpPr>
        <p:spPr>
          <a:xfrm>
            <a:off x="345762" y="3124870"/>
            <a:ext cx="4156966" cy="2597378"/>
          </a:xfrm>
          <a:prstGeom prst="rect">
            <a:avLst/>
          </a:prstGeom>
          <a:noFill/>
        </p:spPr>
        <p:txBody>
          <a:bodyPr wrap="square">
            <a:spAutoFit/>
          </a:bodyPr>
          <a:lstStyle/>
          <a:p>
            <a:pPr>
              <a:lnSpc>
                <a:spcPct val="150000"/>
              </a:lnSpc>
            </a:pPr>
            <a:r>
              <a:rPr lang="en-US" sz="2800" b="0" i="0" dirty="0">
                <a:solidFill>
                  <a:srgbClr val="333333"/>
                </a:solidFill>
                <a:effectLst/>
                <a:latin typeface="Open Sans"/>
              </a:rPr>
              <a:t>A variety of devices, including sighting tubes, bayonets, and plumb-bobs have been used.</a:t>
            </a:r>
          </a:p>
        </p:txBody>
      </p:sp>
      <p:sp>
        <p:nvSpPr>
          <p:cNvPr id="8" name="Rectangle: Single Corner Rounded 7">
            <a:extLst>
              <a:ext uri="{FF2B5EF4-FFF2-40B4-BE49-F238E27FC236}">
                <a16:creationId xmlns:a16="http://schemas.microsoft.com/office/drawing/2014/main" id="{D80592A4-1A59-4824-B628-0DDC70734AEB}"/>
              </a:ext>
            </a:extLst>
          </p:cNvPr>
          <p:cNvSpPr/>
          <p:nvPr/>
        </p:nvSpPr>
        <p:spPr>
          <a:xfrm>
            <a:off x="9263270" y="5997675"/>
            <a:ext cx="2438400" cy="616967"/>
          </a:xfrm>
          <a:prstGeom prst="round1Rect">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en-IN" sz="1000" b="1" dirty="0"/>
              <a:t>Image Source: (reference-2) https://journals.plos.org/plosone/article?id=10.1371/journal.pone.0152335</a:t>
            </a:r>
            <a:r>
              <a:rPr lang="en-US" sz="1400" dirty="0">
                <a:solidFill>
                  <a:schemeClr val="accent6">
                    <a:lumMod val="20000"/>
                    <a:lumOff val="80000"/>
                  </a:schemeClr>
                </a:solidFill>
              </a:rPr>
              <a:t> </a:t>
            </a:r>
            <a:r>
              <a:rPr lang="en-US" sz="1400" dirty="0">
                <a:solidFill>
                  <a:srgbClr val="3333FF"/>
                </a:solidFill>
              </a:rPr>
              <a:t>:</a:t>
            </a:r>
            <a:endParaRPr lang="en-IN" sz="1400" dirty="0">
              <a:solidFill>
                <a:srgbClr val="3333FF"/>
              </a:solidFill>
            </a:endParaRPr>
          </a:p>
        </p:txBody>
      </p:sp>
    </p:spTree>
    <p:extLst>
      <p:ext uri="{BB962C8B-B14F-4D97-AF65-F5344CB8AC3E}">
        <p14:creationId xmlns:p14="http://schemas.microsoft.com/office/powerpoint/2010/main" val="32329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8061B8-C8F4-4D96-BE5F-B65713C3F29B}"/>
              </a:ext>
            </a:extLst>
          </p:cNvPr>
          <p:cNvSpPr txBox="1"/>
          <p:nvPr/>
        </p:nvSpPr>
        <p:spPr>
          <a:xfrm>
            <a:off x="364434" y="833353"/>
            <a:ext cx="11463131" cy="5191293"/>
          </a:xfrm>
          <a:prstGeom prst="rect">
            <a:avLst/>
          </a:prstGeom>
          <a:noFill/>
        </p:spPr>
        <p:txBody>
          <a:bodyPr wrap="square">
            <a:spAutoFit/>
          </a:bodyPr>
          <a:lstStyle/>
          <a:p>
            <a:pPr marL="457200" indent="-457200">
              <a:lnSpc>
                <a:spcPct val="150000"/>
              </a:lnSpc>
              <a:buFont typeface="Wingdings" panose="05000000000000000000" pitchFamily="2" charset="2"/>
              <a:buChar char="Ø"/>
            </a:pPr>
            <a:r>
              <a:rPr lang="en-US" sz="2800" b="0" i="0" dirty="0">
                <a:solidFill>
                  <a:srgbClr val="333333"/>
                </a:solidFill>
                <a:effectLst/>
                <a:latin typeface="Open Sans"/>
              </a:rPr>
              <a:t>The length and number of sampling points along the transect depend upon the Study object.</a:t>
            </a:r>
          </a:p>
          <a:p>
            <a:pPr marL="457200" indent="-457200">
              <a:lnSpc>
                <a:spcPct val="150000"/>
              </a:lnSpc>
              <a:buFont typeface="Wingdings" panose="05000000000000000000" pitchFamily="2" charset="2"/>
              <a:buChar char="Ø"/>
            </a:pPr>
            <a:r>
              <a:rPr lang="en-US" sz="2800" b="0" i="0" dirty="0">
                <a:solidFill>
                  <a:srgbClr val="333333"/>
                </a:solidFill>
                <a:effectLst/>
                <a:latin typeface="Open Sans"/>
              </a:rPr>
              <a:t>Sometime for more efficient record more transects are drawn with fewer points per transect. </a:t>
            </a:r>
          </a:p>
          <a:p>
            <a:pPr marL="457200" indent="-457200">
              <a:lnSpc>
                <a:spcPct val="150000"/>
              </a:lnSpc>
              <a:buFont typeface="Wingdings" panose="05000000000000000000" pitchFamily="2" charset="2"/>
              <a:buChar char="Ø"/>
            </a:pPr>
            <a:r>
              <a:rPr lang="en-US" sz="2800" b="0" i="0" dirty="0">
                <a:solidFill>
                  <a:srgbClr val="333333"/>
                </a:solidFill>
                <a:effectLst/>
                <a:latin typeface="Open Sans"/>
              </a:rPr>
              <a:t>Each transect is considered as</a:t>
            </a:r>
            <a:r>
              <a:rPr lang="en-US" sz="2800" dirty="0">
                <a:solidFill>
                  <a:srgbClr val="326A9B"/>
                </a:solidFill>
                <a:latin typeface="Open Sans"/>
              </a:rPr>
              <a:t> </a:t>
            </a:r>
            <a:r>
              <a:rPr lang="en-US" sz="2800" dirty="0">
                <a:latin typeface="Open Sans"/>
              </a:rPr>
              <a:t>sample unit</a:t>
            </a:r>
            <a:r>
              <a:rPr lang="en-US" sz="2800" i="0" dirty="0">
                <a:effectLst/>
                <a:latin typeface="Open Sans"/>
              </a:rPr>
              <a:t> </a:t>
            </a:r>
            <a:r>
              <a:rPr lang="en-US" sz="2800" b="0" i="0" dirty="0">
                <a:solidFill>
                  <a:srgbClr val="333333"/>
                </a:solidFill>
                <a:effectLst/>
                <a:latin typeface="Open Sans"/>
              </a:rPr>
              <a:t>and summarized data from several transects are required for </a:t>
            </a:r>
            <a:r>
              <a:rPr lang="en-US" sz="2800" i="0" u="none" strike="noStrike" dirty="0">
                <a:effectLst/>
                <a:latin typeface="Open Sans"/>
              </a:rPr>
              <a:t>statistical analysis.</a:t>
            </a:r>
          </a:p>
          <a:p>
            <a:pPr marL="457200" indent="-457200">
              <a:lnSpc>
                <a:spcPct val="150000"/>
              </a:lnSpc>
              <a:buFont typeface="Wingdings" panose="05000000000000000000" pitchFamily="2" charset="2"/>
              <a:buChar char="Ø"/>
            </a:pPr>
            <a:r>
              <a:rPr lang="en-US" sz="2800" i="0" u="none" strike="noStrike" dirty="0">
                <a:effectLst/>
                <a:latin typeface="Open Sans"/>
              </a:rPr>
              <a:t>To comparing data we can store data</a:t>
            </a:r>
            <a:r>
              <a:rPr lang="en-US" sz="2800" i="0" dirty="0">
                <a:effectLst/>
                <a:latin typeface="Open Sans"/>
              </a:rPr>
              <a:t> </a:t>
            </a:r>
            <a:r>
              <a:rPr lang="en-US" sz="2800" b="0" i="0" dirty="0">
                <a:solidFill>
                  <a:srgbClr val="333333"/>
                </a:solidFill>
                <a:effectLst/>
                <a:latin typeface="Open Sans"/>
              </a:rPr>
              <a:t>of different places and different period.</a:t>
            </a:r>
            <a:endParaRPr lang="en-IN" sz="2800" cap="none" dirty="0"/>
          </a:p>
        </p:txBody>
      </p:sp>
    </p:spTree>
    <p:extLst>
      <p:ext uri="{BB962C8B-B14F-4D97-AF65-F5344CB8AC3E}">
        <p14:creationId xmlns:p14="http://schemas.microsoft.com/office/powerpoint/2010/main" val="253619968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D35A6A-7E78-4FB1-9A62-9813B5E4E79F}"/>
              </a:ext>
            </a:extLst>
          </p:cNvPr>
          <p:cNvSpPr txBox="1"/>
          <p:nvPr/>
        </p:nvSpPr>
        <p:spPr>
          <a:xfrm>
            <a:off x="278296" y="238539"/>
            <a:ext cx="11131826" cy="2792880"/>
          </a:xfrm>
          <a:prstGeom prst="rect">
            <a:avLst/>
          </a:prstGeom>
          <a:solidFill>
            <a:schemeClr val="bg2"/>
          </a:solidFill>
          <a:effectLst>
            <a:outerShdw blurRad="50800" dist="38100" dir="5400000" algn="t" rotWithShape="0">
              <a:prstClr val="black">
                <a:alpha val="40000"/>
              </a:prstClr>
            </a:outerShdw>
            <a:softEdge rad="12700"/>
          </a:effectLst>
          <a:scene3d>
            <a:camera prst="perspectiveLeft"/>
            <a:lightRig rig="threePt" dir="t"/>
          </a:scene3d>
        </p:spPr>
        <p:txBody>
          <a:bodyPr wrap="square">
            <a:spAutoFit/>
          </a:bodyPr>
          <a:lstStyle/>
          <a:p>
            <a:pPr marL="0" indent="0">
              <a:lnSpc>
                <a:spcPct val="150000"/>
              </a:lnSpc>
              <a:buNone/>
            </a:pPr>
            <a:r>
              <a:rPr lang="en-IN" sz="3600" cap="none" dirty="0"/>
              <a:t>Curved lines: </a:t>
            </a:r>
            <a:r>
              <a:rPr lang="en-IN" sz="2800" cap="none" dirty="0"/>
              <a:t>When a </a:t>
            </a:r>
            <a:r>
              <a:rPr lang="en-US" sz="2800" cap="none" dirty="0"/>
              <a:t>li</a:t>
            </a:r>
            <a:r>
              <a:rPr lang="en-US" sz="2800" dirty="0"/>
              <a:t>ne transect sampling is done from a curving path then it called curved way transect. Large area survey purpose this would be done to  survey a rare or highly clustered species. Social study purpose the uses of roads, river study also are curve transect.</a:t>
            </a:r>
            <a:r>
              <a:rPr lang="en-IN" sz="2800" dirty="0"/>
              <a:t> </a:t>
            </a:r>
            <a:endParaRPr lang="en-IN" sz="2800" cap="none" dirty="0"/>
          </a:p>
        </p:txBody>
      </p:sp>
      <p:sp>
        <p:nvSpPr>
          <p:cNvPr id="6" name="TextBox 5">
            <a:extLst>
              <a:ext uri="{FF2B5EF4-FFF2-40B4-BE49-F238E27FC236}">
                <a16:creationId xmlns:a16="http://schemas.microsoft.com/office/drawing/2014/main" id="{B7C429A1-6155-4E03-9D89-E78F5128DA9F}"/>
              </a:ext>
            </a:extLst>
          </p:cNvPr>
          <p:cNvSpPr txBox="1"/>
          <p:nvPr/>
        </p:nvSpPr>
        <p:spPr>
          <a:xfrm>
            <a:off x="742122" y="3179386"/>
            <a:ext cx="5976730" cy="3254545"/>
          </a:xfrm>
          <a:prstGeom prst="rect">
            <a:avLst/>
          </a:prstGeom>
          <a:solidFill>
            <a:schemeClr val="tx2">
              <a:lumMod val="40000"/>
              <a:lumOff val="60000"/>
            </a:schemeClr>
          </a:solidFill>
          <a:ln>
            <a:solidFill>
              <a:schemeClr val="tx1"/>
            </a:solidFill>
          </a:ln>
          <a:scene3d>
            <a:camera prst="perspectiveRight"/>
            <a:lightRig rig="threePt" dir="t"/>
          </a:scene3d>
        </p:spPr>
        <p:txBody>
          <a:bodyPr wrap="square">
            <a:spAutoFit/>
          </a:bodyPr>
          <a:lstStyle/>
          <a:p>
            <a:pPr>
              <a:lnSpc>
                <a:spcPct val="150000"/>
              </a:lnSpc>
            </a:pPr>
            <a:r>
              <a:rPr lang="en-US" sz="2800" dirty="0"/>
              <a:t>Another situation in which it is difficult to use straight transects is terrestrial survey in dense forest. Cutting straight paths through dense forest can be harm full for environment, time consuming , expensive.</a:t>
            </a:r>
            <a:endParaRPr lang="en-IN" sz="2800" dirty="0"/>
          </a:p>
        </p:txBody>
      </p:sp>
      <p:pic>
        <p:nvPicPr>
          <p:cNvPr id="2050" name="Picture 2" descr="LINE TRANSECT SAMPLING FROM A CURVING PATH">
            <a:extLst>
              <a:ext uri="{FF2B5EF4-FFF2-40B4-BE49-F238E27FC236}">
                <a16:creationId xmlns:a16="http://schemas.microsoft.com/office/drawing/2014/main" id="{887696EA-E7A8-4DCC-AC10-19EED91FD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792" y="3581066"/>
            <a:ext cx="3599000" cy="2451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Single Corner Rounded 6">
            <a:extLst>
              <a:ext uri="{FF2B5EF4-FFF2-40B4-BE49-F238E27FC236}">
                <a16:creationId xmlns:a16="http://schemas.microsoft.com/office/drawing/2014/main" id="{80F28541-692C-46F7-9EC1-B04206F71766}"/>
              </a:ext>
            </a:extLst>
          </p:cNvPr>
          <p:cNvSpPr/>
          <p:nvPr/>
        </p:nvSpPr>
        <p:spPr>
          <a:xfrm>
            <a:off x="9806609" y="6135758"/>
            <a:ext cx="1855304" cy="483703"/>
          </a:xfrm>
          <a:prstGeom prst="round1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Fig- Curved Transect </a:t>
            </a:r>
          </a:p>
          <a:p>
            <a:pPr algn="ctr"/>
            <a:r>
              <a:rPr lang="en-US" sz="1400" b="1" dirty="0"/>
              <a:t>Image Source: Ref.-1</a:t>
            </a:r>
            <a:endParaRPr lang="en-IN" sz="1400" b="1" dirty="0"/>
          </a:p>
        </p:txBody>
      </p:sp>
    </p:spTree>
    <p:extLst>
      <p:ext uri="{BB962C8B-B14F-4D97-AF65-F5344CB8AC3E}">
        <p14:creationId xmlns:p14="http://schemas.microsoft.com/office/powerpoint/2010/main" val="2192704729"/>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D5176-BE8A-44F0-B1C1-B8164F10DB50}"/>
              </a:ext>
            </a:extLst>
          </p:cNvPr>
          <p:cNvSpPr>
            <a:spLocks noGrp="1"/>
          </p:cNvSpPr>
          <p:nvPr>
            <p:ph type="title"/>
          </p:nvPr>
        </p:nvSpPr>
        <p:spPr>
          <a:xfrm>
            <a:off x="290042" y="312831"/>
            <a:ext cx="11611916" cy="1754327"/>
          </a:xfrm>
        </p:spPr>
        <p:txBody>
          <a:bodyPr>
            <a:normAutofit fontScale="90000"/>
          </a:bodyPr>
          <a:lstStyle/>
          <a:p>
            <a:pPr algn="l">
              <a:lnSpc>
                <a:spcPct val="150000"/>
              </a:lnSpc>
            </a:pPr>
            <a:r>
              <a:rPr lang="en-IN" cap="none" dirty="0"/>
              <a:t>Another type of transect we can draw depend on some purpose is Straight line Transect with segments. Here t</a:t>
            </a:r>
            <a:r>
              <a:rPr lang="en-IN" sz="3600" cap="none" dirty="0"/>
              <a:t>ransect are drawn with combination of three transect- line, belt and point transect. </a:t>
            </a:r>
            <a:endParaRPr lang="en-IN" dirty="0"/>
          </a:p>
        </p:txBody>
      </p:sp>
      <p:pic>
        <p:nvPicPr>
          <p:cNvPr id="6" name="Picture 5">
            <a:extLst>
              <a:ext uri="{FF2B5EF4-FFF2-40B4-BE49-F238E27FC236}">
                <a16:creationId xmlns:a16="http://schemas.microsoft.com/office/drawing/2014/main" id="{694E8512-E754-4140-8BC1-2AFF79FFD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218" y="2605496"/>
            <a:ext cx="4901498" cy="3062509"/>
          </a:xfrm>
          <a:prstGeom prst="rect">
            <a:avLst/>
          </a:prstGeom>
        </p:spPr>
      </p:pic>
      <p:sp>
        <p:nvSpPr>
          <p:cNvPr id="5" name="TextBox 4">
            <a:extLst>
              <a:ext uri="{FF2B5EF4-FFF2-40B4-BE49-F238E27FC236}">
                <a16:creationId xmlns:a16="http://schemas.microsoft.com/office/drawing/2014/main" id="{18C3C77E-80E8-41F8-80E7-AE3EBA0442F8}"/>
              </a:ext>
            </a:extLst>
          </p:cNvPr>
          <p:cNvSpPr txBox="1"/>
          <p:nvPr/>
        </p:nvSpPr>
        <p:spPr>
          <a:xfrm>
            <a:off x="498764" y="2743200"/>
            <a:ext cx="5597236" cy="3160334"/>
          </a:xfrm>
          <a:prstGeom prst="rect">
            <a:avLst/>
          </a:prstGeom>
          <a:noFill/>
        </p:spPr>
        <p:txBody>
          <a:bodyPr wrap="square">
            <a:spAutoFit/>
          </a:bodyPr>
          <a:lstStyle/>
          <a:p>
            <a:r>
              <a:rPr lang="en-IN" sz="3200" cap="none" dirty="0"/>
              <a:t>First state line </a:t>
            </a:r>
            <a:r>
              <a:rPr lang="en-IN" sz="3200" cap="none" dirty="0" err="1"/>
              <a:t>choosed</a:t>
            </a:r>
            <a:r>
              <a:rPr lang="en-IN" sz="3200" cap="none" dirty="0"/>
              <a:t> and then fixed the width like a belt transect. After that Like point transect some different area is choose as a sample. </a:t>
            </a:r>
            <a:br>
              <a:rPr lang="en-IN" sz="3200" cap="none" dirty="0"/>
            </a:br>
            <a:endParaRPr lang="en-IN" sz="3200" dirty="0"/>
          </a:p>
        </p:txBody>
      </p:sp>
    </p:spTree>
    <p:extLst>
      <p:ext uri="{BB962C8B-B14F-4D97-AF65-F5344CB8AC3E}">
        <p14:creationId xmlns:p14="http://schemas.microsoft.com/office/powerpoint/2010/main" val="42786561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CCF9-C04D-41E3-9136-1F8BB051A60F}"/>
              </a:ext>
            </a:extLst>
          </p:cNvPr>
          <p:cNvSpPr>
            <a:spLocks noGrp="1"/>
          </p:cNvSpPr>
          <p:nvPr>
            <p:ph type="title"/>
          </p:nvPr>
        </p:nvSpPr>
        <p:spPr>
          <a:xfrm>
            <a:off x="313459" y="96982"/>
            <a:ext cx="11565082" cy="6262254"/>
          </a:xfrm>
        </p:spPr>
        <p:txBody>
          <a:bodyPr>
            <a:noAutofit/>
          </a:bodyPr>
          <a:lstStyle/>
          <a:p>
            <a:pPr>
              <a:lnSpc>
                <a:spcPct val="150000"/>
              </a:lnSpc>
            </a:pPr>
            <a:r>
              <a:rPr lang="en-IN" b="1" i="0" cap="none" dirty="0">
                <a:solidFill>
                  <a:srgbClr val="333333"/>
                </a:solidFill>
                <a:effectLst/>
                <a:latin typeface="Georgia" panose="02040502050405020303" pitchFamily="18" charset="0"/>
              </a:rPr>
              <a:t>Zigzag transect </a:t>
            </a:r>
            <a:br>
              <a:rPr lang="en-IN" sz="3200" b="1" i="0" cap="none" dirty="0">
                <a:solidFill>
                  <a:srgbClr val="333333"/>
                </a:solidFill>
                <a:effectLst/>
                <a:latin typeface="Georgia" panose="02040502050405020303" pitchFamily="18" charset="0"/>
              </a:rPr>
            </a:br>
            <a:r>
              <a:rPr lang="en-US" sz="3200" b="0" i="0" cap="none" dirty="0">
                <a:solidFill>
                  <a:srgbClr val="333333"/>
                </a:solidFill>
                <a:effectLst/>
                <a:latin typeface="Calibri" panose="020F0502020204030204" pitchFamily="34" charset="0"/>
                <a:cs typeface="Calibri" panose="020F0502020204030204" pitchFamily="34" charset="0"/>
              </a:rPr>
              <a:t>Z</a:t>
            </a:r>
            <a:r>
              <a:rPr lang="en-US" sz="3200" cap="none" dirty="0">
                <a:solidFill>
                  <a:srgbClr val="333333"/>
                </a:solidFill>
                <a:latin typeface="Calibri" panose="020F0502020204030204" pitchFamily="34" charset="0"/>
                <a:cs typeface="Calibri" panose="020F0502020204030204" pitchFamily="34" charset="0"/>
              </a:rPr>
              <a:t>i</a:t>
            </a:r>
            <a:r>
              <a:rPr lang="en-US" sz="3200" b="0" i="0" cap="none" dirty="0">
                <a:solidFill>
                  <a:srgbClr val="333333"/>
                </a:solidFill>
                <a:effectLst/>
                <a:latin typeface="Calibri" panose="020F0502020204030204" pitchFamily="34" charset="0"/>
                <a:cs typeface="Calibri" panose="020F0502020204030204" pitchFamily="34" charset="0"/>
              </a:rPr>
              <a:t>gzag survey lines are frequently used in shipboard and transect surveys of animal populations. There are many algorithm related to areal coverage probability. Analysis proceeds assuming that coverage probability through the survey region is uniform. Marine resource surveys in large areas have high cost, randomized zigzag design for straight line and curved transects is developed that have a equal coverage probability (</a:t>
            </a:r>
            <a:r>
              <a:rPr lang="en-US" sz="3200" b="0" i="0" cap="none" dirty="0" err="1">
                <a:solidFill>
                  <a:srgbClr val="222222"/>
                </a:solidFill>
                <a:effectLst/>
                <a:latin typeface="Calibri" panose="020F0502020204030204" pitchFamily="34" charset="0"/>
                <a:cs typeface="Calibri" panose="020F0502020204030204" pitchFamily="34" charset="0"/>
              </a:rPr>
              <a:t>Harbitz</a:t>
            </a:r>
            <a:r>
              <a:rPr lang="en-US" sz="3200" b="0" i="0" cap="none" dirty="0">
                <a:solidFill>
                  <a:srgbClr val="222222"/>
                </a:solidFill>
                <a:effectLst/>
                <a:latin typeface="Calibri" panose="020F0502020204030204" pitchFamily="34" charset="0"/>
                <a:cs typeface="Calibri" panose="020F0502020204030204" pitchFamily="34" charset="0"/>
              </a:rPr>
              <a:t>,  2019</a:t>
            </a:r>
            <a:r>
              <a:rPr lang="en-US" sz="3200" b="0" i="0" cap="none" dirty="0">
                <a:solidFill>
                  <a:srgbClr val="333333"/>
                </a:solidFill>
                <a:effectLst/>
                <a:latin typeface="Calibri" panose="020F0502020204030204" pitchFamily="34" charset="0"/>
                <a:cs typeface="Calibri" panose="020F0502020204030204" pitchFamily="34" charset="0"/>
              </a:rPr>
              <a:t>) . </a:t>
            </a:r>
            <a:endParaRPr lang="en-IN"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733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Droplet</Template>
  <TotalTime>1334</TotalTime>
  <Words>2371</Words>
  <Application>Microsoft Office PowerPoint</Application>
  <PresentationFormat>Widescreen</PresentationFormat>
  <Paragraphs>165</Paragraphs>
  <Slides>22</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22</vt:i4>
      </vt:variant>
    </vt:vector>
  </HeadingPairs>
  <TitlesOfParts>
    <vt:vector size="37" baseType="lpstr">
      <vt:lpstr>Aharoni</vt:lpstr>
      <vt:lpstr>Algerian</vt:lpstr>
      <vt:lpstr>Arial</vt:lpstr>
      <vt:lpstr>Bahnschrift SemiBold</vt:lpstr>
      <vt:lpstr>Calibri</vt:lpstr>
      <vt:lpstr>Cambria Math</vt:lpstr>
      <vt:lpstr>Franklin Gothic Medium</vt:lpstr>
      <vt:lpstr>Georgia</vt:lpstr>
      <vt:lpstr>Lato</vt:lpstr>
      <vt:lpstr>Open Sans</vt:lpstr>
      <vt:lpstr>Roboto</vt:lpstr>
      <vt:lpstr>Trebuchet MS</vt:lpstr>
      <vt:lpstr>Tw Cen MT</vt:lpstr>
      <vt:lpstr>Wingdings</vt:lpstr>
      <vt:lpstr>Droplet</vt:lpstr>
      <vt:lpstr>Transects and quadrants methods in landscape surveying</vt:lpstr>
      <vt:lpstr>Transect</vt:lpstr>
      <vt:lpstr>Types of transects</vt:lpstr>
      <vt:lpstr>PowerPoint Presentation</vt:lpstr>
      <vt:lpstr>PowerPoint Presentation</vt:lpstr>
      <vt:lpstr>PowerPoint Presentation</vt:lpstr>
      <vt:lpstr>PowerPoint Presentation</vt:lpstr>
      <vt:lpstr>Another type of transect we can draw depend on some purpose is Straight line Transect with segments. Here transect are drawn with combination of three transect- line, belt and point transect. </vt:lpstr>
      <vt:lpstr>Zigzag transect  Zigzag survey lines are frequently used in shipboard and transect surveys of animal populations. There are many algorithm related to areal coverage probability. Analysis proceeds assuming that coverage probability through the survey region is uniform. Marine resource surveys in large areas have high cost, randomized zigzag design for straight line and curved transects is developed that have a equal coverage probability (Harbitz,  2019) . </vt:lpstr>
      <vt:lpstr>TRANSECT WALK</vt:lpstr>
      <vt:lpstr>PowerPoint Presentation</vt:lpstr>
      <vt:lpstr>IMPORTANCE OF TRANSECT WALK</vt:lpstr>
      <vt:lpstr>PowerPoint Presentation</vt:lpstr>
      <vt:lpstr>Quadrant Method in research</vt:lpstr>
      <vt:lpstr>History of Quadrants</vt:lpstr>
      <vt:lpstr>Method of Quadrant data Collection</vt:lpstr>
      <vt:lpstr>PowerPoint Presentation</vt:lpstr>
      <vt:lpstr>Different Measure  related to quadrant</vt:lpstr>
      <vt:lpstr>PowerPoint Presentation</vt:lpstr>
      <vt:lpstr>Quadrat size and shape</vt:lpstr>
      <vt:lpstr>PowerPoint Presentation</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dbpatra912@outlook.com</dc:creator>
  <cp:lastModifiedBy>dbpatra912@outlook.com</cp:lastModifiedBy>
  <cp:revision>93</cp:revision>
  <dcterms:created xsi:type="dcterms:W3CDTF">2020-08-20T12:42:23Z</dcterms:created>
  <dcterms:modified xsi:type="dcterms:W3CDTF">2020-11-04T13:53:52Z</dcterms:modified>
</cp:coreProperties>
</file>