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6600"/>
    <a:srgbClr val="006600"/>
    <a:srgbClr val="E4E6F0"/>
    <a:srgbClr val="008080"/>
    <a:srgbClr val="009900"/>
    <a:srgbClr val="FF99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2D5FF-170D-4ED7-821F-365D68C5E434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BD316-C8AA-4F63-A4E1-DE468E0AD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BD316-C8AA-4F63-A4E1-DE468E0ADFC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A6C43-1208-404E-8035-2DC535A609F6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18759-15A4-477C-B158-E7BB9961B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0458" y="914400"/>
            <a:ext cx="58833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Photoelectric effect</a:t>
            </a:r>
            <a:endParaRPr lang="en-US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20230" y="2590800"/>
            <a:ext cx="36567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Samir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Kumar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Giri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Department of Physics</a:t>
            </a:r>
          </a:p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Kharagpur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College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5750" y="4343400"/>
            <a:ext cx="13144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ight Triangle 8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744" y="48640"/>
            <a:ext cx="2366866" cy="369332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Einstein’s Explanation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" y="399871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electrons are bound to the material by attractive forces. Hence, work must be done to free an electron: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1371600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h=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KE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max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 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1600200" y="1828800"/>
            <a:ext cx="609600" cy="4572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2743200" y="1981200"/>
            <a:ext cx="609600" cy="3048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</p:cNvCxnSpPr>
          <p:nvPr/>
        </p:nvCxnSpPr>
        <p:spPr>
          <a:xfrm flipV="1">
            <a:off x="3635076" y="1219200"/>
            <a:ext cx="784524" cy="33706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29000" y="1676400"/>
            <a:ext cx="838200" cy="5334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8600" y="2362200"/>
            <a:ext cx="2378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Incident Photon energy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800" y="2438400"/>
            <a:ext cx="4553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Maximum Kinetic energy of dislodged electron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43400" y="990600"/>
            <a:ext cx="430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“Work Function” depends on the materials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2193" y="1981200"/>
            <a:ext cx="4043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Minimum work required to free electron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" y="3233678"/>
            <a:ext cx="9753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Energy from the light beam is transferred to the electrons in the solid by photons which have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an energy related to the frequency of the beam.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photon’s energy would be E = 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Each photon can give all its energy to an electron in the metal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electron is considered to be in a well of height frequency which is called the work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function of the metal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Because of energy conservation the maximum kinetic energy of the liberated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photoelectron is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81200" y="5562600"/>
            <a:ext cx="1598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KE</a:t>
            </a:r>
            <a:r>
              <a:rPr lang="en-US" baseline="-25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max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= h -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w</a:t>
            </a:r>
            <a:endParaRPr lang="en-US" i="1" dirty="0">
              <a:solidFill>
                <a:srgbClr val="C0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7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ight Triangle 25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668"/>
            <a:ext cx="16358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Work Function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381000"/>
            <a:ext cx="906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Work function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minimum amount of energy that has to be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given to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 electron to release it from the surface of the material and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varies depending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on the material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19" y="1078468"/>
            <a:ext cx="2298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Threshold Frequency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0"/>
            <a:ext cx="5257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en-US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speed of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light,  </a:t>
            </a:r>
            <a:r>
              <a:rPr lang="el-GR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b="1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wavelength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8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ight Triangle 10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24200" y="87868"/>
            <a:ext cx="2576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Photoelectric effect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1659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Introduction:</a:t>
            </a:r>
            <a:endParaRPr lang="en-US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skammta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112" y="838200"/>
            <a:ext cx="2805688" cy="197802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1219200"/>
            <a:ext cx="7086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First observed by Heinrich Hertz in 1887 ‐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light shining on a metal plate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causes electrons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 knocked loose (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ejected) from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metal plate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Several aspects of the phenomena could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not be explained in terms of 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 electromagnetic</a:t>
            </a: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Wave.</a:t>
            </a:r>
          </a:p>
          <a:p>
            <a:pPr algn="just"/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Increasing 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brightness of the light did not eject faster electrons ‐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think of light as a wave ‐ brighter light (bigger amplitude wave)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should eject more energetic (faster) electrons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Energy and number of ejected electrons depends on light(frequency)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‐ for some metals, red light would not eject any electrons at all even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 very high ‐ blue lights ejects very fast electrons even if very dim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electrons were emitted immediately ‐ no time lag ‐ if light is dim,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expect a delay while the waves wiggle the electrons and break them</a:t>
            </a:r>
          </a:p>
          <a:p>
            <a:pPr algn="just"/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loose.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ight Triangle 11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3240182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Typical Experimental Setup</a:t>
            </a:r>
            <a:endParaRPr lang="en-US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1225" y="0"/>
            <a:ext cx="223837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04800" y="788075"/>
            <a:ext cx="5410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light strikes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E, photoelectrons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are emitted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Electrons collected at C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 passing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through the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ammeter are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current in the circuit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 maintained at a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positive potential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by the power supply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754868"/>
            <a:ext cx="370710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Observations of Photo‐electric </a:t>
            </a: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3657599"/>
            <a:ext cx="2971800" cy="2437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304800" y="32004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kinetic energy of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photoelectrons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light intensity.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kinetic energy of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photoelectrons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for a given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emitting material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depends only on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the light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photoelectrons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are produced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their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 their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kinetic energy)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 proportional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intensity of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light.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the photoelectrons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are emitted 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almost instantly </a:t>
            </a: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following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illumination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photocathode, independent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the intensity of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light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1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ight Triangle 13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64068"/>
            <a:ext cx="3106876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Photoelectric Current/Voltage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746879"/>
            <a:ext cx="624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current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increases with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intensity,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but reaches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en-US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saturation level for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large </a:t>
            </a:r>
            <a:r>
              <a:rPr lang="el-GR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V’s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current flows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for voltages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less than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equal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to –</a:t>
            </a:r>
            <a:r>
              <a:rPr lang="el-GR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stopping 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potential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stopping potential </a:t>
            </a:r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is independent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of the</a:t>
            </a:r>
          </a:p>
          <a:p>
            <a:r>
              <a:rPr lang="en-US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radiation </a:t>
            </a:r>
            <a:r>
              <a:rPr lang="en-US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intensity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8600"/>
            <a:ext cx="30575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705600" y="533400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 Intensity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0" y="1535668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Low Intensity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0400" y="2145268"/>
            <a:ext cx="2046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Potential Difference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-5400000">
            <a:off x="5211016" y="59867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Photocurrent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2667000"/>
            <a:ext cx="1990225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Cutoff Wavelength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6200" y="3124200"/>
            <a:ext cx="9067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cutoff wavelength is related to the work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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  <a:sym typeface="Symbol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hc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/w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Wavelengths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greater than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incident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 a material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work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function w don’t result in the emission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photoelectrons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" y="4168676"/>
            <a:ext cx="9601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specific value of V can be found at which the ammeter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reading just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drops to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zero.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called the stopping potential (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When the potential is at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the most energetic electrons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were turned 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back just before </a:t>
            </a:r>
            <a:endParaRPr lang="en-US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hitting 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collector.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This indicates that the maximum kinetic energy of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photoelectrons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e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stop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 is the elementary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charge.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interestingly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it was found that </a:t>
            </a:r>
            <a:r>
              <a:rPr lang="en-US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Kmax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does not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depend</a:t>
            </a:r>
          </a:p>
          <a:p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upon 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intensity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the incident light.</a:t>
            </a:r>
          </a:p>
          <a:p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It is difficult to explain this observation with classical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7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ight Triangle 19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9608" y="152401"/>
            <a:ext cx="2697167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76200" y="157877"/>
            <a:ext cx="6096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maximum kinetic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energy is plotted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 a 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function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frequency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 graph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like that on the right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results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that there is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photoelectric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effect if the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light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below a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certain cutoff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frequency,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en-US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This 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occurs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 matter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how bright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incident light 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5820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58108" y="2373868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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 rot="-5400000">
            <a:off x="5360725" y="609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baseline="-250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endParaRPr lang="en-US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87884" y="2495490"/>
            <a:ext cx="404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ym typeface="Symbol"/>
              </a:rPr>
              <a:t></a:t>
            </a:r>
            <a:r>
              <a:rPr lang="en-US" sz="2000" baseline="-25000" dirty="0" smtClean="0">
                <a:sym typeface="Symbol"/>
              </a:rPr>
              <a:t>0</a:t>
            </a:r>
            <a:endParaRPr lang="en-US" sz="2000" baseline="-250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124200"/>
            <a:ext cx="402699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248400" y="3505200"/>
            <a:ext cx="90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80"/>
                </a:solidFill>
                <a:latin typeface="Times New Roman" pitchFamily="18" charset="0"/>
                <a:cs typeface="Times New Roman" pitchFamily="18" charset="0"/>
              </a:rPr>
              <a:t>Metal 1</a:t>
            </a:r>
            <a:endParaRPr lang="en-US" dirty="0">
              <a:solidFill>
                <a:srgbClr val="008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4619" y="3276600"/>
            <a:ext cx="89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Metal 2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07019" y="4495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-5400000">
            <a:off x="4674925" y="3391192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i="1" baseline="-250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endParaRPr lang="en-US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" y="297180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Photoelectric effect graphs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 three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metals: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work function of each metal can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be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determined by taking the negative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y‐intercept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of each line.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cutoff frequency of each metal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can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 determined by taking the x 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intercept   of each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line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lines have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same   slope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This slope is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Planck’s constant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7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ight Triangle 19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76200"/>
            <a:ext cx="5029200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Physics/Wave Theory Not Explained the Features 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8991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No electrons are emitted if the incident light frequency is below some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cutoff frequency that 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 of the material being illuminated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maximum kinetic energy of the photoelectrons is independent of the light intensity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maximum kinetic energy of the photoelectrons increases with increasing light frequency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Electrons are emitted from the surface almost instantaneously, even at low intensities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3657600"/>
            <a:ext cx="8991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effect is not observed below a certain cutoff frequency since the photon energy must be greater than or equal to the work function –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Without this, electrons are not emitted, regardless of the intensity of the light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maximum KE depends only on the frequency and the work function,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not on the intensity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maximum KE increases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with increasing frequency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effect is instantaneous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there is a one-to-one interaction between the photon and the electron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3124200"/>
            <a:ext cx="3717684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Explanation of Classical “Problems”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9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ight Triangle 11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76200"/>
            <a:ext cx="3074303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Quantum Theory of The Atom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457200"/>
            <a:ext cx="8153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1901, Max Planck suggested light was made up of ‘packets’ of energy: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E=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= Energy of Radiation,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v = Frequency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n (Quantum Number) = 1,2,3…….n,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= Planck’s Constant</a:t>
            </a:r>
          </a:p>
          <a:p>
            <a:pPr>
              <a:buFont typeface="Calibri" pitchFamily="34" charset="0"/>
              <a:buChar char="*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Atoms, therefore, emit only certain quantities of energy and the energy of an atom is described as being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“quantized”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Calibri" pitchFamily="34" charset="0"/>
              <a:buChar char="*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Thus, an atom changes its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energy state by emitting (or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absorbing) one or more 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quanta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86200" y="2743200"/>
            <a:ext cx="971100" cy="3693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Photons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352800"/>
            <a:ext cx="3074504" cy="138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400800" y="46482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Representation of Photon</a:t>
            </a:r>
            <a:endParaRPr lang="en-US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3136880"/>
            <a:ext cx="7086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Quantum theory describes light as a particle called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photon with wave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quantum theory, a photon has 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 energy given by </a:t>
            </a:r>
            <a:r>
              <a:rPr lang="pt-BR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 = hν </a:t>
            </a:r>
            <a:r>
              <a:rPr lang="pt-BR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 hc/λ </a:t>
            </a:r>
          </a:p>
          <a:p>
            <a:endParaRPr lang="pt-BR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energy of the light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is proportional to 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 frequency, and inversely proportional to the </a:t>
            </a:r>
          </a:p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wavelength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! The higher the frequency (lower wavelength) the higher the energy of the photon! 10 photons have an energy equal to ten times a single photon.</a:t>
            </a:r>
          </a:p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The quantum theory describes experiments to astonishing precision,</a:t>
            </a:r>
          </a:p>
          <a:p>
            <a:r>
              <a:rPr lang="en-US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whereas the classical wave description cannot</a:t>
            </a:r>
            <a:endParaRPr lang="en-US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11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ight Triangle 13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51190" y="0"/>
            <a:ext cx="4172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Einstein's equation for photoelectric effect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9296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62200" y="19456"/>
            <a:ext cx="5131276" cy="43088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>
            <a:spAutoFit/>
          </a:bodyPr>
          <a:lstStyle/>
          <a:p>
            <a:r>
              <a:rPr lang="en-US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Einstein's equation for photoelectric effect</a:t>
            </a:r>
            <a:endParaRPr lang="en-US" sz="2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058882"/>
            <a:ext cx="4191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Einstein proposed an explanation for the photoelectric effect which would play a large role in his receiving the Nobel Prize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 Physics in 1921.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Rather than the classical model of light as a continuous wave, Einstein viewed light as discrete packets of energy called photons.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hf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2hf ,3hf……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nhf</a:t>
            </a:r>
            <a:endParaRPr lang="en-US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Taking advantage of Planck’s discovery of the quantization of energy, Einstein determined that each photon had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energy </a:t>
            </a:r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E=hf. The energy transferred to an electron </a:t>
            </a:r>
          </a:p>
          <a:p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• by light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was no longer considered to depend on intensity, but on</a:t>
            </a:r>
          </a:p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frequency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24400" y="4800600"/>
            <a:ext cx="1600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2849881"/>
            <a:ext cx="1600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4724400" y="3764281"/>
            <a:ext cx="838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 Arrow 10"/>
          <p:cNvSpPr/>
          <p:nvPr/>
        </p:nvSpPr>
        <p:spPr>
          <a:xfrm>
            <a:off x="6096000" y="2942616"/>
            <a:ext cx="304800" cy="1828800"/>
          </a:xfrm>
          <a:prstGeom prst="upArrow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Up Arrow 11"/>
          <p:cNvSpPr/>
          <p:nvPr/>
        </p:nvSpPr>
        <p:spPr>
          <a:xfrm>
            <a:off x="5230240" y="3792168"/>
            <a:ext cx="304800" cy="990600"/>
          </a:xfrm>
          <a:prstGeom prst="upArrow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162800" y="4800600"/>
            <a:ext cx="1600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62800" y="1371600"/>
            <a:ext cx="1600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>
            <a:off x="7086600" y="1447800"/>
            <a:ext cx="304800" cy="3352800"/>
          </a:xfrm>
          <a:prstGeom prst="upArrow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V="1">
            <a:off x="7924800" y="2849881"/>
            <a:ext cx="838200" cy="45719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 Arrow 16"/>
          <p:cNvSpPr/>
          <p:nvPr/>
        </p:nvSpPr>
        <p:spPr>
          <a:xfrm>
            <a:off x="8356064" y="2936136"/>
            <a:ext cx="304800" cy="1828800"/>
          </a:xfrm>
          <a:prstGeom prst="upArrow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 Arrow 17"/>
          <p:cNvSpPr/>
          <p:nvPr/>
        </p:nvSpPr>
        <p:spPr>
          <a:xfrm>
            <a:off x="8362544" y="1447800"/>
            <a:ext cx="304800" cy="1371600"/>
          </a:xfrm>
          <a:prstGeom prst="upArrow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/>
          <p:nvPr/>
        </p:nvCxnSpPr>
        <p:spPr>
          <a:xfrm rot="16200000" flipH="1">
            <a:off x="4929492" y="2080908"/>
            <a:ext cx="1646422" cy="837406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25"/>
          <p:cNvCxnSpPr/>
          <p:nvPr/>
        </p:nvCxnSpPr>
        <p:spPr>
          <a:xfrm rot="16200000" flipH="1">
            <a:off x="7139292" y="1014108"/>
            <a:ext cx="1646422" cy="837406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95800" y="1524000"/>
            <a:ext cx="2133600" cy="83099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Energy needed to remove electron from metal</a:t>
            </a:r>
            <a:endParaRPr lang="en-US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53200" y="482025"/>
            <a:ext cx="2133600" cy="584775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Kinetic energy of ejected electron</a:t>
            </a:r>
            <a:endParaRPr lang="en-US" sz="1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34400" y="2209800"/>
            <a:ext cx="6703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½mv</a:t>
            </a:r>
            <a:r>
              <a:rPr lang="en-US" sz="1600" b="1" i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600" b="1" i="1" baseline="30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81800" y="243840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34400" y="373380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en-US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953000" y="412646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79624" y="388620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endParaRPr lang="en-US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 rot="-5400000">
            <a:off x="4203790" y="4114800"/>
            <a:ext cx="11673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Energy supplied</a:t>
            </a:r>
          </a:p>
          <a:p>
            <a:r>
              <a:rPr lang="en-US" sz="11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by photon </a:t>
            </a:r>
            <a:endParaRPr lang="en-US" sz="11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0" y="6477000"/>
            <a:ext cx="9144000" cy="414754"/>
            <a:chOff x="0" y="6477000"/>
            <a:chExt cx="9144000" cy="414754"/>
          </a:xfrm>
        </p:grpSpPr>
        <p:grpSp>
          <p:nvGrpSpPr>
            <p:cNvPr id="27" name="Group 9"/>
            <p:cNvGrpSpPr/>
            <p:nvPr/>
          </p:nvGrpSpPr>
          <p:grpSpPr>
            <a:xfrm>
              <a:off x="0" y="6477000"/>
              <a:ext cx="9144000" cy="381000"/>
              <a:chOff x="0" y="6477000"/>
              <a:chExt cx="9144000" cy="3810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0" y="6553200"/>
                <a:ext cx="9144000" cy="304800"/>
              </a:xfrm>
              <a:prstGeom prst="rect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ight Triangle 29"/>
              <p:cNvSpPr/>
              <p:nvPr/>
            </p:nvSpPr>
            <p:spPr>
              <a:xfrm rot="-16200000">
                <a:off x="85928" y="6400800"/>
                <a:ext cx="381000" cy="533400"/>
              </a:xfrm>
              <a:prstGeom prst="rtTriangl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674733" y="6553200"/>
              <a:ext cx="549746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Dr.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Samir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Kumar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Giri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, Dept. Of Physics, </a:t>
              </a:r>
              <a:r>
                <a:rPr lang="en-US" sz="1600" b="1" i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Kharagpur</a:t>
              </a:r>
              <a:r>
                <a:rPr lang="en-US" sz="1600" b="1" i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College</a:t>
              </a:r>
              <a:endParaRPr lang="en-US" sz="16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294</TotalTime>
  <Words>1426</Words>
  <Application>Microsoft Office PowerPoint</Application>
  <PresentationFormat>On-screen Show (4:3)</PresentationFormat>
  <Paragraphs>164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48</cp:revision>
  <dcterms:created xsi:type="dcterms:W3CDTF">2020-03-30T13:26:54Z</dcterms:created>
  <dcterms:modified xsi:type="dcterms:W3CDTF">2020-03-31T14:47:01Z</dcterms:modified>
</cp:coreProperties>
</file>