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309" r:id="rId3"/>
    <p:sldId id="310" r:id="rId4"/>
    <p:sldId id="259" r:id="rId5"/>
    <p:sldId id="305" r:id="rId6"/>
    <p:sldId id="278" r:id="rId7"/>
    <p:sldId id="285" r:id="rId8"/>
    <p:sldId id="286" r:id="rId9"/>
    <p:sldId id="288" r:id="rId10"/>
    <p:sldId id="308" r:id="rId11"/>
    <p:sldId id="290" r:id="rId12"/>
    <p:sldId id="292" r:id="rId13"/>
    <p:sldId id="296" r:id="rId14"/>
    <p:sldId id="306" r:id="rId15"/>
    <p:sldId id="298" r:id="rId16"/>
    <p:sldId id="300" r:id="rId17"/>
    <p:sldId id="302" r:id="rId18"/>
    <p:sldId id="307" r:id="rId19"/>
    <p:sldId id="280" r:id="rId20"/>
    <p:sldId id="281" r:id="rId21"/>
    <p:sldId id="316" r:id="rId22"/>
    <p:sldId id="260" r:id="rId23"/>
    <p:sldId id="312" r:id="rId24"/>
    <p:sldId id="314"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9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8561932-ADFC-4611-A036-7FA1D9E0C8AD}" type="datetimeFigureOut">
              <a:rPr lang="en-US" smtClean="0"/>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576AE8-C3B4-492C-A50F-F398BA3997DD}" type="slidenum">
              <a:rPr lang="en-US" smtClean="0"/>
              <a:t>‹#›</a:t>
            </a:fld>
            <a:endParaRPr lang="en-US"/>
          </a:p>
        </p:txBody>
      </p:sp>
    </p:spTree>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561932-ADFC-4611-A036-7FA1D9E0C8AD}" type="datetimeFigureOut">
              <a:rPr lang="en-US" smtClean="0"/>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576AE8-C3B4-492C-A50F-F398BA3997DD}" type="slidenum">
              <a:rPr lang="en-US" smtClean="0"/>
              <a:t>‹#›</a:t>
            </a:fld>
            <a:endParaRPr lang="en-US"/>
          </a:p>
        </p:txBody>
      </p:sp>
    </p:spTree>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561932-ADFC-4611-A036-7FA1D9E0C8AD}" type="datetimeFigureOut">
              <a:rPr lang="en-US" smtClean="0"/>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576AE8-C3B4-492C-A50F-F398BA3997DD}" type="slidenum">
              <a:rPr lang="en-US" smtClean="0"/>
              <a:t>‹#›</a:t>
            </a:fld>
            <a:endParaRPr lang="en-US"/>
          </a:p>
        </p:txBody>
      </p:sp>
    </p:spTree>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561932-ADFC-4611-A036-7FA1D9E0C8AD}" type="datetimeFigureOut">
              <a:rPr lang="en-US" smtClean="0"/>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576AE8-C3B4-492C-A50F-F398BA3997DD}" type="slidenum">
              <a:rPr lang="en-US" smtClean="0"/>
              <a:t>‹#›</a:t>
            </a:fld>
            <a:endParaRPr lang="en-US"/>
          </a:p>
        </p:txBody>
      </p:sp>
    </p:spTree>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561932-ADFC-4611-A036-7FA1D9E0C8AD}" type="datetimeFigureOut">
              <a:rPr lang="en-US" smtClean="0"/>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576AE8-C3B4-492C-A50F-F398BA3997DD}" type="slidenum">
              <a:rPr lang="en-US" smtClean="0"/>
              <a:t>‹#›</a:t>
            </a:fld>
            <a:endParaRPr lang="en-US"/>
          </a:p>
        </p:txBody>
      </p:sp>
    </p:spTree>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561932-ADFC-4611-A036-7FA1D9E0C8AD}" type="datetimeFigureOut">
              <a:rPr lang="en-US" smtClean="0"/>
              <a:t>3/29/2020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576AE8-C3B4-492C-A50F-F398BA3997DD}" type="slidenum">
              <a:rPr lang="en-US" smtClean="0"/>
              <a:t>‹#›</a:t>
            </a:fld>
            <a:endParaRPr lang="en-US"/>
          </a:p>
        </p:txBody>
      </p:sp>
    </p:spTree>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561932-ADFC-4611-A036-7FA1D9E0C8AD}" type="datetimeFigureOut">
              <a:rPr lang="en-US" smtClean="0"/>
              <a:t>3/29/2020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576AE8-C3B4-492C-A50F-F398BA3997DD}" type="slidenum">
              <a:rPr lang="en-US" smtClean="0"/>
              <a:t>‹#›</a:t>
            </a:fld>
            <a:endParaRPr lang="en-US"/>
          </a:p>
        </p:txBody>
      </p:sp>
    </p:spTree>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561932-ADFC-4611-A036-7FA1D9E0C8AD}" type="datetimeFigureOut">
              <a:rPr lang="en-US" smtClean="0"/>
              <a:t>3/29/2020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576AE8-C3B4-492C-A50F-F398BA3997DD}" type="slidenum">
              <a:rPr lang="en-US" smtClean="0"/>
              <a:t>‹#›</a:t>
            </a:fld>
            <a:endParaRPr lang="en-US"/>
          </a:p>
        </p:txBody>
      </p:sp>
    </p:spTree>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561932-ADFC-4611-A036-7FA1D9E0C8AD}" type="datetimeFigureOut">
              <a:rPr lang="en-US" smtClean="0"/>
              <a:t>3/29/2020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576AE8-C3B4-492C-A50F-F398BA3997DD}" type="slidenum">
              <a:rPr lang="en-US" smtClean="0"/>
              <a:t>‹#›</a:t>
            </a:fld>
            <a:endParaRPr lang="en-US"/>
          </a:p>
        </p:txBody>
      </p:sp>
    </p:spTree>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561932-ADFC-4611-A036-7FA1D9E0C8AD}" type="datetimeFigureOut">
              <a:rPr lang="en-US" smtClean="0"/>
              <a:t>3/29/2020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576AE8-C3B4-492C-A50F-F398BA3997DD}" type="slidenum">
              <a:rPr lang="en-US" smtClean="0"/>
              <a:t>‹#›</a:t>
            </a:fld>
            <a:endParaRPr lang="en-US"/>
          </a:p>
        </p:txBody>
      </p:sp>
    </p:spTree>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561932-ADFC-4611-A036-7FA1D9E0C8AD}" type="datetimeFigureOut">
              <a:rPr lang="en-US" smtClean="0"/>
              <a:t>3/29/2020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576AE8-C3B4-492C-A50F-F398BA3997DD}" type="slidenum">
              <a:rPr lang="en-US" smtClean="0"/>
              <a:t>‹#›</a:t>
            </a:fld>
            <a:endParaRPr lang="en-US"/>
          </a:p>
        </p:txBody>
      </p:sp>
    </p:spTree>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561932-ADFC-4611-A036-7FA1D9E0C8AD}" type="datetimeFigureOut">
              <a:rPr lang="en-US" smtClean="0"/>
              <a:t>3/29/2020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576AE8-C3B4-492C-A50F-F398BA3997D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ove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en.wikipedia.org/wiki/Acidogenesis" TargetMode="External"/><Relationship Id="rId3" Type="http://schemas.openxmlformats.org/officeDocument/2006/relationships/hyperlink" Target="https://en.wikipedia.org/wiki/Acetogen" TargetMode="External"/><Relationship Id="rId7" Type="http://schemas.openxmlformats.org/officeDocument/2006/relationships/hyperlink" Target="https://en.wikipedia.org/wiki/Hydrolysis" TargetMode="External"/><Relationship Id="rId2" Type="http://schemas.openxmlformats.org/officeDocument/2006/relationships/hyperlink" Target="https://en.wikipedia.org/wiki/Bacteria" TargetMode="External"/><Relationship Id="rId1" Type="http://schemas.openxmlformats.org/officeDocument/2006/relationships/slideLayout" Target="../slideLayouts/slideLayout2.xml"/><Relationship Id="rId6" Type="http://schemas.openxmlformats.org/officeDocument/2006/relationships/hyperlink" Target="https://en.wikipedia.org/wiki/Biogas" TargetMode="External"/><Relationship Id="rId5" Type="http://schemas.openxmlformats.org/officeDocument/2006/relationships/hyperlink" Target="https://en.wikipedia.org/wiki/Methanogen" TargetMode="External"/><Relationship Id="rId10" Type="http://schemas.openxmlformats.org/officeDocument/2006/relationships/hyperlink" Target="https://en.wikipedia.org/wiki/Methanogenesis" TargetMode="External"/><Relationship Id="rId4" Type="http://schemas.openxmlformats.org/officeDocument/2006/relationships/hyperlink" Target="https://en.wikipedia.org/wiki/Archaea" TargetMode="External"/><Relationship Id="rId9" Type="http://schemas.openxmlformats.org/officeDocument/2006/relationships/hyperlink" Target="https://en.wikipedia.org/wiki/Acetogenesis"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6.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mailto:Jotir_moy@yahoo.com"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studentenergy.org/topics/solar" TargetMode="External"/><Relationship Id="rId2" Type="http://schemas.openxmlformats.org/officeDocument/2006/relationships/hyperlink" Target="https://www.studentenergy.org/topics/wind-power" TargetMode="External"/><Relationship Id="rId1" Type="http://schemas.openxmlformats.org/officeDocument/2006/relationships/slideLayout" Target="../slideLayouts/slideLayout2.xml"/><Relationship Id="rId6" Type="http://schemas.openxmlformats.org/officeDocument/2006/relationships/hyperlink" Target="https://www.studentenergy.org/topics/hydro-power" TargetMode="External"/><Relationship Id="rId5" Type="http://schemas.openxmlformats.org/officeDocument/2006/relationships/hyperlink" Target="https://www.studentenergy.org/topics/biomass" TargetMode="External"/><Relationship Id="rId4" Type="http://schemas.openxmlformats.org/officeDocument/2006/relationships/hyperlink" Target="https://www.studentenergy.org/topics/geothermal"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304801" y="76199"/>
            <a:ext cx="8610600" cy="1893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560" tIns="42281" rIns="84560" bIns="42281"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600" b="1" dirty="0">
                <a:solidFill>
                  <a:srgbClr val="FF0000"/>
                </a:solidFill>
                <a:latin typeface="Times New Roman" panose="02020603050405020304" pitchFamily="18" charset="0"/>
                <a:cs typeface="Times New Roman" panose="02020603050405020304" pitchFamily="18" charset="0"/>
              </a:rPr>
              <a:t>Renewable Energy and Energy Harvesting</a:t>
            </a:r>
          </a:p>
          <a:p>
            <a:pPr algn="ctr" eaLnBrk="1" hangingPunct="1">
              <a:spcBef>
                <a:spcPct val="0"/>
              </a:spcBef>
              <a:buFontTx/>
              <a:buNone/>
            </a:pPr>
            <a:r>
              <a:rPr lang="en-US" altLang="en-US" sz="3600" b="1">
                <a:solidFill>
                  <a:srgbClr val="FF0000"/>
                </a:solidFill>
                <a:latin typeface="Times New Roman" panose="02020603050405020304" pitchFamily="18" charset="0"/>
                <a:cs typeface="Times New Roman" panose="02020603050405020304" pitchFamily="18" charset="0"/>
              </a:rPr>
              <a:t>SEM4, </a:t>
            </a:r>
            <a:r>
              <a:rPr lang="en-US" altLang="en-US" sz="3600" b="1" dirty="0">
                <a:solidFill>
                  <a:srgbClr val="FF0000"/>
                </a:solidFill>
                <a:latin typeface="Times New Roman" panose="02020603050405020304" pitchFamily="18" charset="0"/>
                <a:cs typeface="Times New Roman" panose="02020603050405020304" pitchFamily="18" charset="0"/>
              </a:rPr>
              <a:t>SEC2T </a:t>
            </a:r>
          </a:p>
        </p:txBody>
      </p:sp>
      <p:sp>
        <p:nvSpPr>
          <p:cNvPr id="2051" name="Text Box 3"/>
          <p:cNvSpPr txBox="1">
            <a:spLocks noChangeArrowheads="1"/>
          </p:cNvSpPr>
          <p:nvPr/>
        </p:nvSpPr>
        <p:spPr bwMode="auto">
          <a:xfrm>
            <a:off x="1905000" y="4298970"/>
            <a:ext cx="5486400" cy="577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560" tIns="42281" rIns="84560" bIns="42281">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b="1" dirty="0" err="1">
                <a:solidFill>
                  <a:srgbClr val="3333FF"/>
                </a:solidFill>
                <a:latin typeface="Times New Roman" pitchFamily="18" charset="0"/>
              </a:rPr>
              <a:t>Jyotirmoy</a:t>
            </a:r>
            <a:r>
              <a:rPr lang="en-US" altLang="en-US" b="1" dirty="0">
                <a:solidFill>
                  <a:srgbClr val="3333FF"/>
                </a:solidFill>
                <a:latin typeface="Times New Roman" pitchFamily="18" charset="0"/>
              </a:rPr>
              <a:t> </a:t>
            </a:r>
            <a:r>
              <a:rPr lang="en-US" altLang="en-US" b="1" dirty="0" err="1">
                <a:solidFill>
                  <a:srgbClr val="3333FF"/>
                </a:solidFill>
                <a:latin typeface="Times New Roman" pitchFamily="18" charset="0"/>
              </a:rPr>
              <a:t>Pramanik</a:t>
            </a:r>
            <a:endParaRPr lang="en-US" altLang="en-US" b="1" dirty="0">
              <a:solidFill>
                <a:srgbClr val="3333FF"/>
              </a:solidFill>
              <a:latin typeface="Times New Roman" pitchFamily="18" charset="0"/>
            </a:endParaRPr>
          </a:p>
        </p:txBody>
      </p:sp>
      <p:sp>
        <p:nvSpPr>
          <p:cNvPr id="2052" name="Rectangle 4"/>
          <p:cNvSpPr>
            <a:spLocks noChangeArrowheads="1"/>
          </p:cNvSpPr>
          <p:nvPr/>
        </p:nvSpPr>
        <p:spPr bwMode="auto">
          <a:xfrm>
            <a:off x="1295400" y="5410200"/>
            <a:ext cx="6400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560" tIns="42281" rIns="84560" bIns="42281"/>
          <a:lstStyle>
            <a:lvl1pPr marL="342900" indent="-342900"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600" b="1" dirty="0" err="1">
                <a:solidFill>
                  <a:srgbClr val="FF00FF"/>
                </a:solidFill>
                <a:latin typeface="Times New Roman" pitchFamily="18" charset="0"/>
              </a:rPr>
              <a:t>Dept</a:t>
            </a:r>
            <a:r>
              <a:rPr lang="en-US" altLang="en-US" sz="2600" b="1" dirty="0">
                <a:solidFill>
                  <a:srgbClr val="FF00FF"/>
                </a:solidFill>
                <a:latin typeface="Times New Roman" pitchFamily="18" charset="0"/>
              </a:rPr>
              <a:t> of Physics, Kharagpur College Kharagpur – 721305</a:t>
            </a:r>
          </a:p>
        </p:txBody>
      </p:sp>
      <p:pic>
        <p:nvPicPr>
          <p:cNvPr id="6" name="Picture 7"/>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3686182" y="2457450"/>
            <a:ext cx="1495425" cy="1428750"/>
          </a:xfrm>
          <a:prstGeom prst="rect">
            <a:avLst/>
          </a:prstGeom>
          <a:noFill/>
          <a:ln w="9525" cap="flat" cmpd="sng" algn="ctr">
            <a:noFill/>
            <a:prstDash val="solid"/>
            <a:miter lim="800000"/>
            <a:headEnd/>
            <a:tailEnd/>
          </a:ln>
        </p:spPr>
      </p:pic>
    </p:spTree>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6A06346-E410-4107-B4D5-8927A97359B8}"/>
              </a:ext>
            </a:extLst>
          </p:cNvPr>
          <p:cNvSpPr txBox="1">
            <a:spLocks noChangeArrowheads="1"/>
          </p:cNvSpPr>
          <p:nvPr/>
        </p:nvSpPr>
        <p:spPr>
          <a:xfrm>
            <a:off x="1066800" y="152400"/>
            <a:ext cx="6858000" cy="685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solidFill>
                  <a:srgbClr val="FF0000"/>
                </a:solidFill>
                <a:latin typeface="Times New Roman" panose="02020603050405020304" pitchFamily="18" charset="0"/>
              </a:rPr>
              <a:t>Solar Water Heating System</a:t>
            </a:r>
          </a:p>
        </p:txBody>
      </p:sp>
      <p:pic>
        <p:nvPicPr>
          <p:cNvPr id="1026" name="Picture 2" descr="Image result for working principle and diagram of Solar water heating system">
            <a:extLst>
              <a:ext uri="{FF2B5EF4-FFF2-40B4-BE49-F238E27FC236}">
                <a16:creationId xmlns:a16="http://schemas.microsoft.com/office/drawing/2014/main" id="{1E7022FF-841C-4DDA-9651-E14EDA168F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762000"/>
            <a:ext cx="5197929" cy="29108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4AAA148-A1D7-43CE-9989-176046FA0AFE}"/>
              </a:ext>
            </a:extLst>
          </p:cNvPr>
          <p:cNvSpPr txBox="1">
            <a:spLocks noChangeArrowheads="1"/>
          </p:cNvSpPr>
          <p:nvPr/>
        </p:nvSpPr>
        <p:spPr>
          <a:xfrm>
            <a:off x="152400" y="3810000"/>
            <a:ext cx="8839200" cy="288036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2000" dirty="0"/>
              <a:t>The system is generally installed on the roof or open ground, with the collector facing the sun and connected to a continuous water supply.</a:t>
            </a:r>
          </a:p>
          <a:p>
            <a:pPr algn="just"/>
            <a:r>
              <a:rPr lang="en-US" sz="2000" dirty="0"/>
              <a:t>The collector usually comprises copper tubes welded to copper sheets (both coated with a highly absorbing black coating) with a toughened glass sheet on top and insulating material at the back. The entire assembly is placed in a flat box.</a:t>
            </a:r>
            <a:endParaRPr lang="en-US" sz="2000" dirty="0">
              <a:cs typeface="Times New Roman" panose="02020603050405020304" pitchFamily="18" charset="0"/>
            </a:endParaRPr>
          </a:p>
          <a:p>
            <a:pPr algn="just"/>
            <a:r>
              <a:rPr lang="en-US" sz="2000" dirty="0"/>
              <a:t>Water flows through the tubes, absorbs solar heat and becomes hot.</a:t>
            </a:r>
          </a:p>
          <a:p>
            <a:pPr algn="just"/>
            <a:r>
              <a:rPr lang="en-US" sz="2000" dirty="0"/>
              <a:t>The heated water is stored in a insulated tank for further use.</a:t>
            </a:r>
          </a:p>
        </p:txBody>
      </p:sp>
    </p:spTree>
    <p:extLst>
      <p:ext uri="{BB962C8B-B14F-4D97-AF65-F5344CB8AC3E}">
        <p14:creationId xmlns:p14="http://schemas.microsoft.com/office/powerpoint/2010/main" val="1939590895"/>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52400"/>
            <a:ext cx="8229600" cy="1143000"/>
          </a:xfrm>
        </p:spPr>
        <p:txBody>
          <a:bodyPr/>
          <a:lstStyle/>
          <a:p>
            <a:pPr eaLnBrk="1" hangingPunct="1"/>
            <a:r>
              <a:rPr lang="en-US" altLang="en-US" dirty="0">
                <a:solidFill>
                  <a:srgbClr val="FF0000"/>
                </a:solidFill>
                <a:latin typeface="Times New Roman" panose="02020603050405020304" pitchFamily="18" charset="0"/>
                <a:cs typeface="Times New Roman" panose="02020603050405020304" pitchFamily="18" charset="0"/>
              </a:rPr>
              <a:t>Hydro Energy</a:t>
            </a:r>
          </a:p>
        </p:txBody>
      </p:sp>
      <p:sp>
        <p:nvSpPr>
          <p:cNvPr id="4099" name="Rectangle 3"/>
          <p:cNvSpPr>
            <a:spLocks noGrp="1" noChangeArrowheads="1"/>
          </p:cNvSpPr>
          <p:nvPr>
            <p:ph type="body" idx="1"/>
          </p:nvPr>
        </p:nvSpPr>
        <p:spPr>
          <a:xfrm>
            <a:off x="457200" y="1265237"/>
            <a:ext cx="8229600" cy="4525963"/>
          </a:xfrm>
        </p:spPr>
        <p:txBody>
          <a:bodyPr>
            <a:normAutofit/>
          </a:bodyPr>
          <a:lstStyle/>
          <a:p>
            <a:pPr marL="0" indent="0" eaLnBrk="1" hangingPunct="1">
              <a:lnSpc>
                <a:spcPct val="150000"/>
              </a:lnSpc>
              <a:buNone/>
            </a:pPr>
            <a:r>
              <a:rPr lang="en-US" altLang="en-US" sz="2400" b="1" dirty="0">
                <a:cs typeface="Times New Roman" panose="02020603050405020304" pitchFamily="18" charset="0"/>
              </a:rPr>
              <a:t>Advantages:</a:t>
            </a:r>
          </a:p>
          <a:p>
            <a:pPr>
              <a:lnSpc>
                <a:spcPct val="150000"/>
              </a:lnSpc>
            </a:pPr>
            <a:r>
              <a:rPr lang="en-US" sz="2400" dirty="0">
                <a:cs typeface="Times New Roman" panose="02020603050405020304" pitchFamily="18" charset="0"/>
              </a:rPr>
              <a:t>It does not cause any pollution </a:t>
            </a:r>
          </a:p>
          <a:p>
            <a:pPr>
              <a:lnSpc>
                <a:spcPct val="150000"/>
              </a:lnSpc>
            </a:pPr>
            <a:r>
              <a:rPr lang="en-US" sz="2400" dirty="0">
                <a:cs typeface="Times New Roman" panose="02020603050405020304" pitchFamily="18" charset="0"/>
              </a:rPr>
              <a:t>It is a cheap and renewable source of electricity which will never get exhausted.</a:t>
            </a:r>
          </a:p>
          <a:p>
            <a:pPr marL="0" indent="0">
              <a:lnSpc>
                <a:spcPct val="150000"/>
              </a:lnSpc>
              <a:buNone/>
            </a:pPr>
            <a:r>
              <a:rPr lang="en-US" altLang="en-US" sz="2400" b="1" dirty="0">
                <a:cs typeface="Times New Roman" panose="02020603050405020304" pitchFamily="18" charset="0"/>
              </a:rPr>
              <a:t>Disadvantages:</a:t>
            </a:r>
          </a:p>
          <a:p>
            <a:pPr>
              <a:lnSpc>
                <a:spcPct val="150000"/>
              </a:lnSpc>
            </a:pPr>
            <a:r>
              <a:rPr lang="en-US" altLang="en-US" sz="2400" dirty="0">
                <a:cs typeface="Times New Roman" panose="02020603050405020304" pitchFamily="18" charset="0"/>
              </a:rPr>
              <a:t>Human population displacement. </a:t>
            </a:r>
          </a:p>
          <a:p>
            <a:pPr>
              <a:lnSpc>
                <a:spcPct val="150000"/>
              </a:lnSpc>
            </a:pPr>
            <a:r>
              <a:rPr lang="en-US" altLang="en-US" sz="2400" dirty="0">
                <a:cs typeface="Times New Roman" panose="02020603050405020304" pitchFamily="18" charset="0"/>
              </a:rPr>
              <a:t>Th</a:t>
            </a:r>
            <a:r>
              <a:rPr lang="en-US" sz="2400" dirty="0">
                <a:cs typeface="Times New Roman" panose="02020603050405020304" pitchFamily="18" charset="0"/>
              </a:rPr>
              <a:t>e soil in the down stream becomes poor in quality.</a:t>
            </a:r>
          </a:p>
          <a:p>
            <a:pPr marL="0" indent="0">
              <a:buNone/>
            </a:pPr>
            <a:endParaRPr lang="en-US" dirty="0"/>
          </a:p>
        </p:txBody>
      </p:sp>
    </p:spTree>
    <p:extLst>
      <p:ext uri="{BB962C8B-B14F-4D97-AF65-F5344CB8AC3E}">
        <p14:creationId xmlns:p14="http://schemas.microsoft.com/office/powerpoint/2010/main" val="1286287130"/>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76200"/>
            <a:ext cx="8229600" cy="609600"/>
          </a:xfrm>
        </p:spPr>
        <p:txBody>
          <a:bodyPr>
            <a:normAutofit fontScale="90000"/>
          </a:bodyPr>
          <a:lstStyle/>
          <a:p>
            <a:pPr eaLnBrk="1" hangingPunct="1"/>
            <a:r>
              <a:rPr lang="en-US" altLang="en-US" dirty="0">
                <a:solidFill>
                  <a:srgbClr val="FF0000"/>
                </a:solidFill>
                <a:latin typeface="Times New Roman" panose="02020603050405020304" pitchFamily="18" charset="0"/>
                <a:cs typeface="Times New Roman" panose="02020603050405020304" pitchFamily="18" charset="0"/>
              </a:rPr>
              <a:t>Hydro Energy</a:t>
            </a:r>
          </a:p>
        </p:txBody>
      </p:sp>
      <p:sp>
        <p:nvSpPr>
          <p:cNvPr id="5123" name="Rectangle 3"/>
          <p:cNvSpPr>
            <a:spLocks noGrp="1" noChangeArrowheads="1"/>
          </p:cNvSpPr>
          <p:nvPr>
            <p:ph type="body" idx="1"/>
          </p:nvPr>
        </p:nvSpPr>
        <p:spPr>
          <a:xfrm>
            <a:off x="304800" y="609600"/>
            <a:ext cx="8382000" cy="3352800"/>
          </a:xfrm>
        </p:spPr>
        <p:txBody>
          <a:bodyPr>
            <a:noAutofit/>
          </a:bodyPr>
          <a:lstStyle/>
          <a:p>
            <a:pPr algn="just">
              <a:lnSpc>
                <a:spcPct val="170000"/>
              </a:lnSpc>
            </a:pPr>
            <a:r>
              <a:rPr lang="en-US" sz="1600" dirty="0"/>
              <a:t>In hydroelectric power station, the flowing water is stopped in high altitude rivers by constructing dams and is stored in huge reservoir behind the dam. The water stored possessed very large amount of potential energy. Then the water is allowed to fall through pipes on the blades of big water called turbines. These turbines are connected to electric generators.</a:t>
            </a:r>
          </a:p>
          <a:p>
            <a:pPr algn="just">
              <a:lnSpc>
                <a:spcPct val="170000"/>
              </a:lnSpc>
            </a:pPr>
            <a:r>
              <a:rPr lang="en-US" sz="1600" dirty="0"/>
              <a:t>Name of few Hydroelectric power plant in India are as,  Tehri Dam, </a:t>
            </a:r>
            <a:r>
              <a:rPr lang="en-US" sz="1600" dirty="0" err="1"/>
              <a:t>Uttrakhand</a:t>
            </a:r>
            <a:r>
              <a:rPr lang="en-US" sz="1600" dirty="0"/>
              <a:t>, 2400 MW; Sardar Sarovar Dam, Gujarat, 1450 MW; Bhakra Nangal Dam, Himachal Pradesh, 1325 MW; Purulia Pass, West Bengal, 900 MW; Nagarjuna Sagar Dam, Andhra Pradesh, 960 MW, </a:t>
            </a:r>
            <a:r>
              <a:rPr lang="en-US" sz="1600" dirty="0" err="1"/>
              <a:t>Hirakudh</a:t>
            </a:r>
            <a:r>
              <a:rPr lang="en-US" sz="1600" dirty="0"/>
              <a:t> Dam, Orissa, 500 MW; etc.</a:t>
            </a:r>
          </a:p>
        </p:txBody>
      </p:sp>
      <p:pic>
        <p:nvPicPr>
          <p:cNvPr id="1026" name="Picture 2" descr="Image result for working principle of Hydro energy">
            <a:extLst>
              <a:ext uri="{FF2B5EF4-FFF2-40B4-BE49-F238E27FC236}">
                <a16:creationId xmlns:a16="http://schemas.microsoft.com/office/drawing/2014/main" id="{052C5198-2250-4BEC-9232-149FC744BC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886200"/>
            <a:ext cx="5410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16767"/>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76200"/>
            <a:ext cx="8229600" cy="685800"/>
          </a:xfrm>
        </p:spPr>
        <p:txBody>
          <a:bodyPr>
            <a:normAutofit fontScale="90000"/>
          </a:bodyPr>
          <a:lstStyle/>
          <a:p>
            <a:pPr eaLnBrk="1" hangingPunct="1"/>
            <a:r>
              <a:rPr lang="en-US" altLang="en-US" sz="4000" b="1" dirty="0">
                <a:solidFill>
                  <a:srgbClr val="FF0000"/>
                </a:solidFill>
              </a:rPr>
              <a:t>Working Principle of Wind Turbines</a:t>
            </a:r>
          </a:p>
        </p:txBody>
      </p:sp>
      <p:sp>
        <p:nvSpPr>
          <p:cNvPr id="7171" name="Rectangle 3"/>
          <p:cNvSpPr>
            <a:spLocks noGrp="1" noChangeArrowheads="1"/>
          </p:cNvSpPr>
          <p:nvPr>
            <p:ph type="body" idx="1"/>
          </p:nvPr>
        </p:nvSpPr>
        <p:spPr>
          <a:xfrm>
            <a:off x="381000" y="2932570"/>
            <a:ext cx="8229600" cy="3849230"/>
          </a:xfrm>
        </p:spPr>
        <p:txBody>
          <a:bodyPr>
            <a:noAutofit/>
          </a:bodyPr>
          <a:lstStyle/>
          <a:p>
            <a:r>
              <a:rPr lang="en-US" altLang="en-US" sz="1400" dirty="0"/>
              <a:t>Advantages</a:t>
            </a:r>
          </a:p>
          <a:p>
            <a:pPr lvl="1"/>
            <a:r>
              <a:rPr lang="en-US" altLang="en-US" sz="1400" dirty="0"/>
              <a:t>High net energy yield</a:t>
            </a:r>
          </a:p>
          <a:p>
            <a:pPr lvl="1"/>
            <a:r>
              <a:rPr lang="en-US" altLang="en-US" sz="1400" dirty="0"/>
              <a:t>Renewable and free</a:t>
            </a:r>
          </a:p>
          <a:p>
            <a:pPr lvl="1"/>
            <a:r>
              <a:rPr lang="en-US" altLang="en-US" sz="1400" dirty="0"/>
              <a:t>Very clean source of energy</a:t>
            </a:r>
          </a:p>
          <a:p>
            <a:pPr lvl="2"/>
            <a:r>
              <a:rPr lang="en-US" altLang="en-US" sz="1400" dirty="0"/>
              <a:t>No pollution (air or water) during operation</a:t>
            </a:r>
          </a:p>
          <a:p>
            <a:pPr lvl="1"/>
            <a:r>
              <a:rPr lang="en-US" altLang="en-US" sz="1400" dirty="0"/>
              <a:t>Long operating life</a:t>
            </a:r>
          </a:p>
          <a:p>
            <a:pPr lvl="1"/>
            <a:r>
              <a:rPr lang="en-US" altLang="en-US" sz="1400" dirty="0"/>
              <a:t>Low operating/maintenance costs</a:t>
            </a:r>
          </a:p>
          <a:p>
            <a:pPr lvl="1"/>
            <a:r>
              <a:rPr lang="en-US" altLang="en-US" sz="1400" dirty="0"/>
              <a:t>Land can be used for other purposes</a:t>
            </a:r>
          </a:p>
          <a:p>
            <a:pPr lvl="2"/>
            <a:r>
              <a:rPr lang="en-US" altLang="en-US" sz="1400" dirty="0"/>
              <a:t>Can combine wind and agricultural farms</a:t>
            </a:r>
          </a:p>
          <a:p>
            <a:pPr eaLnBrk="1" hangingPunct="1"/>
            <a:r>
              <a:rPr lang="en-US" altLang="en-US" sz="1400" dirty="0"/>
              <a:t>Disadvantages</a:t>
            </a:r>
          </a:p>
          <a:p>
            <a:pPr lvl="1" eaLnBrk="1" hangingPunct="1"/>
            <a:r>
              <a:rPr lang="en-US" altLang="en-US" sz="1400" dirty="0"/>
              <a:t>Energy storage issues</a:t>
            </a:r>
          </a:p>
          <a:p>
            <a:pPr lvl="2" eaLnBrk="1" hangingPunct="1"/>
            <a:r>
              <a:rPr lang="en-US" altLang="en-US" sz="1400" dirty="0"/>
              <a:t>An intermittent source of energy; need backup (</a:t>
            </a:r>
            <a:r>
              <a:rPr lang="en-US" altLang="en-US" sz="1400" dirty="0" err="1"/>
              <a:t>eg</a:t>
            </a:r>
            <a:r>
              <a:rPr lang="en-US" altLang="en-US" sz="1400" dirty="0"/>
              <a:t> stored energy) for low-wind days</a:t>
            </a:r>
          </a:p>
          <a:p>
            <a:pPr lvl="2" eaLnBrk="1" hangingPunct="1"/>
            <a:r>
              <a:rPr lang="en-US" altLang="en-US" sz="1400" dirty="0"/>
              <a:t>Or must be connected to the electrical grid</a:t>
            </a:r>
          </a:p>
          <a:p>
            <a:pPr lvl="1" eaLnBrk="1" hangingPunct="1"/>
            <a:r>
              <a:rPr lang="en-US" altLang="en-US" sz="1400" dirty="0"/>
              <a:t>Only practical in areas that are windy enough</a:t>
            </a:r>
          </a:p>
        </p:txBody>
      </p:sp>
      <p:sp>
        <p:nvSpPr>
          <p:cNvPr id="2" name="TextBox 1">
            <a:extLst>
              <a:ext uri="{FF2B5EF4-FFF2-40B4-BE49-F238E27FC236}">
                <a16:creationId xmlns:a16="http://schemas.microsoft.com/office/drawing/2014/main" id="{BFF61FDF-61CA-4E87-B89A-70B1ABC4598B}"/>
              </a:ext>
            </a:extLst>
          </p:cNvPr>
          <p:cNvSpPr txBox="1"/>
          <p:nvPr/>
        </p:nvSpPr>
        <p:spPr>
          <a:xfrm>
            <a:off x="228600" y="685800"/>
            <a:ext cx="8382000" cy="2246769"/>
          </a:xfrm>
          <a:prstGeom prst="rect">
            <a:avLst/>
          </a:prstGeom>
          <a:noFill/>
        </p:spPr>
        <p:txBody>
          <a:bodyPr wrap="square" rtlCol="0">
            <a:spAutoFit/>
          </a:bodyPr>
          <a:lstStyle/>
          <a:p>
            <a:pPr marL="285750" indent="-285750" algn="just">
              <a:buFont typeface="Arial" panose="020B0604020202020204" pitchFamily="34" charset="0"/>
              <a:buChar char="•"/>
            </a:pPr>
            <a:r>
              <a:rPr lang="en-US" sz="2000" dirty="0"/>
              <a:t>Wind turbines work on a simple principle: instead of using electricity to make wind—like a fan—wind turbines use wind to make electricity. </a:t>
            </a:r>
          </a:p>
          <a:p>
            <a:pPr marL="285750" indent="-285750" algn="just">
              <a:buFont typeface="Arial" panose="020B0604020202020204" pitchFamily="34" charset="0"/>
              <a:buChar char="•"/>
            </a:pPr>
            <a:r>
              <a:rPr lang="en-US" sz="2000" dirty="0"/>
              <a:t>The energy in the </a:t>
            </a:r>
            <a:r>
              <a:rPr lang="en-US" sz="2000" b="1" dirty="0"/>
              <a:t>wind</a:t>
            </a:r>
            <a:r>
              <a:rPr lang="en-US" sz="2000" dirty="0"/>
              <a:t> turns two or three propeller-like blades around a rotor. The rotor is connected to the main shaft, which spins a </a:t>
            </a:r>
            <a:r>
              <a:rPr lang="en-US" sz="2000" b="1" dirty="0"/>
              <a:t>generator</a:t>
            </a:r>
            <a:r>
              <a:rPr lang="en-US" sz="2000" dirty="0"/>
              <a:t> to create electricity. </a:t>
            </a:r>
          </a:p>
          <a:p>
            <a:pPr marL="285750" indent="-285750" algn="just">
              <a:buFont typeface="Arial" panose="020B0604020202020204" pitchFamily="34" charset="0"/>
              <a:buChar char="•"/>
            </a:pPr>
            <a:r>
              <a:rPr lang="en-US" sz="2000" dirty="0"/>
              <a:t>The </a:t>
            </a:r>
            <a:r>
              <a:rPr lang="en-US" sz="2000" b="1" dirty="0"/>
              <a:t>wind</a:t>
            </a:r>
            <a:r>
              <a:rPr lang="en-US" sz="2000" dirty="0"/>
              <a:t> systems that exist over the earth's surface are a result of variations in air pressure.</a:t>
            </a:r>
          </a:p>
        </p:txBody>
      </p:sp>
    </p:spTree>
    <p:extLst>
      <p:ext uri="{BB962C8B-B14F-4D97-AF65-F5344CB8AC3E}">
        <p14:creationId xmlns:p14="http://schemas.microsoft.com/office/powerpoint/2010/main" val="37326238"/>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uppandal-Windfarm-Kanyakuma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785592"/>
            <a:ext cx="7467600" cy="461520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txBox="1">
            <a:spLocks noChangeArrowheads="1"/>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4000" dirty="0">
                <a:solidFill>
                  <a:srgbClr val="FF0000"/>
                </a:solidFill>
              </a:rPr>
              <a:t>Windmill Park at </a:t>
            </a:r>
            <a:r>
              <a:rPr lang="en-US" altLang="en-US" sz="4000" dirty="0" err="1">
                <a:solidFill>
                  <a:srgbClr val="FF0000"/>
                </a:solidFill>
              </a:rPr>
              <a:t>Kanyakumari</a:t>
            </a:r>
            <a:r>
              <a:rPr lang="en-US" altLang="en-US" sz="4000" dirty="0">
                <a:solidFill>
                  <a:srgbClr val="FF0000"/>
                </a:solidFill>
              </a:rPr>
              <a:t> District of </a:t>
            </a:r>
            <a:r>
              <a:rPr lang="en-US" altLang="en-US" sz="4000" dirty="0" err="1">
                <a:solidFill>
                  <a:srgbClr val="FF0000"/>
                </a:solidFill>
              </a:rPr>
              <a:t>Tamilnadu</a:t>
            </a:r>
            <a:endParaRPr lang="en-US" altLang="en-US" sz="4000" dirty="0">
              <a:solidFill>
                <a:srgbClr val="FF0000"/>
              </a:solidFill>
            </a:endParaRPr>
          </a:p>
        </p:txBody>
      </p:sp>
    </p:spTree>
    <p:extLst>
      <p:ext uri="{BB962C8B-B14F-4D97-AF65-F5344CB8AC3E}">
        <p14:creationId xmlns:p14="http://schemas.microsoft.com/office/powerpoint/2010/main" val="4236904667"/>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noChangeArrowheads="1"/>
          </p:cNvSpPr>
          <p:nvPr>
            <p:ph type="title"/>
          </p:nvPr>
        </p:nvSpPr>
        <p:spPr>
          <a:xfrm>
            <a:off x="457200" y="0"/>
            <a:ext cx="8229600" cy="914400"/>
          </a:xfrm>
        </p:spPr>
        <p:txBody>
          <a:bodyPr/>
          <a:lstStyle/>
          <a:p>
            <a:pPr eaLnBrk="1" hangingPunct="1"/>
            <a:r>
              <a:rPr lang="en-US" altLang="en-US" dirty="0">
                <a:solidFill>
                  <a:srgbClr val="FF0000"/>
                </a:solidFill>
              </a:rPr>
              <a:t>Biomass Energy</a:t>
            </a:r>
          </a:p>
        </p:txBody>
      </p:sp>
      <p:sp>
        <p:nvSpPr>
          <p:cNvPr id="3" name="Content Placeholder 2"/>
          <p:cNvSpPr>
            <a:spLocks noGrp="1"/>
          </p:cNvSpPr>
          <p:nvPr>
            <p:ph idx="1"/>
          </p:nvPr>
        </p:nvSpPr>
        <p:spPr>
          <a:xfrm>
            <a:off x="447136" y="838200"/>
            <a:ext cx="8229600" cy="5638800"/>
          </a:xfrm>
        </p:spPr>
        <p:txBody>
          <a:bodyPr>
            <a:noAutofit/>
          </a:bodyPr>
          <a:lstStyle/>
          <a:p>
            <a:pPr eaLnBrk="1" hangingPunct="1">
              <a:defRPr/>
            </a:pPr>
            <a:r>
              <a:rPr lang="en-US" sz="1800" dirty="0">
                <a:latin typeface="Times New Roman" panose="02020603050405020304" pitchFamily="18" charset="0"/>
                <a:cs typeface="Times New Roman" panose="02020603050405020304" pitchFamily="18" charset="0"/>
              </a:rPr>
              <a:t>What is it?</a:t>
            </a:r>
          </a:p>
          <a:p>
            <a:pPr lvl="1" eaLnBrk="1" hangingPunct="1">
              <a:defRPr/>
            </a:pPr>
            <a:r>
              <a:rPr lang="en-US" sz="1800" dirty="0">
                <a:latin typeface="Times New Roman" panose="02020603050405020304" pitchFamily="18" charset="0"/>
                <a:cs typeface="Times New Roman" panose="02020603050405020304" pitchFamily="18" charset="0"/>
              </a:rPr>
              <a:t>Biomass energy is the use of living and </a:t>
            </a:r>
            <a:r>
              <a:rPr lang="en-US" sz="1800" i="1" dirty="0">
                <a:latin typeface="Times New Roman" panose="02020603050405020304" pitchFamily="18" charset="0"/>
                <a:cs typeface="Times New Roman" panose="02020603050405020304" pitchFamily="18" charset="0"/>
              </a:rPr>
              <a:t>recently</a:t>
            </a:r>
            <a:r>
              <a:rPr lang="en-US" sz="1800" dirty="0">
                <a:latin typeface="Times New Roman" panose="02020603050405020304" pitchFamily="18" charset="0"/>
                <a:cs typeface="Times New Roman" panose="02020603050405020304" pitchFamily="18" charset="0"/>
              </a:rPr>
              <a:t> dead biological material as an energy source</a:t>
            </a:r>
          </a:p>
          <a:p>
            <a:pPr lvl="1" eaLnBrk="1" hangingPunct="1">
              <a:defRPr/>
            </a:pPr>
            <a:r>
              <a:rPr lang="en-US" sz="1800" dirty="0">
                <a:latin typeface="Times New Roman" panose="02020603050405020304" pitchFamily="18" charset="0"/>
                <a:cs typeface="Times New Roman" panose="02020603050405020304" pitchFamily="18" charset="0"/>
              </a:rPr>
              <a:t>Ultimately dependent on the capture of solar energy and conversion to a chemical (carbohydrate) fuel</a:t>
            </a:r>
          </a:p>
          <a:p>
            <a:pPr lvl="1" eaLnBrk="1" hangingPunct="1">
              <a:defRPr/>
            </a:pPr>
            <a:r>
              <a:rPr lang="en-US" sz="1800" dirty="0">
                <a:latin typeface="Times New Roman" panose="02020603050405020304" pitchFamily="18" charset="0"/>
                <a:cs typeface="Times New Roman" panose="02020603050405020304" pitchFamily="18" charset="0"/>
              </a:rPr>
              <a:t>Theoretically it is a </a:t>
            </a:r>
            <a:r>
              <a:rPr lang="en-US" sz="1800" i="1" dirty="0">
                <a:latin typeface="Times New Roman" panose="02020603050405020304" pitchFamily="18" charset="0"/>
                <a:cs typeface="Times New Roman" panose="02020603050405020304" pitchFamily="18" charset="0"/>
              </a:rPr>
              <a:t>carbon neutral</a:t>
            </a:r>
            <a:r>
              <a:rPr lang="en-US" sz="1800" dirty="0">
                <a:latin typeface="Times New Roman" panose="02020603050405020304" pitchFamily="18" charset="0"/>
                <a:cs typeface="Times New Roman" panose="02020603050405020304" pitchFamily="18" charset="0"/>
              </a:rPr>
              <a:t> and renewable source of energy</a:t>
            </a:r>
          </a:p>
          <a:p>
            <a:pPr eaLnBrk="1" hangingPunct="1">
              <a:defRPr/>
            </a:pPr>
            <a:r>
              <a:rPr lang="en-US" sz="1800" dirty="0">
                <a:latin typeface="Times New Roman" panose="02020603050405020304" pitchFamily="18" charset="0"/>
                <a:cs typeface="Times New Roman" panose="02020603050405020304" pitchFamily="18" charset="0"/>
              </a:rPr>
              <a:t>How it works?</a:t>
            </a:r>
          </a:p>
          <a:p>
            <a:pPr lvl="1" eaLnBrk="1" hangingPunct="1">
              <a:defRPr/>
            </a:pPr>
            <a:r>
              <a:rPr lang="en-US" sz="1800" dirty="0">
                <a:latin typeface="Times New Roman" panose="02020603050405020304" pitchFamily="18" charset="0"/>
                <a:cs typeface="Times New Roman" panose="02020603050405020304" pitchFamily="18" charset="0"/>
              </a:rPr>
              <a:t>Traditional: forest management, using wood as fuel</a:t>
            </a:r>
          </a:p>
          <a:p>
            <a:pPr lvl="1" eaLnBrk="1" hangingPunct="1">
              <a:defRPr/>
            </a:pPr>
            <a:r>
              <a:rPr lang="en-US" sz="1800" dirty="0">
                <a:latin typeface="Times New Roman" panose="02020603050405020304" pitchFamily="18" charset="0"/>
                <a:cs typeface="Times New Roman" panose="02020603050405020304" pitchFamily="18" charset="0"/>
              </a:rPr>
              <a:t>Use of biodegradable waste</a:t>
            </a:r>
          </a:p>
          <a:p>
            <a:pPr lvl="2" eaLnBrk="1" hangingPunct="1">
              <a:defRPr/>
            </a:pPr>
            <a:r>
              <a:rPr lang="en-US" sz="1800" dirty="0">
                <a:latin typeface="Times New Roman" panose="02020603050405020304" pitchFamily="18" charset="0"/>
                <a:cs typeface="Times New Roman" panose="02020603050405020304" pitchFamily="18" charset="0"/>
              </a:rPr>
              <a:t>Examples: manure, crop residue, sewage, municipal solid waste</a:t>
            </a:r>
          </a:p>
          <a:p>
            <a:pPr lvl="1" eaLnBrk="1" hangingPunct="1">
              <a:defRPr/>
            </a:pPr>
            <a:r>
              <a:rPr lang="en-US" sz="1800" dirty="0">
                <a:latin typeface="Times New Roman" panose="02020603050405020304" pitchFamily="18" charset="0"/>
                <a:cs typeface="Times New Roman" panose="02020603050405020304" pitchFamily="18" charset="0"/>
              </a:rPr>
              <a:t>Production of a liquid or gaseous </a:t>
            </a:r>
            <a:r>
              <a:rPr lang="en-US" sz="1800" b="1" i="1" dirty="0">
                <a:latin typeface="Times New Roman" panose="02020603050405020304" pitchFamily="18" charset="0"/>
                <a:cs typeface="Times New Roman" panose="02020603050405020304" pitchFamily="18" charset="0"/>
              </a:rPr>
              <a:t>biofuel</a:t>
            </a:r>
            <a:endParaRPr lang="en-US" sz="1800" dirty="0">
              <a:latin typeface="Times New Roman" panose="02020603050405020304" pitchFamily="18" charset="0"/>
              <a:cs typeface="Times New Roman" panose="02020603050405020304" pitchFamily="18" charset="0"/>
            </a:endParaRPr>
          </a:p>
          <a:p>
            <a:pPr lvl="2" eaLnBrk="1" hangingPunct="1">
              <a:defRPr/>
            </a:pPr>
            <a:r>
              <a:rPr lang="en-US" sz="1800" i="1" dirty="0">
                <a:latin typeface="Times New Roman" panose="02020603050405020304" pitchFamily="18" charset="0"/>
                <a:cs typeface="Times New Roman" panose="02020603050405020304" pitchFamily="18" charset="0"/>
              </a:rPr>
              <a:t>Biogas</a:t>
            </a:r>
            <a:r>
              <a:rPr lang="en-US" sz="1800" dirty="0">
                <a:latin typeface="Times New Roman" panose="02020603050405020304" pitchFamily="18" charset="0"/>
                <a:cs typeface="Times New Roman" panose="02020603050405020304" pitchFamily="18" charset="0"/>
              </a:rPr>
              <a:t> due to the breakdown of biomass in the absence of O</a:t>
            </a:r>
            <a:r>
              <a:rPr lang="en-US" sz="1800" baseline="-25000" dirty="0">
                <a:latin typeface="Times New Roman" panose="02020603050405020304" pitchFamily="18" charset="0"/>
                <a:cs typeface="Times New Roman" panose="02020603050405020304" pitchFamily="18" charset="0"/>
              </a:rPr>
              <a:t>2</a:t>
            </a:r>
          </a:p>
          <a:p>
            <a:pPr lvl="3" eaLnBrk="1" hangingPunct="1">
              <a:defRPr/>
            </a:pPr>
            <a:r>
              <a:rPr lang="en-US" sz="1800" dirty="0">
                <a:latin typeface="Times New Roman" panose="02020603050405020304" pitchFamily="18" charset="0"/>
                <a:cs typeface="Times New Roman" panose="02020603050405020304" pitchFamily="18" charset="0"/>
              </a:rPr>
              <a:t>Includes capture of landfill methane</a:t>
            </a:r>
          </a:p>
          <a:p>
            <a:pPr lvl="2" eaLnBrk="1" hangingPunct="1">
              <a:defRPr/>
            </a:pPr>
            <a:r>
              <a:rPr lang="en-US" sz="1800" i="1" dirty="0">
                <a:latin typeface="Times New Roman" panose="02020603050405020304" pitchFamily="18" charset="0"/>
                <a:cs typeface="Times New Roman" panose="02020603050405020304" pitchFamily="18" charset="0"/>
              </a:rPr>
              <a:t>Bioethanol</a:t>
            </a:r>
            <a:r>
              <a:rPr lang="en-US" sz="1800" dirty="0">
                <a:latin typeface="Times New Roman" panose="02020603050405020304" pitchFamily="18" charset="0"/>
                <a:cs typeface="Times New Roman" panose="02020603050405020304" pitchFamily="18" charset="0"/>
              </a:rPr>
              <a:t> from fermentation, often from corn. Cellulosic bioethanol is usually from a grass (switch grass)</a:t>
            </a:r>
          </a:p>
          <a:p>
            <a:pPr lvl="2" eaLnBrk="1" hangingPunct="1">
              <a:defRPr/>
            </a:pPr>
            <a:r>
              <a:rPr lang="en-US" sz="1800" i="1" dirty="0">
                <a:latin typeface="Times New Roman" panose="02020603050405020304" pitchFamily="18" charset="0"/>
                <a:cs typeface="Times New Roman" panose="02020603050405020304" pitchFamily="18" charset="0"/>
              </a:rPr>
              <a:t>Biodiesel</a:t>
            </a:r>
            <a:r>
              <a:rPr lang="en-US" sz="1800" dirty="0">
                <a:latin typeface="Times New Roman" panose="02020603050405020304" pitchFamily="18" charset="0"/>
                <a:cs typeface="Times New Roman" panose="02020603050405020304" pitchFamily="18" charset="0"/>
              </a:rPr>
              <a:t> from rapeseed and other sources</a:t>
            </a:r>
          </a:p>
        </p:txBody>
      </p:sp>
    </p:spTree>
    <p:extLst>
      <p:ext uri="{BB962C8B-B14F-4D97-AF65-F5344CB8AC3E}">
        <p14:creationId xmlns:p14="http://schemas.microsoft.com/office/powerpoint/2010/main" val="66260757"/>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76200"/>
            <a:ext cx="8229600" cy="914400"/>
          </a:xfrm>
        </p:spPr>
        <p:txBody>
          <a:bodyPr>
            <a:normAutofit/>
          </a:bodyPr>
          <a:lstStyle/>
          <a:p>
            <a:pPr eaLnBrk="1" hangingPunct="1"/>
            <a:r>
              <a:rPr lang="en-US" altLang="en-US" dirty="0">
                <a:solidFill>
                  <a:srgbClr val="FF0000"/>
                </a:solidFill>
              </a:rPr>
              <a:t>Biogas Production Processes</a:t>
            </a:r>
          </a:p>
        </p:txBody>
      </p:sp>
      <p:sp>
        <p:nvSpPr>
          <p:cNvPr id="10243" name="Rectangle 3"/>
          <p:cNvSpPr>
            <a:spLocks noGrp="1" noChangeArrowheads="1"/>
          </p:cNvSpPr>
          <p:nvPr>
            <p:ph type="body" idx="1"/>
          </p:nvPr>
        </p:nvSpPr>
        <p:spPr>
          <a:xfrm>
            <a:off x="304800" y="914400"/>
            <a:ext cx="8382000" cy="5715000"/>
          </a:xfrm>
        </p:spPr>
        <p:txBody>
          <a:bodyPr>
            <a:noAutofit/>
          </a:bodyPr>
          <a:lstStyle/>
          <a:p>
            <a:pPr algn="just"/>
            <a:r>
              <a:rPr lang="en-US" sz="1800" b="1" dirty="0"/>
              <a:t>Biogas</a:t>
            </a:r>
            <a:r>
              <a:rPr lang="en-US" sz="1800" dirty="0"/>
              <a:t> is generated when bacteria degrade biological material in the absence of oxygen, in a process known as anaerobic digestion. Since </a:t>
            </a:r>
            <a:r>
              <a:rPr lang="en-US" sz="1800" b="1" dirty="0"/>
              <a:t>biogas</a:t>
            </a:r>
            <a:r>
              <a:rPr lang="en-US" sz="1800" dirty="0"/>
              <a:t> is a mixture of methane and carbon dioxide, it is a renewable fuel produced from waste treatment.</a:t>
            </a:r>
          </a:p>
          <a:p>
            <a:pPr algn="just"/>
            <a:r>
              <a:rPr lang="en-IN" sz="1800" dirty="0">
                <a:latin typeface="Times New Roman" panose="02020603050405020304" pitchFamily="18" charset="0"/>
                <a:cs typeface="Times New Roman" panose="02020603050405020304" pitchFamily="18" charset="0"/>
              </a:rPr>
              <a:t>Many microorganisms affect anaerobic digestion, including acetic acid-forming </a:t>
            </a:r>
            <a:r>
              <a:rPr lang="en-IN" sz="1800" dirty="0">
                <a:latin typeface="Times New Roman" panose="02020603050405020304" pitchFamily="18" charset="0"/>
                <a:cs typeface="Times New Roman" panose="02020603050405020304" pitchFamily="18" charset="0"/>
                <a:hlinkClick r:id="rId2" tooltip="Bacteria"/>
              </a:rPr>
              <a:t>bacteria</a:t>
            </a:r>
            <a:r>
              <a:rPr lang="en-IN" sz="1800" dirty="0">
                <a:latin typeface="Times New Roman" panose="02020603050405020304" pitchFamily="18" charset="0"/>
                <a:cs typeface="Times New Roman" panose="02020603050405020304" pitchFamily="18" charset="0"/>
              </a:rPr>
              <a:t> (</a:t>
            </a:r>
            <a:r>
              <a:rPr lang="en-IN" sz="1800" dirty="0">
                <a:latin typeface="Times New Roman" panose="02020603050405020304" pitchFamily="18" charset="0"/>
                <a:cs typeface="Times New Roman" panose="02020603050405020304" pitchFamily="18" charset="0"/>
                <a:hlinkClick r:id="rId3" tooltip="Acetogen"/>
              </a:rPr>
              <a:t>acetogens</a:t>
            </a:r>
            <a:r>
              <a:rPr lang="en-IN" sz="1800" dirty="0">
                <a:latin typeface="Times New Roman" panose="02020603050405020304" pitchFamily="18" charset="0"/>
                <a:cs typeface="Times New Roman" panose="02020603050405020304" pitchFamily="18" charset="0"/>
              </a:rPr>
              <a:t>) and methane-forming </a:t>
            </a:r>
            <a:r>
              <a:rPr lang="en-IN" sz="1800" dirty="0">
                <a:latin typeface="Times New Roman" panose="02020603050405020304" pitchFamily="18" charset="0"/>
                <a:cs typeface="Times New Roman" panose="02020603050405020304" pitchFamily="18" charset="0"/>
                <a:hlinkClick r:id="rId4" tooltip="Archaea"/>
              </a:rPr>
              <a:t>archaea</a:t>
            </a:r>
            <a:r>
              <a:rPr lang="en-IN" sz="1800" dirty="0">
                <a:latin typeface="Times New Roman" panose="02020603050405020304" pitchFamily="18" charset="0"/>
                <a:cs typeface="Times New Roman" panose="02020603050405020304" pitchFamily="18" charset="0"/>
              </a:rPr>
              <a:t> (</a:t>
            </a:r>
            <a:r>
              <a:rPr lang="en-IN" sz="1800" u="sng" dirty="0">
                <a:latin typeface="Times New Roman" panose="02020603050405020304" pitchFamily="18" charset="0"/>
                <a:cs typeface="Times New Roman" panose="02020603050405020304" pitchFamily="18" charset="0"/>
                <a:hlinkClick r:id="rId5"/>
              </a:rPr>
              <a:t>methanogens</a:t>
            </a:r>
            <a:r>
              <a:rPr lang="en-IN" sz="1800" dirty="0">
                <a:latin typeface="Times New Roman" panose="02020603050405020304" pitchFamily="18" charset="0"/>
                <a:cs typeface="Times New Roman" panose="02020603050405020304" pitchFamily="18" charset="0"/>
              </a:rPr>
              <a:t>). These organisms promote a number of chemical processes in converting the biomass to </a:t>
            </a:r>
            <a:r>
              <a:rPr lang="en-IN" sz="1800" dirty="0">
                <a:latin typeface="Times New Roman" panose="02020603050405020304" pitchFamily="18" charset="0"/>
                <a:cs typeface="Times New Roman" panose="02020603050405020304" pitchFamily="18" charset="0"/>
                <a:hlinkClick r:id="rId6" tooltip="Biogas"/>
              </a:rPr>
              <a:t>biogas</a:t>
            </a:r>
            <a:r>
              <a:rPr lang="en-IN" sz="1800" dirty="0">
                <a:latin typeface="Times New Roman" panose="02020603050405020304" pitchFamily="18" charset="0"/>
                <a:cs typeface="Times New Roman" panose="02020603050405020304" pitchFamily="18" charset="0"/>
              </a:rPr>
              <a:t>.</a:t>
            </a:r>
            <a:endParaRPr lang="en-IN" sz="1800" baseline="30000" dirty="0">
              <a:latin typeface="Times New Roman" panose="02020603050405020304" pitchFamily="18" charset="0"/>
              <a:cs typeface="Times New Roman" panose="02020603050405020304" pitchFamily="18" charset="0"/>
            </a:endParaRPr>
          </a:p>
          <a:p>
            <a:r>
              <a:rPr lang="en-IN" sz="1800" dirty="0">
                <a:latin typeface="Times New Roman" panose="02020603050405020304" pitchFamily="18" charset="0"/>
                <a:cs typeface="Times New Roman" panose="02020603050405020304" pitchFamily="18" charset="0"/>
              </a:rPr>
              <a:t>The four key stages of anaerobic digestion involve </a:t>
            </a:r>
            <a:r>
              <a:rPr lang="en-IN" sz="1800" dirty="0">
                <a:latin typeface="Times New Roman" panose="02020603050405020304" pitchFamily="18" charset="0"/>
                <a:cs typeface="Times New Roman" panose="02020603050405020304" pitchFamily="18" charset="0"/>
                <a:hlinkClick r:id="rId7" tooltip="Hydrolysis"/>
              </a:rPr>
              <a:t>hydrolysis</a:t>
            </a:r>
            <a:r>
              <a:rPr lang="en-IN" sz="1800" dirty="0">
                <a:latin typeface="Times New Roman" panose="02020603050405020304" pitchFamily="18" charset="0"/>
                <a:cs typeface="Times New Roman" panose="02020603050405020304" pitchFamily="18" charset="0"/>
              </a:rPr>
              <a:t>, </a:t>
            </a:r>
            <a:r>
              <a:rPr lang="en-IN" sz="1800" dirty="0">
                <a:latin typeface="Times New Roman" panose="02020603050405020304" pitchFamily="18" charset="0"/>
                <a:cs typeface="Times New Roman" panose="02020603050405020304" pitchFamily="18" charset="0"/>
                <a:hlinkClick r:id="rId8" tooltip="Acidogenesis"/>
              </a:rPr>
              <a:t>acidogenesis</a:t>
            </a:r>
            <a:r>
              <a:rPr lang="en-IN" sz="1800" dirty="0">
                <a:latin typeface="Times New Roman" panose="02020603050405020304" pitchFamily="18" charset="0"/>
                <a:cs typeface="Times New Roman" panose="02020603050405020304" pitchFamily="18" charset="0"/>
              </a:rPr>
              <a:t>, </a:t>
            </a:r>
            <a:r>
              <a:rPr lang="en-IN" sz="1800" dirty="0">
                <a:latin typeface="Times New Roman" panose="02020603050405020304" pitchFamily="18" charset="0"/>
                <a:cs typeface="Times New Roman" panose="02020603050405020304" pitchFamily="18" charset="0"/>
                <a:hlinkClick r:id="rId9" tooltip="Acetogenesis"/>
              </a:rPr>
              <a:t>acetogenesis</a:t>
            </a:r>
            <a:r>
              <a:rPr lang="en-IN" sz="1800" dirty="0">
                <a:latin typeface="Times New Roman" panose="02020603050405020304" pitchFamily="18" charset="0"/>
                <a:cs typeface="Times New Roman" panose="02020603050405020304" pitchFamily="18" charset="0"/>
              </a:rPr>
              <a:t> and </a:t>
            </a:r>
            <a:r>
              <a:rPr lang="en-IN" sz="1800" dirty="0">
                <a:latin typeface="Times New Roman" panose="02020603050405020304" pitchFamily="18" charset="0"/>
                <a:cs typeface="Times New Roman" panose="02020603050405020304" pitchFamily="18" charset="0"/>
                <a:hlinkClick r:id="rId10" tooltip="Methanogenesis"/>
              </a:rPr>
              <a:t>methanogenesis</a:t>
            </a:r>
            <a:r>
              <a:rPr lang="en-IN" sz="1800" dirty="0">
                <a:latin typeface="Times New Roman" panose="02020603050405020304" pitchFamily="18" charset="0"/>
                <a:cs typeface="Times New Roman" panose="02020603050405020304" pitchFamily="18" charset="0"/>
              </a:rPr>
              <a:t>. The overall process can be described by the chemical reaction, where organic material such as glucose is biochemically digested into carbon dioxide (CO</a:t>
            </a:r>
            <a:r>
              <a:rPr lang="en-IN" sz="1800" baseline="-25000" dirty="0">
                <a:latin typeface="Times New Roman" panose="02020603050405020304" pitchFamily="18" charset="0"/>
                <a:cs typeface="Times New Roman" panose="02020603050405020304" pitchFamily="18" charset="0"/>
              </a:rPr>
              <a:t>2</a:t>
            </a:r>
            <a:r>
              <a:rPr lang="en-IN" sz="1800" dirty="0">
                <a:latin typeface="Times New Roman" panose="02020603050405020304" pitchFamily="18" charset="0"/>
                <a:cs typeface="Times New Roman" panose="02020603050405020304" pitchFamily="18" charset="0"/>
              </a:rPr>
              <a:t>) and methane (CH</a:t>
            </a:r>
            <a:r>
              <a:rPr lang="en-IN" sz="1800" baseline="-25000" dirty="0">
                <a:latin typeface="Times New Roman" panose="02020603050405020304" pitchFamily="18" charset="0"/>
                <a:cs typeface="Times New Roman" panose="02020603050405020304" pitchFamily="18" charset="0"/>
              </a:rPr>
              <a:t>4</a:t>
            </a:r>
            <a:r>
              <a:rPr lang="en-IN" sz="1800" dirty="0">
                <a:latin typeface="Times New Roman" panose="02020603050405020304" pitchFamily="18" charset="0"/>
                <a:cs typeface="Times New Roman" panose="02020603050405020304" pitchFamily="18" charset="0"/>
              </a:rPr>
              <a:t>) by the anaerobic microorganisms.</a:t>
            </a:r>
          </a:p>
          <a:p>
            <a:pPr marL="0" indent="0">
              <a:buNone/>
            </a:pPr>
            <a:r>
              <a:rPr lang="en-IN" sz="1800" dirty="0">
                <a:latin typeface="Times New Roman" panose="02020603050405020304" pitchFamily="18" charset="0"/>
                <a:cs typeface="Times New Roman" panose="02020603050405020304" pitchFamily="18" charset="0"/>
              </a:rPr>
              <a:t>			C</a:t>
            </a:r>
            <a:r>
              <a:rPr lang="en-IN" sz="1800" baseline="-25000" dirty="0">
                <a:latin typeface="Times New Roman" panose="02020603050405020304" pitchFamily="18" charset="0"/>
                <a:cs typeface="Times New Roman" panose="02020603050405020304" pitchFamily="18" charset="0"/>
              </a:rPr>
              <a:t>6</a:t>
            </a:r>
            <a:r>
              <a:rPr lang="en-IN" sz="1800" dirty="0">
                <a:latin typeface="Times New Roman" panose="02020603050405020304" pitchFamily="18" charset="0"/>
                <a:cs typeface="Times New Roman" panose="02020603050405020304" pitchFamily="18" charset="0"/>
              </a:rPr>
              <a:t>H</a:t>
            </a:r>
            <a:r>
              <a:rPr lang="en-IN" sz="1800" baseline="-25000" dirty="0">
                <a:latin typeface="Times New Roman" panose="02020603050405020304" pitchFamily="18" charset="0"/>
                <a:cs typeface="Times New Roman" panose="02020603050405020304" pitchFamily="18" charset="0"/>
              </a:rPr>
              <a:t>12</a:t>
            </a:r>
            <a:r>
              <a:rPr lang="en-IN" sz="1800" dirty="0">
                <a:latin typeface="Times New Roman" panose="02020603050405020304" pitchFamily="18" charset="0"/>
                <a:cs typeface="Times New Roman" panose="02020603050405020304" pitchFamily="18" charset="0"/>
              </a:rPr>
              <a:t>O</a:t>
            </a:r>
            <a:r>
              <a:rPr lang="en-IN" sz="1800" baseline="-25000" dirty="0">
                <a:latin typeface="Times New Roman" panose="02020603050405020304" pitchFamily="18" charset="0"/>
                <a:cs typeface="Times New Roman" panose="02020603050405020304" pitchFamily="18" charset="0"/>
              </a:rPr>
              <a:t>6</a:t>
            </a:r>
            <a:r>
              <a:rPr lang="en-IN" sz="1800" dirty="0">
                <a:latin typeface="Times New Roman" panose="02020603050405020304" pitchFamily="18" charset="0"/>
                <a:cs typeface="Times New Roman" panose="02020603050405020304" pitchFamily="18" charset="0"/>
              </a:rPr>
              <a:t> → 3CO</a:t>
            </a:r>
            <a:r>
              <a:rPr lang="en-IN" sz="1800" baseline="-25000" dirty="0">
                <a:latin typeface="Times New Roman" panose="02020603050405020304" pitchFamily="18" charset="0"/>
                <a:cs typeface="Times New Roman" panose="02020603050405020304" pitchFamily="18" charset="0"/>
              </a:rPr>
              <a:t>2</a:t>
            </a:r>
            <a:r>
              <a:rPr lang="en-IN" sz="1800" dirty="0">
                <a:latin typeface="Times New Roman" panose="02020603050405020304" pitchFamily="18" charset="0"/>
                <a:cs typeface="Times New Roman" panose="02020603050405020304" pitchFamily="18" charset="0"/>
              </a:rPr>
              <a:t> + 3CH</a:t>
            </a:r>
            <a:r>
              <a:rPr lang="en-IN" sz="1800" baseline="-25000" dirty="0">
                <a:latin typeface="Times New Roman" panose="02020603050405020304" pitchFamily="18" charset="0"/>
                <a:cs typeface="Times New Roman" panose="02020603050405020304" pitchFamily="18" charset="0"/>
              </a:rPr>
              <a:t>4</a:t>
            </a:r>
            <a:endParaRPr lang="en-IN" sz="1800" dirty="0">
              <a:latin typeface="Times New Roman" panose="02020603050405020304" pitchFamily="18" charset="0"/>
              <a:cs typeface="Times New Roman" panose="02020603050405020304" pitchFamily="18" charset="0"/>
            </a:endParaRPr>
          </a:p>
          <a:p>
            <a:pPr eaLnBrk="1" hangingPunct="1">
              <a:defRPr/>
            </a:pPr>
            <a:r>
              <a:rPr lang="en-US" sz="1800" dirty="0">
                <a:latin typeface="Times New Roman" panose="02020603050405020304" pitchFamily="18" charset="0"/>
                <a:cs typeface="Times New Roman" panose="02020603050405020304" pitchFamily="18" charset="0"/>
              </a:rPr>
              <a:t>Advantages</a:t>
            </a:r>
          </a:p>
          <a:p>
            <a:pPr lvl="1" eaLnBrk="1" hangingPunct="1">
              <a:defRPr/>
            </a:pPr>
            <a:r>
              <a:rPr lang="en-US" sz="1800" dirty="0">
                <a:latin typeface="Times New Roman" panose="02020603050405020304" pitchFamily="18" charset="0"/>
                <a:cs typeface="Times New Roman" panose="02020603050405020304" pitchFamily="18" charset="0"/>
              </a:rPr>
              <a:t>Versatile</a:t>
            </a:r>
          </a:p>
          <a:p>
            <a:pPr lvl="1" eaLnBrk="1" hangingPunct="1">
              <a:defRPr/>
            </a:pPr>
            <a:r>
              <a:rPr lang="en-US" sz="1800" dirty="0">
                <a:latin typeface="Times New Roman" panose="02020603050405020304" pitchFamily="18" charset="0"/>
                <a:cs typeface="Times New Roman" panose="02020603050405020304" pitchFamily="18" charset="0"/>
              </a:rPr>
              <a:t>Renewable</a:t>
            </a:r>
          </a:p>
          <a:p>
            <a:pPr eaLnBrk="1" hangingPunct="1">
              <a:defRPr/>
            </a:pPr>
            <a:r>
              <a:rPr lang="en-US" sz="1800" dirty="0">
                <a:latin typeface="Times New Roman" panose="02020603050405020304" pitchFamily="18" charset="0"/>
                <a:cs typeface="Times New Roman" panose="02020603050405020304" pitchFamily="18" charset="0"/>
              </a:rPr>
              <a:t>Disadvantages</a:t>
            </a:r>
          </a:p>
          <a:p>
            <a:pPr lvl="1" eaLnBrk="1" hangingPunct="1">
              <a:defRPr/>
            </a:pPr>
            <a:r>
              <a:rPr lang="en-US" sz="1800" dirty="0">
                <a:latin typeface="Times New Roman" panose="02020603050405020304" pitchFamily="18" charset="0"/>
                <a:cs typeface="Times New Roman" panose="02020603050405020304" pitchFamily="18" charset="0"/>
              </a:rPr>
              <a:t>Low energy density/yield</a:t>
            </a:r>
          </a:p>
          <a:p>
            <a:pPr lvl="2" eaLnBrk="1" hangingPunct="1">
              <a:defRPr/>
            </a:pPr>
            <a:r>
              <a:rPr lang="en-US" sz="1800" dirty="0">
                <a:latin typeface="Times New Roman" panose="02020603050405020304" pitchFamily="18" charset="0"/>
                <a:cs typeface="Times New Roman" panose="02020603050405020304" pitchFamily="18" charset="0"/>
              </a:rPr>
              <a:t>In some cases (</a:t>
            </a:r>
            <a:r>
              <a:rPr lang="en-US" sz="1800" dirty="0" err="1">
                <a:latin typeface="Times New Roman" panose="02020603050405020304" pitchFamily="18" charset="0"/>
                <a:cs typeface="Times New Roman" panose="02020603050405020304" pitchFamily="18" charset="0"/>
              </a:rPr>
              <a:t>eg</a:t>
            </a:r>
            <a:r>
              <a:rPr lang="en-US" sz="1800" dirty="0">
                <a:latin typeface="Times New Roman" panose="02020603050405020304" pitchFamily="18" charset="0"/>
                <a:cs typeface="Times New Roman" panose="02020603050405020304" pitchFamily="18" charset="0"/>
              </a:rPr>
              <a:t>, corn-derived bioethanol) may yield no net energy</a:t>
            </a:r>
          </a:p>
        </p:txBody>
      </p:sp>
    </p:spTree>
    <p:extLst>
      <p:ext uri="{BB962C8B-B14F-4D97-AF65-F5344CB8AC3E}">
        <p14:creationId xmlns:p14="http://schemas.microsoft.com/office/powerpoint/2010/main" val="4150567608"/>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76200"/>
            <a:ext cx="8229600" cy="914400"/>
          </a:xfrm>
        </p:spPr>
        <p:txBody>
          <a:bodyPr/>
          <a:lstStyle/>
          <a:p>
            <a:pPr eaLnBrk="1" hangingPunct="1"/>
            <a:r>
              <a:rPr lang="en-US" altLang="en-US" dirty="0">
                <a:solidFill>
                  <a:srgbClr val="FF0000"/>
                </a:solidFill>
              </a:rPr>
              <a:t>Geothermal Energy</a:t>
            </a:r>
          </a:p>
        </p:txBody>
      </p:sp>
      <p:sp>
        <p:nvSpPr>
          <p:cNvPr id="12291" name="Rectangle 3"/>
          <p:cNvSpPr>
            <a:spLocks noGrp="1" noChangeArrowheads="1"/>
          </p:cNvSpPr>
          <p:nvPr>
            <p:ph type="body" idx="1"/>
          </p:nvPr>
        </p:nvSpPr>
        <p:spPr>
          <a:xfrm>
            <a:off x="228600" y="990600"/>
            <a:ext cx="6324600" cy="5410200"/>
          </a:xfrm>
        </p:spPr>
        <p:txBody>
          <a:bodyPr>
            <a:noAutofit/>
          </a:bodyPr>
          <a:lstStyle/>
          <a:p>
            <a:pPr eaLnBrk="1" hangingPunct="1"/>
            <a:r>
              <a:rPr lang="en-US" altLang="en-US" sz="1800" dirty="0">
                <a:solidFill>
                  <a:srgbClr val="0049DA"/>
                </a:solidFill>
                <a:latin typeface="Times New Roman" panose="02020603050405020304" pitchFamily="18" charset="0"/>
                <a:cs typeface="Times New Roman" panose="02020603050405020304" pitchFamily="18" charset="0"/>
              </a:rPr>
              <a:t>How it works</a:t>
            </a:r>
          </a:p>
          <a:p>
            <a:pPr lvl="1" eaLnBrk="1" hangingPunct="1"/>
            <a:r>
              <a:rPr lang="en-US" altLang="en-US" sz="1800" dirty="0">
                <a:solidFill>
                  <a:srgbClr val="0049DA"/>
                </a:solidFill>
                <a:latin typeface="Times New Roman" panose="02020603050405020304" pitchFamily="18" charset="0"/>
                <a:cs typeface="Times New Roman" panose="02020603050405020304" pitchFamily="18" charset="0"/>
              </a:rPr>
              <a:t>Geothermal power plants</a:t>
            </a:r>
          </a:p>
          <a:p>
            <a:pPr lvl="2" eaLnBrk="1" hangingPunct="1"/>
            <a:r>
              <a:rPr lang="en-US" altLang="en-US" sz="1800" dirty="0">
                <a:solidFill>
                  <a:srgbClr val="0049DA"/>
                </a:solidFill>
                <a:latin typeface="Times New Roman" panose="02020603050405020304" pitchFamily="18" charset="0"/>
                <a:cs typeface="Times New Roman" panose="02020603050405020304" pitchFamily="18" charset="0"/>
              </a:rPr>
              <a:t>Use earth’s heat to power steam turbines</a:t>
            </a:r>
          </a:p>
          <a:p>
            <a:pPr lvl="1" eaLnBrk="1" hangingPunct="1"/>
            <a:r>
              <a:rPr lang="en-US" altLang="en-US" sz="1800" dirty="0">
                <a:solidFill>
                  <a:srgbClr val="0049DA"/>
                </a:solidFill>
                <a:latin typeface="Times New Roman" panose="02020603050405020304" pitchFamily="18" charset="0"/>
                <a:cs typeface="Times New Roman" panose="02020603050405020304" pitchFamily="18" charset="0"/>
              </a:rPr>
              <a:t>Geothermal direct use</a:t>
            </a:r>
          </a:p>
          <a:p>
            <a:pPr lvl="2" eaLnBrk="1" hangingPunct="1"/>
            <a:r>
              <a:rPr lang="en-US" altLang="en-US" sz="1800" dirty="0">
                <a:solidFill>
                  <a:srgbClr val="0049DA"/>
                </a:solidFill>
                <a:latin typeface="Times New Roman" panose="02020603050405020304" pitchFamily="18" charset="0"/>
                <a:cs typeface="Times New Roman" panose="02020603050405020304" pitchFamily="18" charset="0"/>
              </a:rPr>
              <a:t>Use hot springs (</a:t>
            </a:r>
            <a:r>
              <a:rPr lang="en-US" altLang="en-US" sz="1800" dirty="0" err="1">
                <a:solidFill>
                  <a:srgbClr val="0049DA"/>
                </a:solidFill>
                <a:latin typeface="Times New Roman" panose="02020603050405020304" pitchFamily="18" charset="0"/>
                <a:cs typeface="Times New Roman" panose="02020603050405020304" pitchFamily="18" charset="0"/>
              </a:rPr>
              <a:t>etc</a:t>
            </a:r>
            <a:r>
              <a:rPr lang="en-US" altLang="en-US" sz="1800" dirty="0">
                <a:solidFill>
                  <a:srgbClr val="0049DA"/>
                </a:solidFill>
                <a:latin typeface="Times New Roman" panose="02020603050405020304" pitchFamily="18" charset="0"/>
                <a:cs typeface="Times New Roman" panose="02020603050405020304" pitchFamily="18" charset="0"/>
              </a:rPr>
              <a:t>) as heat source</a:t>
            </a:r>
          </a:p>
          <a:p>
            <a:pPr lvl="1" eaLnBrk="1" hangingPunct="1"/>
            <a:r>
              <a:rPr lang="en-US" altLang="en-US" sz="1800" dirty="0">
                <a:solidFill>
                  <a:srgbClr val="0049DA"/>
                </a:solidFill>
                <a:latin typeface="Times New Roman" panose="02020603050405020304" pitchFamily="18" charset="0"/>
                <a:cs typeface="Times New Roman" panose="02020603050405020304" pitchFamily="18" charset="0"/>
              </a:rPr>
              <a:t>Geothermal heat pumps</a:t>
            </a:r>
          </a:p>
          <a:p>
            <a:pPr eaLnBrk="1" hangingPunct="1"/>
            <a:r>
              <a:rPr lang="en-US" altLang="en-US" sz="1800" dirty="0">
                <a:solidFill>
                  <a:srgbClr val="0049DA"/>
                </a:solidFill>
                <a:latin typeface="Times New Roman" panose="02020603050405020304" pitchFamily="18" charset="0"/>
                <a:cs typeface="Times New Roman" panose="02020603050405020304" pitchFamily="18" charset="0"/>
              </a:rPr>
              <a:t>Advantages</a:t>
            </a:r>
          </a:p>
          <a:p>
            <a:pPr lvl="1" eaLnBrk="1" hangingPunct="1"/>
            <a:r>
              <a:rPr lang="en-US" altLang="en-US" sz="1800" dirty="0">
                <a:solidFill>
                  <a:srgbClr val="0049DA"/>
                </a:solidFill>
                <a:latin typeface="Times New Roman" panose="02020603050405020304" pitchFamily="18" charset="0"/>
                <a:cs typeface="Times New Roman" panose="02020603050405020304" pitchFamily="18" charset="0"/>
              </a:rPr>
              <a:t>Renewable</a:t>
            </a:r>
          </a:p>
          <a:p>
            <a:pPr lvl="1" eaLnBrk="1" hangingPunct="1"/>
            <a:r>
              <a:rPr lang="en-US" altLang="en-US" sz="1800" dirty="0">
                <a:solidFill>
                  <a:srgbClr val="0049DA"/>
                </a:solidFill>
                <a:latin typeface="Times New Roman" panose="02020603050405020304" pitchFamily="18" charset="0"/>
                <a:cs typeface="Times New Roman" panose="02020603050405020304" pitchFamily="18" charset="0"/>
              </a:rPr>
              <a:t>Easy to exploit in some cases</a:t>
            </a:r>
          </a:p>
          <a:p>
            <a:pPr lvl="1" eaLnBrk="1" hangingPunct="1"/>
            <a:r>
              <a:rPr lang="en-US" altLang="en-US" sz="1800" dirty="0">
                <a:solidFill>
                  <a:srgbClr val="0049DA"/>
                </a:solidFill>
                <a:latin typeface="Times New Roman" panose="02020603050405020304" pitchFamily="18" charset="0"/>
                <a:cs typeface="Times New Roman" panose="02020603050405020304" pitchFamily="18" charset="0"/>
              </a:rPr>
              <a:t>CO</a:t>
            </a:r>
            <a:r>
              <a:rPr lang="en-US" altLang="en-US" sz="1800" baseline="-25000" dirty="0">
                <a:solidFill>
                  <a:srgbClr val="0049DA"/>
                </a:solidFill>
                <a:latin typeface="Times New Roman" panose="02020603050405020304" pitchFamily="18" charset="0"/>
                <a:cs typeface="Times New Roman" panose="02020603050405020304" pitchFamily="18" charset="0"/>
              </a:rPr>
              <a:t>2</a:t>
            </a:r>
            <a:r>
              <a:rPr lang="en-US" altLang="en-US" sz="1800" dirty="0">
                <a:solidFill>
                  <a:srgbClr val="0049DA"/>
                </a:solidFill>
                <a:latin typeface="Times New Roman" panose="02020603050405020304" pitchFamily="18" charset="0"/>
                <a:cs typeface="Times New Roman" panose="02020603050405020304" pitchFamily="18" charset="0"/>
              </a:rPr>
              <a:t> production less than with fossil fuels</a:t>
            </a:r>
          </a:p>
          <a:p>
            <a:pPr lvl="1" eaLnBrk="1" hangingPunct="1"/>
            <a:r>
              <a:rPr lang="en-US" altLang="en-US" sz="1800" dirty="0">
                <a:solidFill>
                  <a:srgbClr val="0049DA"/>
                </a:solidFill>
                <a:latin typeface="Times New Roman" panose="02020603050405020304" pitchFamily="18" charset="0"/>
                <a:cs typeface="Times New Roman" panose="02020603050405020304" pitchFamily="18" charset="0"/>
              </a:rPr>
              <a:t>High net energy yield</a:t>
            </a:r>
          </a:p>
          <a:p>
            <a:pPr eaLnBrk="1" hangingPunct="1"/>
            <a:r>
              <a:rPr lang="en-US" altLang="en-US" sz="1800" dirty="0">
                <a:solidFill>
                  <a:srgbClr val="0049DA"/>
                </a:solidFill>
                <a:latin typeface="Times New Roman" panose="02020603050405020304" pitchFamily="18" charset="0"/>
                <a:cs typeface="Times New Roman" panose="02020603050405020304" pitchFamily="18" charset="0"/>
              </a:rPr>
              <a:t>Disadvantages</a:t>
            </a:r>
          </a:p>
          <a:p>
            <a:pPr lvl="1" eaLnBrk="1" hangingPunct="1"/>
            <a:r>
              <a:rPr lang="en-US" altLang="en-US" sz="1800" dirty="0">
                <a:solidFill>
                  <a:srgbClr val="0049DA"/>
                </a:solidFill>
                <a:latin typeface="Times New Roman" panose="02020603050405020304" pitchFamily="18" charset="0"/>
                <a:cs typeface="Times New Roman" panose="02020603050405020304" pitchFamily="18" charset="0"/>
              </a:rPr>
              <a:t>Not available everywhere</a:t>
            </a:r>
          </a:p>
          <a:p>
            <a:pPr lvl="1" eaLnBrk="1" hangingPunct="1"/>
            <a:r>
              <a:rPr lang="en-US" altLang="en-US" sz="1800" dirty="0">
                <a:solidFill>
                  <a:srgbClr val="0049DA"/>
                </a:solidFill>
                <a:latin typeface="Times New Roman" panose="02020603050405020304" pitchFamily="18" charset="0"/>
                <a:cs typeface="Times New Roman" panose="02020603050405020304" pitchFamily="18" charset="0"/>
              </a:rPr>
              <a:t>H</a:t>
            </a:r>
            <a:r>
              <a:rPr lang="en-US" altLang="en-US" sz="1800" baseline="-25000" dirty="0">
                <a:solidFill>
                  <a:srgbClr val="0049DA"/>
                </a:solidFill>
                <a:latin typeface="Times New Roman" panose="02020603050405020304" pitchFamily="18" charset="0"/>
                <a:cs typeface="Times New Roman" panose="02020603050405020304" pitchFamily="18" charset="0"/>
              </a:rPr>
              <a:t>2</a:t>
            </a:r>
            <a:r>
              <a:rPr lang="en-US" altLang="en-US" sz="1800" dirty="0">
                <a:solidFill>
                  <a:srgbClr val="0049DA"/>
                </a:solidFill>
                <a:latin typeface="Times New Roman" panose="02020603050405020304" pitchFamily="18" charset="0"/>
                <a:cs typeface="Times New Roman" panose="02020603050405020304" pitchFamily="18" charset="0"/>
              </a:rPr>
              <a:t>S pollution</a:t>
            </a:r>
          </a:p>
          <a:p>
            <a:pPr lvl="1" eaLnBrk="1" hangingPunct="1"/>
            <a:r>
              <a:rPr lang="en-US" altLang="en-US" sz="1800" dirty="0">
                <a:solidFill>
                  <a:srgbClr val="0049DA"/>
                </a:solidFill>
                <a:latin typeface="Times New Roman" panose="02020603050405020304" pitchFamily="18" charset="0"/>
                <a:cs typeface="Times New Roman" panose="02020603050405020304" pitchFamily="18" charset="0"/>
              </a:rPr>
              <a:t>Produces some water pollution (somewhat similar to mining)</a:t>
            </a:r>
          </a:p>
        </p:txBody>
      </p:sp>
      <p:pic>
        <p:nvPicPr>
          <p:cNvPr id="2" name="Picture 1">
            <a:extLst>
              <a:ext uri="{FF2B5EF4-FFF2-40B4-BE49-F238E27FC236}">
                <a16:creationId xmlns:a16="http://schemas.microsoft.com/office/drawing/2014/main" id="{A80FD0BA-3780-4AD9-BC36-DEB523CF930F}"/>
              </a:ext>
            </a:extLst>
          </p:cNvPr>
          <p:cNvPicPr>
            <a:picLocks noChangeAspect="1"/>
          </p:cNvPicPr>
          <p:nvPr/>
        </p:nvPicPr>
        <p:blipFill>
          <a:blip r:embed="rId2"/>
          <a:stretch>
            <a:fillRect/>
          </a:stretch>
        </p:blipFill>
        <p:spPr>
          <a:xfrm>
            <a:off x="5202614" y="2209800"/>
            <a:ext cx="3712786" cy="2481287"/>
          </a:xfrm>
          <a:prstGeom prst="rect">
            <a:avLst/>
          </a:prstGeom>
        </p:spPr>
      </p:pic>
    </p:spTree>
    <p:extLst>
      <p:ext uri="{BB962C8B-B14F-4D97-AF65-F5344CB8AC3E}">
        <p14:creationId xmlns:p14="http://schemas.microsoft.com/office/powerpoint/2010/main" val="2271848809"/>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F6830C-3A1F-4F6F-AF88-12E07D54E61E}"/>
              </a:ext>
            </a:extLst>
          </p:cNvPr>
          <p:cNvSpPr txBox="1"/>
          <p:nvPr/>
        </p:nvSpPr>
        <p:spPr>
          <a:xfrm>
            <a:off x="457199" y="101025"/>
            <a:ext cx="8458201" cy="584775"/>
          </a:xfrm>
          <a:prstGeom prst="rect">
            <a:avLst/>
          </a:prstGeom>
          <a:gradFill>
            <a:gsLst>
              <a:gs pos="24790">
                <a:srgbClr val="DFE8F3"/>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ln>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Working Principle of Geothermal Power Plant:</a:t>
            </a:r>
          </a:p>
        </p:txBody>
      </p:sp>
      <p:sp>
        <p:nvSpPr>
          <p:cNvPr id="3" name="TextBox 2">
            <a:extLst>
              <a:ext uri="{FF2B5EF4-FFF2-40B4-BE49-F238E27FC236}">
                <a16:creationId xmlns:a16="http://schemas.microsoft.com/office/drawing/2014/main" id="{5F0B655F-9760-47AF-8C07-1ADAD1DA2E01}"/>
              </a:ext>
            </a:extLst>
          </p:cNvPr>
          <p:cNvSpPr txBox="1"/>
          <p:nvPr/>
        </p:nvSpPr>
        <p:spPr>
          <a:xfrm>
            <a:off x="228600" y="927080"/>
            <a:ext cx="8458201" cy="3139321"/>
          </a:xfrm>
          <a:prstGeom prst="rect">
            <a:avLst/>
          </a:prstGeom>
          <a:noFill/>
        </p:spPr>
        <p:txBody>
          <a:bodyPr wrap="square" rtlCol="0">
            <a:spAutoFit/>
          </a:bodyPr>
          <a:lstStyle/>
          <a:p>
            <a:pPr marL="285750" indent="-285750" algn="just">
              <a:buFont typeface="Arial" panose="020B0604020202020204" pitchFamily="34" charset="0"/>
              <a:buChar char="•"/>
            </a:pPr>
            <a:r>
              <a:rPr lang="en-US" dirty="0"/>
              <a:t>The increase in temperature below the surface of earth is measured using geothermal gradient. Except near the tectonic plate boundaries it is about 25° C per km of depth.</a:t>
            </a:r>
          </a:p>
          <a:p>
            <a:pPr algn="just"/>
            <a:endParaRPr lang="en-US" dirty="0"/>
          </a:p>
          <a:p>
            <a:pPr marL="285750" indent="-285750" algn="just">
              <a:buFont typeface="Arial" panose="020B0604020202020204" pitchFamily="34" charset="0"/>
              <a:buChar char="•"/>
            </a:pPr>
            <a:r>
              <a:rPr lang="en-US" dirty="0"/>
              <a:t>The magma heats the water present inside the earth and increases its temperature greater than 182 degree Celsius. This hot water from the earth is piping to the surface of the earth through hot water wells. The steam from the hot water is separated and made it to strike on the turbine blade and it starts rotating. A Generator is coupled to the turbine also starts rotating and produces electricity.</a:t>
            </a:r>
          </a:p>
          <a:p>
            <a:pPr algn="just"/>
            <a:endParaRPr lang="en-US" dirty="0"/>
          </a:p>
          <a:p>
            <a:pPr marL="285750" indent="-285750" algn="just">
              <a:buFont typeface="Arial" panose="020B0604020202020204" pitchFamily="34" charset="0"/>
              <a:buChar char="•"/>
            </a:pPr>
            <a:r>
              <a:rPr lang="en-US" dirty="0"/>
              <a:t>In South America, Central America, Japan, Malaysia, Indonesia, and Philippine, Electricity generates from Geothermal Thermal energy.  </a:t>
            </a:r>
          </a:p>
        </p:txBody>
      </p:sp>
      <p:pic>
        <p:nvPicPr>
          <p:cNvPr id="1026" name="Picture 2" descr="Dry Steam Geothermal Power Plant ">
            <a:extLst>
              <a:ext uri="{FF2B5EF4-FFF2-40B4-BE49-F238E27FC236}">
                <a16:creationId xmlns:a16="http://schemas.microsoft.com/office/drawing/2014/main" id="{DDCE417F-21F6-4024-87CB-5DB550B2BF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140454"/>
            <a:ext cx="3124200" cy="24889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lash Steam Geothermal Power Plant ">
            <a:extLst>
              <a:ext uri="{FF2B5EF4-FFF2-40B4-BE49-F238E27FC236}">
                <a16:creationId xmlns:a16="http://schemas.microsoft.com/office/drawing/2014/main" id="{F2BDE957-D0BA-44A6-A2A4-2174D49E40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225005"/>
            <a:ext cx="3231872" cy="2337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420088"/>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228600"/>
            <a:ext cx="3037435" cy="584775"/>
          </a:xfrm>
          <a:prstGeom prst="rect">
            <a:avLst/>
          </a:prstGeom>
          <a:noFill/>
        </p:spPr>
        <p:txBody>
          <a:bodyPr wrap="non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RENEWABLES</a:t>
            </a:r>
          </a:p>
        </p:txBody>
      </p:sp>
      <p:sp>
        <p:nvSpPr>
          <p:cNvPr id="6" name="Rectangle 5"/>
          <p:cNvSpPr/>
          <p:nvPr/>
        </p:nvSpPr>
        <p:spPr>
          <a:xfrm>
            <a:off x="533400" y="1066800"/>
            <a:ext cx="8229600" cy="5078313"/>
          </a:xfrm>
          <a:prstGeom prst="rect">
            <a:avLst/>
          </a:prstGeom>
        </p:spPr>
        <p:txBody>
          <a:bodyPr wrap="square">
            <a:spAutoFit/>
          </a:bodyPr>
          <a:lstStyle/>
          <a:p>
            <a:pPr algn="ctr"/>
            <a:r>
              <a:rPr lang="en-US" b="1" dirty="0">
                <a:solidFill>
                  <a:srgbClr val="002060"/>
                </a:solidFill>
                <a:latin typeface="Times New Roman" panose="02020603050405020304" pitchFamily="18" charset="0"/>
                <a:cs typeface="Times New Roman" panose="02020603050405020304" pitchFamily="18" charset="0"/>
              </a:rPr>
              <a:t>CURRENT STATUS OF GRID CONNECTED RENEWABLE ENERGY RESOURCES</a:t>
            </a:r>
          </a:p>
          <a:p>
            <a:endParaRPr lang="en-US" b="1" dirty="0">
              <a:solidFill>
                <a:srgbClr val="002060"/>
              </a:solidFill>
              <a:latin typeface="Times New Roman" panose="02020603050405020304" pitchFamily="18" charset="0"/>
              <a:cs typeface="Times New Roman" panose="02020603050405020304" pitchFamily="18" charset="0"/>
            </a:endParaRPr>
          </a:p>
          <a:p>
            <a:pPr>
              <a:buFont typeface="Wingdings" pitchFamily="2" charset="2"/>
              <a:buChar char="Ø"/>
            </a:pPr>
            <a:r>
              <a:rPr lang="en-US" dirty="0">
                <a:solidFill>
                  <a:srgbClr val="002060"/>
                </a:solidFill>
                <a:latin typeface="Times New Roman" panose="02020603050405020304" pitchFamily="18" charset="0"/>
                <a:cs typeface="Times New Roman" panose="02020603050405020304" pitchFamily="18" charset="0"/>
              </a:rPr>
              <a:t>The JNNSM aims at adding 20,000 MW solar power capacity by 2022.</a:t>
            </a:r>
          </a:p>
          <a:p>
            <a:pPr>
              <a:buFont typeface="Wingdings" pitchFamily="2" charset="2"/>
              <a:buChar char="Ø"/>
            </a:pPr>
            <a:endParaRPr lang="en-US" dirty="0">
              <a:solidFill>
                <a:srgbClr val="002060"/>
              </a:solidFill>
              <a:latin typeface="Times New Roman" panose="02020603050405020304" pitchFamily="18" charset="0"/>
              <a:cs typeface="Times New Roman" panose="02020603050405020304" pitchFamily="18" charset="0"/>
            </a:endParaRPr>
          </a:p>
          <a:p>
            <a:pPr>
              <a:buFont typeface="Wingdings" pitchFamily="2" charset="2"/>
              <a:buChar char="Ø"/>
            </a:pPr>
            <a:r>
              <a:rPr lang="en-US" dirty="0">
                <a:solidFill>
                  <a:srgbClr val="002060"/>
                </a:solidFill>
                <a:latin typeface="Times New Roman" panose="02020603050405020304" pitchFamily="18" charset="0"/>
                <a:cs typeface="Times New Roman" panose="02020603050405020304" pitchFamily="18" charset="0"/>
              </a:rPr>
              <a:t>The Ministry of New and Renewable Energy (MNRE) is envisaging a capacity addition of about 30,000 MW from renewable during 12th Plan</a:t>
            </a:r>
          </a:p>
          <a:p>
            <a:pPr>
              <a:buFont typeface="Wingdings" pitchFamily="2" charset="2"/>
              <a:buChar char="Ø"/>
            </a:pPr>
            <a:endParaRPr lang="en-US" dirty="0">
              <a:solidFill>
                <a:srgbClr val="002060"/>
              </a:solidFill>
              <a:latin typeface="Times New Roman" panose="02020603050405020304" pitchFamily="18" charset="0"/>
              <a:cs typeface="Times New Roman" panose="02020603050405020304" pitchFamily="18" charset="0"/>
            </a:endParaRPr>
          </a:p>
          <a:p>
            <a:pPr>
              <a:buFont typeface="Wingdings" pitchFamily="2" charset="2"/>
              <a:buChar char="Ø"/>
            </a:pPr>
            <a:r>
              <a:rPr lang="en-US" dirty="0">
                <a:solidFill>
                  <a:srgbClr val="002060"/>
                </a:solidFill>
                <a:latin typeface="Times New Roman" panose="02020603050405020304" pitchFamily="18" charset="0"/>
                <a:cs typeface="Times New Roman" panose="02020603050405020304" pitchFamily="18" charset="0"/>
              </a:rPr>
              <a:t>The total installed capacity from renewable is 22447 MW  (December 2011)</a:t>
            </a:r>
          </a:p>
          <a:p>
            <a:pPr>
              <a:buFont typeface="Wingdings" pitchFamily="2" charset="2"/>
              <a:buChar char="Ø"/>
            </a:pPr>
            <a:endParaRPr lang="en-US" dirty="0">
              <a:solidFill>
                <a:srgbClr val="002060"/>
              </a:solidFill>
              <a:latin typeface="Times New Roman" panose="02020603050405020304" pitchFamily="18" charset="0"/>
              <a:cs typeface="Times New Roman" panose="02020603050405020304" pitchFamily="18" charset="0"/>
            </a:endParaRPr>
          </a:p>
          <a:p>
            <a:pPr>
              <a:buFont typeface="Wingdings" pitchFamily="2" charset="2"/>
              <a:buChar char="Ø"/>
            </a:pPr>
            <a:r>
              <a:rPr lang="en-US" dirty="0">
                <a:solidFill>
                  <a:srgbClr val="002060"/>
                </a:solidFill>
                <a:latin typeface="Times New Roman" panose="02020603050405020304" pitchFamily="18" charset="0"/>
                <a:cs typeface="Times New Roman" panose="02020603050405020304" pitchFamily="18" charset="0"/>
              </a:rPr>
              <a:t>A total installed capacity of 15880 MW of wind power </a:t>
            </a:r>
          </a:p>
          <a:p>
            <a:pPr>
              <a:buFont typeface="Wingdings" pitchFamily="2" charset="2"/>
              <a:buChar char="Ø"/>
            </a:pPr>
            <a:r>
              <a:rPr lang="en-US" dirty="0">
                <a:solidFill>
                  <a:srgbClr val="002060"/>
                </a:solidFill>
                <a:latin typeface="Times New Roman" panose="02020603050405020304" pitchFamily="18" charset="0"/>
                <a:cs typeface="Times New Roman" panose="02020603050405020304" pitchFamily="18" charset="0"/>
              </a:rPr>
              <a:t>Target of 15000 MW has been proposed for 12th plan.</a:t>
            </a:r>
          </a:p>
          <a:p>
            <a:pPr>
              <a:buFont typeface="Wingdings" pitchFamily="2" charset="2"/>
              <a:buChar char="Ø"/>
            </a:pPr>
            <a:endParaRPr lang="en-US" dirty="0">
              <a:solidFill>
                <a:srgbClr val="002060"/>
              </a:solidFill>
              <a:latin typeface="Times New Roman" panose="02020603050405020304" pitchFamily="18" charset="0"/>
              <a:cs typeface="Times New Roman" panose="02020603050405020304" pitchFamily="18" charset="0"/>
            </a:endParaRPr>
          </a:p>
          <a:p>
            <a:pPr>
              <a:buFont typeface="Wingdings" pitchFamily="2" charset="2"/>
              <a:buChar char="Ø"/>
            </a:pPr>
            <a:r>
              <a:rPr lang="en-US" dirty="0">
                <a:solidFill>
                  <a:srgbClr val="002060"/>
                </a:solidFill>
                <a:latin typeface="Times New Roman" panose="02020603050405020304" pitchFamily="18" charset="0"/>
                <a:cs typeface="Times New Roman" panose="02020603050405020304" pitchFamily="18" charset="0"/>
              </a:rPr>
              <a:t>The cumulative biomass power /bagasse cogeneration based power</a:t>
            </a:r>
          </a:p>
          <a:p>
            <a:r>
              <a:rPr lang="en-US" dirty="0">
                <a:solidFill>
                  <a:srgbClr val="002060"/>
                </a:solidFill>
                <a:latin typeface="Times New Roman" panose="02020603050405020304" pitchFamily="18" charset="0"/>
                <a:cs typeface="Times New Roman" panose="02020603050405020304" pitchFamily="18" charset="0"/>
              </a:rPr>
              <a:t>capacity has reached 3056 MW.</a:t>
            </a:r>
          </a:p>
          <a:p>
            <a:pPr>
              <a:buFont typeface="Wingdings" pitchFamily="2" charset="2"/>
              <a:buChar char="Ø"/>
            </a:pPr>
            <a:endParaRPr lang="en-US" dirty="0">
              <a:solidFill>
                <a:srgbClr val="002060"/>
              </a:solidFill>
              <a:latin typeface="Times New Roman" panose="02020603050405020304" pitchFamily="18" charset="0"/>
              <a:cs typeface="Times New Roman" panose="02020603050405020304" pitchFamily="18" charset="0"/>
            </a:endParaRPr>
          </a:p>
          <a:p>
            <a:pPr>
              <a:buFont typeface="Wingdings" pitchFamily="2" charset="2"/>
              <a:buChar char="Ø"/>
            </a:pPr>
            <a:r>
              <a:rPr lang="en-US" dirty="0">
                <a:solidFill>
                  <a:srgbClr val="002060"/>
                </a:solidFill>
                <a:latin typeface="Times New Roman" panose="02020603050405020304" pitchFamily="18" charset="0"/>
                <a:cs typeface="Times New Roman" panose="02020603050405020304" pitchFamily="18" charset="0"/>
              </a:rPr>
              <a:t>Global renewable energy annual capacity grew from 64.6 GW in 2010 to 75.6 GW in 2011</a:t>
            </a:r>
          </a:p>
        </p:txBody>
      </p:sp>
    </p:spTree>
    <p:extLst>
      <p:ext uri="{BB962C8B-B14F-4D97-AF65-F5344CB8AC3E}">
        <p14:creationId xmlns:p14="http://schemas.microsoft.com/office/powerpoint/2010/main" val="1237741729"/>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E0F6DF-442A-4374-BE73-6CBD12276560}"/>
              </a:ext>
            </a:extLst>
          </p:cNvPr>
          <p:cNvPicPr>
            <a:picLocks noChangeAspect="1"/>
          </p:cNvPicPr>
          <p:nvPr/>
        </p:nvPicPr>
        <p:blipFill>
          <a:blip r:embed="rId2"/>
          <a:stretch>
            <a:fillRect/>
          </a:stretch>
        </p:blipFill>
        <p:spPr>
          <a:xfrm>
            <a:off x="1492316" y="0"/>
            <a:ext cx="6159368" cy="6858000"/>
          </a:xfrm>
          <a:prstGeom prst="rect">
            <a:avLst/>
          </a:prstGeom>
        </p:spPr>
      </p:pic>
    </p:spTree>
    <p:extLst>
      <p:ext uri="{BB962C8B-B14F-4D97-AF65-F5344CB8AC3E}">
        <p14:creationId xmlns:p14="http://schemas.microsoft.com/office/powerpoint/2010/main" val="2639847876"/>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33400"/>
            <a:ext cx="8458200" cy="5940088"/>
          </a:xfrm>
          <a:prstGeom prst="rect">
            <a:avLst/>
          </a:prstGeom>
        </p:spPr>
        <p:txBody>
          <a:bodyPr wrap="square">
            <a:spAutoFit/>
          </a:bodyPr>
          <a:lstStyle/>
          <a:p>
            <a:pPr>
              <a:buFont typeface="Wingdings" pitchFamily="2" charset="2"/>
              <a:buChar char="Ø"/>
            </a:pPr>
            <a:r>
              <a:rPr lang="en-US" sz="2000" b="1" i="1" u="sng" dirty="0">
                <a:solidFill>
                  <a:srgbClr val="002060"/>
                </a:solidFill>
                <a:latin typeface="Times New Roman" panose="02020603050405020304" pitchFamily="18" charset="0"/>
                <a:cs typeface="Times New Roman" panose="02020603050405020304" pitchFamily="18" charset="0"/>
              </a:rPr>
              <a:t>Frequency Control: </a:t>
            </a:r>
            <a:r>
              <a:rPr lang="en-US" sz="2000" dirty="0">
                <a:solidFill>
                  <a:srgbClr val="002060"/>
                </a:solidFill>
                <a:latin typeface="Times New Roman" panose="02020603050405020304" pitchFamily="18" charset="0"/>
                <a:cs typeface="Times New Roman" panose="02020603050405020304" pitchFamily="18" charset="0"/>
              </a:rPr>
              <a:t>Frequency changes are the direct measurement of demand/supply balances. Drop in frequency means greater demand, vice-versa rises in frequency are indications of reductions of customer loads.</a:t>
            </a:r>
          </a:p>
          <a:p>
            <a:endParaRPr lang="en-US" sz="2000" dirty="0">
              <a:solidFill>
                <a:srgbClr val="002060"/>
              </a:solidFill>
              <a:latin typeface="Times New Roman" panose="02020603050405020304" pitchFamily="18" charset="0"/>
              <a:cs typeface="Times New Roman" panose="02020603050405020304" pitchFamily="18" charset="0"/>
            </a:endParaRPr>
          </a:p>
          <a:p>
            <a:r>
              <a:rPr lang="en-US" sz="2000" dirty="0">
                <a:solidFill>
                  <a:srgbClr val="002060"/>
                </a:solidFill>
                <a:latin typeface="Times New Roman" panose="02020603050405020304" pitchFamily="18" charset="0"/>
                <a:cs typeface="Times New Roman" panose="02020603050405020304" pitchFamily="18" charset="0"/>
              </a:rPr>
              <a:t>Conventionally frequency control is provided by fine tuning of hydro plants.</a:t>
            </a:r>
          </a:p>
          <a:p>
            <a:endParaRPr lang="en-US" sz="2000" dirty="0">
              <a:solidFill>
                <a:srgbClr val="002060"/>
              </a:solidFill>
              <a:latin typeface="Times New Roman" panose="02020603050405020304" pitchFamily="18" charset="0"/>
              <a:cs typeface="Times New Roman" panose="02020603050405020304" pitchFamily="18" charset="0"/>
            </a:endParaRPr>
          </a:p>
          <a:p>
            <a:r>
              <a:rPr lang="en-US" sz="2000" dirty="0">
                <a:solidFill>
                  <a:srgbClr val="002060"/>
                </a:solidFill>
                <a:latin typeface="Times New Roman" panose="02020603050405020304" pitchFamily="18" charset="0"/>
                <a:cs typeface="Times New Roman" panose="02020603050405020304" pitchFamily="18" charset="0"/>
              </a:rPr>
              <a:t>The problems due to intermittency come into effect only when the penetration level of intermittent sources goes above acceptable levels (usually 10% to 15% of the total energy production).</a:t>
            </a:r>
          </a:p>
          <a:p>
            <a:endParaRPr lang="en-US" sz="2000" dirty="0">
              <a:solidFill>
                <a:srgbClr val="002060"/>
              </a:solidFill>
              <a:latin typeface="Times New Roman" panose="02020603050405020304" pitchFamily="18" charset="0"/>
              <a:cs typeface="Times New Roman" panose="02020603050405020304" pitchFamily="18" charset="0"/>
            </a:endParaRPr>
          </a:p>
          <a:p>
            <a:pPr>
              <a:buFont typeface="Wingdings" pitchFamily="2" charset="2"/>
              <a:buChar char="Ø"/>
            </a:pPr>
            <a:r>
              <a:rPr lang="en-US" sz="2000" i="1" u="sng" dirty="0">
                <a:solidFill>
                  <a:srgbClr val="002060"/>
                </a:solidFill>
                <a:latin typeface="Times New Roman" panose="02020603050405020304" pitchFamily="18" charset="0"/>
                <a:cs typeface="Times New Roman" panose="02020603050405020304" pitchFamily="18" charset="0"/>
              </a:rPr>
              <a:t>Spinning reserves: </a:t>
            </a:r>
            <a:r>
              <a:rPr lang="en-US" sz="2000" dirty="0">
                <a:solidFill>
                  <a:srgbClr val="002060"/>
                </a:solidFill>
                <a:latin typeface="Times New Roman" panose="02020603050405020304" pitchFamily="18" charset="0"/>
                <a:cs typeface="Times New Roman" panose="02020603050405020304" pitchFamily="18" charset="0"/>
              </a:rPr>
              <a:t>The spinning reserve is the extra generating capacity that is available by increasing the power output of generators that are already connected to the power grid. Such spinning reserves should be able to tolerate the unpredictable fluctuation in the renewable energy production.</a:t>
            </a:r>
          </a:p>
          <a:p>
            <a:endParaRPr lang="en-US" sz="2000" b="1" dirty="0">
              <a:solidFill>
                <a:srgbClr val="002060"/>
              </a:solidFill>
              <a:latin typeface="Times New Roman" panose="02020603050405020304" pitchFamily="18" charset="0"/>
              <a:cs typeface="Times New Roman" panose="02020603050405020304" pitchFamily="18" charset="0"/>
            </a:endParaRPr>
          </a:p>
          <a:p>
            <a:pPr>
              <a:buFont typeface="Wingdings" pitchFamily="2" charset="2"/>
              <a:buChar char="Ø"/>
            </a:pPr>
            <a:r>
              <a:rPr lang="en-US" sz="2000" b="1" i="1" u="sng" dirty="0">
                <a:solidFill>
                  <a:srgbClr val="002060"/>
                </a:solidFill>
                <a:latin typeface="Times New Roman" panose="02020603050405020304" pitchFamily="18" charset="0"/>
                <a:cs typeface="Times New Roman" panose="02020603050405020304" pitchFamily="18" charset="0"/>
              </a:rPr>
              <a:t>Peak loading: </a:t>
            </a:r>
            <a:r>
              <a:rPr lang="en-US" sz="2000" dirty="0">
                <a:solidFill>
                  <a:srgbClr val="002060"/>
                </a:solidFill>
                <a:latin typeface="Times New Roman" panose="02020603050405020304" pitchFamily="18" charset="0"/>
                <a:cs typeface="Times New Roman" panose="02020603050405020304" pitchFamily="18" charset="0"/>
              </a:rPr>
              <a:t>The wind and solar power systems have a very low production cost so these units will be the first to get connected to the grid and will help in reducing the requirement for the peaking power plants during the day time or during high wind speeds.</a:t>
            </a:r>
          </a:p>
        </p:txBody>
      </p:sp>
    </p:spTree>
    <p:extLst>
      <p:ext uri="{BB962C8B-B14F-4D97-AF65-F5344CB8AC3E}">
        <p14:creationId xmlns:p14="http://schemas.microsoft.com/office/powerpoint/2010/main" val="2916425597"/>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62000"/>
            <a:ext cx="8077200" cy="3349956"/>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Certain materials especially the crystalline ones, produce an emf when deformed by an application of pressure along the specific axis. This phenomena is known as piezoelectricity or piezoelectric effect.</a:t>
            </a:r>
          </a:p>
          <a:p>
            <a:pPr marL="285750" indent="-285750" algn="just">
              <a:lnSpc>
                <a:spcPct val="150000"/>
              </a:lnSpc>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For details click in the below link.</a:t>
            </a:r>
          </a:p>
          <a:p>
            <a:pPr marL="285750" indent="-285750" algn="just">
              <a:lnSpc>
                <a:spcPct val="150000"/>
              </a:lnSpc>
              <a:buFont typeface="Arial" panose="020B0604020202020204" pitchFamily="34" charset="0"/>
              <a:buChar char="•"/>
            </a:pPr>
            <a:endParaRPr lang="en-US" sz="2400" b="1" dirty="0">
              <a:latin typeface="Times New Roman" panose="02020603050405020304" pitchFamily="18" charset="0"/>
              <a:cs typeface="Times New Roman" panose="02020603050405020304" pitchFamily="18" charset="0"/>
            </a:endParaRPr>
          </a:p>
        </p:txBody>
      </p:sp>
      <p:sp>
        <p:nvSpPr>
          <p:cNvPr id="3" name="Rectangle 2"/>
          <p:cNvSpPr txBox="1">
            <a:spLocks noChangeArrowheads="1"/>
          </p:cNvSpPr>
          <p:nvPr/>
        </p:nvSpPr>
        <p:spPr>
          <a:xfrm>
            <a:off x="1752600" y="76200"/>
            <a:ext cx="4648200" cy="8382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b="1" dirty="0">
                <a:solidFill>
                  <a:srgbClr val="FF0000"/>
                </a:solidFill>
                <a:latin typeface="Times New Roman" panose="02020603050405020304" pitchFamily="18" charset="0"/>
                <a:cs typeface="Times New Roman" panose="02020603050405020304" pitchFamily="18" charset="0"/>
              </a:rPr>
              <a:t>Piezoelectricity</a:t>
            </a:r>
          </a:p>
        </p:txBody>
      </p:sp>
      <p:graphicFrame>
        <p:nvGraphicFramePr>
          <p:cNvPr id="5" name="Object 4">
            <a:extLst>
              <a:ext uri="{FF2B5EF4-FFF2-40B4-BE49-F238E27FC236}">
                <a16:creationId xmlns:a16="http://schemas.microsoft.com/office/drawing/2014/main" id="{3AD5619A-0CEB-467F-BFCA-B888292AA0DB}"/>
              </a:ext>
            </a:extLst>
          </p:cNvPr>
          <p:cNvGraphicFramePr>
            <a:graphicFrameLocks noChangeAspect="1"/>
          </p:cNvGraphicFramePr>
          <p:nvPr>
            <p:extLst>
              <p:ext uri="{D42A27DB-BD31-4B8C-83A1-F6EECF244321}">
                <p14:modId xmlns:p14="http://schemas.microsoft.com/office/powerpoint/2010/main" val="1732287377"/>
              </p:ext>
            </p:extLst>
          </p:nvPr>
        </p:nvGraphicFramePr>
        <p:xfrm>
          <a:off x="1629875" y="4216400"/>
          <a:ext cx="2871787" cy="2260600"/>
        </p:xfrm>
        <a:graphic>
          <a:graphicData uri="http://schemas.openxmlformats.org/presentationml/2006/ole">
            <mc:AlternateContent xmlns:mc="http://schemas.openxmlformats.org/markup-compatibility/2006">
              <mc:Choice xmlns:v="urn:schemas-microsoft-com:vml" Requires="v">
                <p:oleObj spid="_x0000_s1026" name="Acrobat Document" r:id="rId3" imgW="5667037" imgH="8019948" progId="Acrobat.Document.DC">
                  <p:embed/>
                </p:oleObj>
              </mc:Choice>
              <mc:Fallback>
                <p:oleObj name="Acrobat Document" r:id="rId3" imgW="5667037" imgH="8019948" progId="Acrobat.Document.DC">
                  <p:embed/>
                  <p:pic>
                    <p:nvPicPr>
                      <p:cNvPr id="0" name=""/>
                      <p:cNvPicPr/>
                      <p:nvPr/>
                    </p:nvPicPr>
                    <p:blipFill>
                      <a:blip r:embed="rId4"/>
                      <a:stretch>
                        <a:fillRect/>
                      </a:stretch>
                    </p:blipFill>
                    <p:spPr>
                      <a:xfrm>
                        <a:off x="1629875" y="4216400"/>
                        <a:ext cx="2871787" cy="2260600"/>
                      </a:xfrm>
                      <a:prstGeom prst="rect">
                        <a:avLst/>
                      </a:prstGeom>
                    </p:spPr>
                  </p:pic>
                </p:oleObj>
              </mc:Fallback>
            </mc:AlternateContent>
          </a:graphicData>
        </a:graphic>
      </p:graphicFrame>
    </p:spTree>
    <p:extLst>
      <p:ext uri="{BB962C8B-B14F-4D97-AF65-F5344CB8AC3E}">
        <p14:creationId xmlns:p14="http://schemas.microsoft.com/office/powerpoint/2010/main" val="3610343738"/>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62000"/>
            <a:ext cx="8077200" cy="5565947"/>
          </a:xfrm>
          <a:prstGeom prst="rect">
            <a:avLst/>
          </a:prstGeom>
        </p:spPr>
        <p:txBody>
          <a:bodyPr wrap="square">
            <a:spAutoFit/>
          </a:bodyPr>
          <a:lstStyle/>
          <a:p>
            <a:pPr marL="285750" indent="-285750">
              <a:lnSpc>
                <a:spcPct val="150000"/>
              </a:lnSpc>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The renewable sources are cost effective, user-friendly, so that they can easily beat the fossil fuels.  </a:t>
            </a:r>
          </a:p>
          <a:p>
            <a:pPr marL="285750" indent="-285750">
              <a:lnSpc>
                <a:spcPct val="150000"/>
              </a:lnSpc>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By promoting renewable energy sources we can avoid, Air pollution, soil pollution and water pollution. </a:t>
            </a:r>
          </a:p>
          <a:p>
            <a:pPr marL="285750" indent="-285750">
              <a:lnSpc>
                <a:spcPct val="150000"/>
              </a:lnSpc>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Country’s Economy will increase.  </a:t>
            </a:r>
          </a:p>
          <a:p>
            <a:pPr marL="285750" indent="-285750">
              <a:lnSpc>
                <a:spcPct val="150000"/>
              </a:lnSpc>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Due to technological advancement vehicles are made with improved fuel efficiency and also perfect hybrid vehicle are made.</a:t>
            </a:r>
          </a:p>
          <a:p>
            <a:pPr marL="285750" indent="-285750">
              <a:lnSpc>
                <a:spcPct val="150000"/>
              </a:lnSpc>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Throughout the year these sources are available without affecting the Environment.</a:t>
            </a:r>
            <a:endParaRPr lang="en-IN" sz="2400" b="1" dirty="0">
              <a:latin typeface="Times New Roman" panose="02020603050405020304" pitchFamily="18" charset="0"/>
              <a:cs typeface="Times New Roman" panose="02020603050405020304" pitchFamily="18" charset="0"/>
            </a:endParaRPr>
          </a:p>
        </p:txBody>
      </p:sp>
      <p:sp>
        <p:nvSpPr>
          <p:cNvPr id="3" name="Rectangle 2"/>
          <p:cNvSpPr txBox="1">
            <a:spLocks noChangeArrowheads="1"/>
          </p:cNvSpPr>
          <p:nvPr/>
        </p:nvSpPr>
        <p:spPr>
          <a:xfrm>
            <a:off x="1752600" y="76200"/>
            <a:ext cx="4648200" cy="8382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b="1" dirty="0">
                <a:solidFill>
                  <a:srgbClr val="FF0000"/>
                </a:solidFill>
                <a:latin typeface="Times New Roman" panose="02020603050405020304" pitchFamily="18" charset="0"/>
                <a:cs typeface="Times New Roman" panose="02020603050405020304" pitchFamily="18" charset="0"/>
              </a:rPr>
              <a:t>Summary</a:t>
            </a:r>
          </a:p>
        </p:txBody>
      </p:sp>
    </p:spTree>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62000"/>
            <a:ext cx="8610600" cy="6119945"/>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Solve VU 2019 question.</a:t>
            </a:r>
          </a:p>
          <a:p>
            <a:pPr marL="285750" indent="-285750" algn="just">
              <a:lnSpc>
                <a:spcPct val="150000"/>
              </a:lnSpc>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Write down working principle with necessary diagram of Solar Cell, Solar Water Heating System, Solar Cooker, Wind Turbine, Hydro electric Power generation, Geothermal Energy Harvesting and Biogas Plant.</a:t>
            </a:r>
          </a:p>
          <a:p>
            <a:pPr marL="285750" indent="-285750" algn="just">
              <a:lnSpc>
                <a:spcPct val="150000"/>
              </a:lnSpc>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Name Five Hydroelectric Power Station India with their installed capacity.</a:t>
            </a:r>
          </a:p>
          <a:p>
            <a:pPr marL="285750" indent="-285750" algn="just">
              <a:lnSpc>
                <a:spcPct val="150000"/>
              </a:lnSpc>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Write down the composition of Biogas.</a:t>
            </a:r>
          </a:p>
          <a:p>
            <a:pPr marL="285750" indent="-285750" algn="just">
              <a:lnSpc>
                <a:spcPct val="150000"/>
              </a:lnSpc>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What is Photovoltaic Effect.</a:t>
            </a:r>
          </a:p>
          <a:p>
            <a:pPr marL="285750" indent="-285750" algn="just">
              <a:lnSpc>
                <a:spcPct val="150000"/>
              </a:lnSpc>
              <a:buFont typeface="Arial" panose="020B0604020202020204" pitchFamily="34" charset="0"/>
              <a:buChar char="•"/>
            </a:pPr>
            <a:r>
              <a:rPr lang="en-IN" sz="2400" b="1" dirty="0">
                <a:latin typeface="Times New Roman" panose="02020603050405020304" pitchFamily="18" charset="0"/>
                <a:cs typeface="Times New Roman" panose="02020603050405020304" pitchFamily="18" charset="0"/>
              </a:rPr>
              <a:t>Write down different types of Wind-turbine,</a:t>
            </a:r>
          </a:p>
          <a:p>
            <a:pPr marL="285750" indent="-285750" algn="just">
              <a:lnSpc>
                <a:spcPct val="150000"/>
              </a:lnSpc>
              <a:buFont typeface="Arial" panose="020B0604020202020204" pitchFamily="34" charset="0"/>
              <a:buChar char="•"/>
            </a:pPr>
            <a:r>
              <a:rPr lang="en-IN" sz="2400" b="1" dirty="0">
                <a:latin typeface="Times New Roman" panose="02020603050405020304" pitchFamily="18" charset="0"/>
                <a:cs typeface="Times New Roman" panose="02020603050405020304" pitchFamily="18" charset="0"/>
              </a:rPr>
              <a:t>Why solar water heating tubes were kept inside glass plates.</a:t>
            </a:r>
          </a:p>
        </p:txBody>
      </p:sp>
      <p:sp>
        <p:nvSpPr>
          <p:cNvPr id="3" name="Rectangle 2"/>
          <p:cNvSpPr txBox="1">
            <a:spLocks noChangeArrowheads="1"/>
          </p:cNvSpPr>
          <p:nvPr/>
        </p:nvSpPr>
        <p:spPr>
          <a:xfrm>
            <a:off x="1295400" y="76200"/>
            <a:ext cx="6781800" cy="8382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b="1" dirty="0">
                <a:solidFill>
                  <a:srgbClr val="FF0000"/>
                </a:solidFill>
                <a:latin typeface="Times New Roman" panose="02020603050405020304" pitchFamily="18" charset="0"/>
                <a:cs typeface="Times New Roman" panose="02020603050405020304" pitchFamily="18" charset="0"/>
              </a:rPr>
              <a:t>Self Assessment Questions</a:t>
            </a:r>
          </a:p>
        </p:txBody>
      </p:sp>
    </p:spTree>
    <p:extLst>
      <p:ext uri="{BB962C8B-B14F-4D97-AF65-F5344CB8AC3E}">
        <p14:creationId xmlns:p14="http://schemas.microsoft.com/office/powerpoint/2010/main" val="3330348604"/>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075835"/>
            <a:ext cx="8077200" cy="1133965"/>
          </a:xfrm>
          <a:prstGeom prst="rect">
            <a:avLst/>
          </a:prstGeom>
        </p:spPr>
        <p:txBody>
          <a:bodyPr wrap="square">
            <a:spAutoFit/>
          </a:bodyPr>
          <a:lstStyle/>
          <a:p>
            <a:pPr marL="285750" indent="-285750">
              <a:lnSpc>
                <a:spcPct val="150000"/>
              </a:lnSpc>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For any quarry, mail to</a:t>
            </a:r>
          </a:p>
          <a:p>
            <a:pPr>
              <a:lnSpc>
                <a:spcPct val="150000"/>
              </a:lnSpc>
            </a:pPr>
            <a:r>
              <a:rPr lang="en-US" sz="2400" b="1" dirty="0">
                <a:latin typeface="Times New Roman" panose="02020603050405020304" pitchFamily="18" charset="0"/>
                <a:cs typeface="Times New Roman" panose="02020603050405020304" pitchFamily="18" charset="0"/>
                <a:hlinkClick r:id="rId2"/>
              </a:rPr>
              <a:t>jotir_moy@yahoo.com</a:t>
            </a:r>
            <a:r>
              <a:rPr lang="en-US" sz="2400" b="1" dirty="0">
                <a:latin typeface="Times New Roman" panose="02020603050405020304" pitchFamily="18" charset="0"/>
                <a:cs typeface="Times New Roman" panose="02020603050405020304" pitchFamily="18" charset="0"/>
              </a:rPr>
              <a:t> or contact through mobile.</a:t>
            </a:r>
            <a:endParaRPr lang="en-IN" sz="2400" b="1" dirty="0">
              <a:latin typeface="Times New Roman" panose="02020603050405020304" pitchFamily="18" charset="0"/>
              <a:cs typeface="Times New Roman" panose="02020603050405020304" pitchFamily="18" charset="0"/>
            </a:endParaRPr>
          </a:p>
        </p:txBody>
      </p:sp>
      <p:sp>
        <p:nvSpPr>
          <p:cNvPr id="3" name="Rectangle 2"/>
          <p:cNvSpPr txBox="1">
            <a:spLocks noChangeArrowheads="1"/>
          </p:cNvSpPr>
          <p:nvPr/>
        </p:nvSpPr>
        <p:spPr>
          <a:xfrm>
            <a:off x="1752600" y="76200"/>
            <a:ext cx="4648200" cy="8382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b="1" dirty="0">
                <a:solidFill>
                  <a:srgbClr val="FF0000"/>
                </a:solidFill>
                <a:latin typeface="Times New Roman" panose="02020603050405020304" pitchFamily="18" charset="0"/>
                <a:cs typeface="Times New Roman" panose="02020603050405020304" pitchFamily="18" charset="0"/>
              </a:rPr>
              <a:t>Suggestions</a:t>
            </a:r>
          </a:p>
        </p:txBody>
      </p:sp>
      <p:pic>
        <p:nvPicPr>
          <p:cNvPr id="4" name="Picture 3">
            <a:extLst>
              <a:ext uri="{FF2B5EF4-FFF2-40B4-BE49-F238E27FC236}">
                <a16:creationId xmlns:a16="http://schemas.microsoft.com/office/drawing/2014/main" id="{CDBBB104-C344-447B-BA52-C8FDD9C35653}"/>
              </a:ext>
            </a:extLst>
          </p:cNvPr>
          <p:cNvPicPr>
            <a:picLocks noChangeAspect="1"/>
          </p:cNvPicPr>
          <p:nvPr/>
        </p:nvPicPr>
        <p:blipFill>
          <a:blip r:embed="rId3"/>
          <a:stretch>
            <a:fillRect/>
          </a:stretch>
        </p:blipFill>
        <p:spPr>
          <a:xfrm>
            <a:off x="2667000" y="4267200"/>
            <a:ext cx="3200677" cy="1066892"/>
          </a:xfrm>
          <a:prstGeom prst="rect">
            <a:avLst/>
          </a:prstGeom>
        </p:spPr>
      </p:pic>
    </p:spTree>
    <p:extLst>
      <p:ext uri="{BB962C8B-B14F-4D97-AF65-F5344CB8AC3E}">
        <p14:creationId xmlns:p14="http://schemas.microsoft.com/office/powerpoint/2010/main" val="1703282305"/>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79E77B-980C-4239-A239-C4975CA422B7}"/>
              </a:ext>
            </a:extLst>
          </p:cNvPr>
          <p:cNvPicPr>
            <a:picLocks noChangeAspect="1"/>
          </p:cNvPicPr>
          <p:nvPr/>
        </p:nvPicPr>
        <p:blipFill>
          <a:blip r:embed="rId2"/>
          <a:stretch>
            <a:fillRect/>
          </a:stretch>
        </p:blipFill>
        <p:spPr>
          <a:xfrm>
            <a:off x="228600" y="2222082"/>
            <a:ext cx="8593538" cy="2116791"/>
          </a:xfrm>
          <a:prstGeom prst="rect">
            <a:avLst/>
          </a:prstGeom>
        </p:spPr>
      </p:pic>
    </p:spTree>
    <p:extLst>
      <p:ext uri="{BB962C8B-B14F-4D97-AF65-F5344CB8AC3E}">
        <p14:creationId xmlns:p14="http://schemas.microsoft.com/office/powerpoint/2010/main" val="1545675562"/>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76200"/>
            <a:ext cx="8229600" cy="1143000"/>
          </a:xfrm>
        </p:spPr>
        <p:txBody>
          <a:bodyPr/>
          <a:lstStyle/>
          <a:p>
            <a:r>
              <a:rPr lang="en-US" sz="4000" b="1" dirty="0">
                <a:solidFill>
                  <a:srgbClr val="FF3300"/>
                </a:solidFill>
                <a:latin typeface="Times New Roman" pitchFamily="18" charset="0"/>
              </a:rPr>
              <a:t>Contents</a:t>
            </a:r>
          </a:p>
        </p:txBody>
      </p:sp>
      <p:sp>
        <p:nvSpPr>
          <p:cNvPr id="8195" name="Rectangle 3"/>
          <p:cNvSpPr>
            <a:spLocks noGrp="1" noChangeArrowheads="1"/>
          </p:cNvSpPr>
          <p:nvPr>
            <p:ph type="body" idx="1"/>
          </p:nvPr>
        </p:nvSpPr>
        <p:spPr>
          <a:xfrm>
            <a:off x="457200" y="1112837"/>
            <a:ext cx="8229600" cy="4983163"/>
          </a:xfrm>
        </p:spPr>
        <p:txBody>
          <a:bodyPr>
            <a:noAutofit/>
          </a:bodyPr>
          <a:lstStyle/>
          <a:p>
            <a:pPr indent="-360000">
              <a:lnSpc>
                <a:spcPts val="2700"/>
              </a:lnSpc>
              <a:buClr>
                <a:schemeClr val="tx1"/>
              </a:buClr>
            </a:pPr>
            <a:r>
              <a:rPr lang="en-US" sz="2400" dirty="0">
                <a:solidFill>
                  <a:srgbClr val="3333FF"/>
                </a:solidFill>
                <a:latin typeface="Times New Roman" pitchFamily="18" charset="0"/>
                <a:cs typeface="Times New Roman" pitchFamily="18" charset="0"/>
              </a:rPr>
              <a:t>Introduction to Renewable Energy Sources</a:t>
            </a:r>
          </a:p>
          <a:p>
            <a:pPr indent="-360000">
              <a:lnSpc>
                <a:spcPts val="2700"/>
              </a:lnSpc>
              <a:buClr>
                <a:schemeClr val="tx1"/>
              </a:buClr>
            </a:pPr>
            <a:r>
              <a:rPr lang="en-US" sz="2400" dirty="0">
                <a:solidFill>
                  <a:srgbClr val="3333FF"/>
                </a:solidFill>
                <a:latin typeface="Times New Roman" pitchFamily="18" charset="0"/>
                <a:cs typeface="Times New Roman" pitchFamily="18" charset="0"/>
              </a:rPr>
              <a:t>All India Generating Installed capacity</a:t>
            </a:r>
          </a:p>
          <a:p>
            <a:pPr indent="-360000">
              <a:lnSpc>
                <a:spcPts val="2700"/>
              </a:lnSpc>
              <a:buClr>
                <a:schemeClr val="tx1"/>
              </a:buClr>
            </a:pPr>
            <a:r>
              <a:rPr lang="en-US" sz="2400" dirty="0">
                <a:solidFill>
                  <a:srgbClr val="3333FF"/>
                </a:solidFill>
                <a:latin typeface="Times New Roman" pitchFamily="18" charset="0"/>
                <a:cs typeface="Times New Roman" pitchFamily="18" charset="0"/>
              </a:rPr>
              <a:t>Relevancy of RES</a:t>
            </a:r>
          </a:p>
          <a:p>
            <a:pPr indent="-360000">
              <a:lnSpc>
                <a:spcPts val="2700"/>
              </a:lnSpc>
              <a:buClr>
                <a:schemeClr val="tx1"/>
              </a:buClr>
            </a:pPr>
            <a:r>
              <a:rPr lang="en-US" sz="2400" dirty="0">
                <a:solidFill>
                  <a:srgbClr val="3333FF"/>
                </a:solidFill>
                <a:latin typeface="Times New Roman" pitchFamily="18" charset="0"/>
                <a:cs typeface="Times New Roman" pitchFamily="18" charset="0"/>
              </a:rPr>
              <a:t>Solar Cell </a:t>
            </a:r>
          </a:p>
          <a:p>
            <a:pPr indent="-360000">
              <a:lnSpc>
                <a:spcPts val="2700"/>
              </a:lnSpc>
              <a:buClr>
                <a:schemeClr val="tx1"/>
              </a:buClr>
            </a:pPr>
            <a:r>
              <a:rPr lang="en-US" sz="2400" dirty="0">
                <a:solidFill>
                  <a:srgbClr val="3333FF"/>
                </a:solidFill>
                <a:latin typeface="Times New Roman" pitchFamily="18" charset="0"/>
                <a:cs typeface="Times New Roman" pitchFamily="18" charset="0"/>
              </a:rPr>
              <a:t>Solar Water Heating System</a:t>
            </a:r>
          </a:p>
          <a:p>
            <a:pPr indent="-360000">
              <a:lnSpc>
                <a:spcPts val="2700"/>
              </a:lnSpc>
              <a:buClr>
                <a:schemeClr val="tx1"/>
              </a:buClr>
            </a:pPr>
            <a:r>
              <a:rPr lang="en-US" sz="2400" dirty="0">
                <a:solidFill>
                  <a:srgbClr val="3333FF"/>
                </a:solidFill>
                <a:latin typeface="Times New Roman" pitchFamily="18" charset="0"/>
                <a:cs typeface="Times New Roman" pitchFamily="18" charset="0"/>
              </a:rPr>
              <a:t>Hydro Energy</a:t>
            </a:r>
          </a:p>
          <a:p>
            <a:pPr indent="-360000">
              <a:lnSpc>
                <a:spcPts val="2700"/>
              </a:lnSpc>
              <a:buClr>
                <a:schemeClr val="tx1"/>
              </a:buClr>
            </a:pPr>
            <a:r>
              <a:rPr lang="en-US" sz="2400" dirty="0">
                <a:solidFill>
                  <a:srgbClr val="3333FF"/>
                </a:solidFill>
                <a:latin typeface="Times New Roman" pitchFamily="18" charset="0"/>
                <a:cs typeface="Times New Roman" pitchFamily="18" charset="0"/>
              </a:rPr>
              <a:t>Wind Energy</a:t>
            </a:r>
          </a:p>
          <a:p>
            <a:pPr indent="-360000">
              <a:lnSpc>
                <a:spcPts val="2700"/>
              </a:lnSpc>
              <a:buClr>
                <a:schemeClr val="tx1"/>
              </a:buClr>
            </a:pPr>
            <a:r>
              <a:rPr lang="en-US" sz="2400" dirty="0">
                <a:solidFill>
                  <a:srgbClr val="3333FF"/>
                </a:solidFill>
                <a:latin typeface="Times New Roman" pitchFamily="18" charset="0"/>
                <a:cs typeface="Times New Roman" pitchFamily="18" charset="0"/>
              </a:rPr>
              <a:t>Biomass Energy</a:t>
            </a:r>
          </a:p>
          <a:p>
            <a:pPr indent="-360000">
              <a:lnSpc>
                <a:spcPts val="2700"/>
              </a:lnSpc>
              <a:buClr>
                <a:schemeClr val="tx1"/>
              </a:buClr>
            </a:pPr>
            <a:r>
              <a:rPr lang="en-US" sz="2400" dirty="0">
                <a:solidFill>
                  <a:srgbClr val="3333FF"/>
                </a:solidFill>
                <a:latin typeface="Times New Roman" pitchFamily="18" charset="0"/>
                <a:cs typeface="Times New Roman" pitchFamily="18" charset="0"/>
              </a:rPr>
              <a:t>Geothermal Energy</a:t>
            </a:r>
          </a:p>
          <a:p>
            <a:pPr indent="-360000">
              <a:lnSpc>
                <a:spcPts val="2700"/>
              </a:lnSpc>
              <a:buClr>
                <a:schemeClr val="tx1"/>
              </a:buClr>
            </a:pPr>
            <a:r>
              <a:rPr lang="en-US" sz="2400" dirty="0">
                <a:solidFill>
                  <a:srgbClr val="3333FF"/>
                </a:solidFill>
                <a:latin typeface="Times New Roman" pitchFamily="18" charset="0"/>
                <a:cs typeface="Times New Roman" pitchFamily="18" charset="0"/>
              </a:rPr>
              <a:t>Current Status of Grid Connected Renewable Energy</a:t>
            </a:r>
          </a:p>
          <a:p>
            <a:pPr indent="-360000">
              <a:lnSpc>
                <a:spcPts val="2700"/>
              </a:lnSpc>
              <a:buClr>
                <a:schemeClr val="tx1"/>
              </a:buClr>
            </a:pPr>
            <a:r>
              <a:rPr lang="en-US" sz="2400" dirty="0">
                <a:solidFill>
                  <a:srgbClr val="3333FF"/>
                </a:solidFill>
                <a:latin typeface="Times New Roman" pitchFamily="18" charset="0"/>
                <a:cs typeface="Times New Roman" pitchFamily="18" charset="0"/>
              </a:rPr>
              <a:t>Conclusions</a:t>
            </a:r>
          </a:p>
          <a:p>
            <a:pPr>
              <a:lnSpc>
                <a:spcPct val="90000"/>
              </a:lnSpc>
              <a:buClr>
                <a:schemeClr val="tx1"/>
              </a:buClr>
            </a:pPr>
            <a:endParaRPr lang="en-US" sz="2400" dirty="0">
              <a:solidFill>
                <a:srgbClr val="3333FF"/>
              </a:solidFill>
              <a:latin typeface="Times New Roman" pitchFamily="18" charset="0"/>
              <a:cs typeface="Times New Roman" pitchFamily="18" charset="0"/>
            </a:endParaRPr>
          </a:p>
        </p:txBody>
      </p:sp>
    </p:spTree>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76200"/>
            <a:ext cx="8229600" cy="1143000"/>
          </a:xfrm>
        </p:spPr>
        <p:txBody>
          <a:bodyPr>
            <a:normAutofit/>
          </a:bodyPr>
          <a:lstStyle/>
          <a:p>
            <a:pPr eaLnBrk="1" hangingPunct="1"/>
            <a:r>
              <a:rPr lang="en-US" altLang="en-US" sz="3600" b="1" dirty="0">
                <a:solidFill>
                  <a:srgbClr val="FF0000"/>
                </a:solidFill>
                <a:latin typeface="Times New Roman" panose="02020603050405020304" pitchFamily="18" charset="0"/>
                <a:cs typeface="Times New Roman" panose="02020603050405020304" pitchFamily="18" charset="0"/>
              </a:rPr>
              <a:t>Renewable Energy Sources</a:t>
            </a:r>
          </a:p>
        </p:txBody>
      </p:sp>
      <p:sp>
        <p:nvSpPr>
          <p:cNvPr id="3075" name="Rectangle 3"/>
          <p:cNvSpPr>
            <a:spLocks noGrp="1" noChangeArrowheads="1"/>
          </p:cNvSpPr>
          <p:nvPr>
            <p:ph type="body" idx="1"/>
          </p:nvPr>
        </p:nvSpPr>
        <p:spPr>
          <a:xfrm>
            <a:off x="457200" y="1066800"/>
            <a:ext cx="8229600" cy="5562600"/>
          </a:xfrm>
        </p:spPr>
        <p:txBody>
          <a:bodyPr>
            <a:noAutofit/>
          </a:bodyPr>
          <a:lstStyle/>
          <a:p>
            <a:pPr lvl="1">
              <a:lnSpc>
                <a:spcPct val="9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Renewable energy is energy produced from sources that do not deplete or can be replenished within a human’s life time. The most common examples include </a:t>
            </a:r>
            <a:r>
              <a:rPr lang="en-US" sz="2400" dirty="0">
                <a:latin typeface="Times New Roman" panose="02020603050405020304" pitchFamily="18" charset="0"/>
                <a:cs typeface="Times New Roman" panose="02020603050405020304" pitchFamily="18" charset="0"/>
                <a:hlinkClick r:id="rId2"/>
              </a:rPr>
              <a:t>wind</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hlinkClick r:id="rId3"/>
              </a:rPr>
              <a:t>solar</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hlinkClick r:id="rId4"/>
              </a:rPr>
              <a:t>geothermal</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hlinkClick r:id="rId5"/>
              </a:rPr>
              <a:t>biomass</a:t>
            </a:r>
            <a:r>
              <a:rPr lang="en-US" sz="2400" dirty="0">
                <a:latin typeface="Times New Roman" panose="02020603050405020304" pitchFamily="18" charset="0"/>
                <a:cs typeface="Times New Roman" panose="02020603050405020304" pitchFamily="18" charset="0"/>
              </a:rPr>
              <a:t>, and </a:t>
            </a:r>
            <a:r>
              <a:rPr lang="en-US" sz="2400" dirty="0">
                <a:latin typeface="Times New Roman" panose="02020603050405020304" pitchFamily="18" charset="0"/>
                <a:cs typeface="Times New Roman" panose="02020603050405020304" pitchFamily="18" charset="0"/>
                <a:hlinkClick r:id="rId6"/>
              </a:rPr>
              <a:t>hydropower</a:t>
            </a:r>
            <a:r>
              <a:rPr lang="en-US" altLang="en-US" sz="2400" dirty="0">
                <a:latin typeface="Times New Roman" panose="02020603050405020304" pitchFamily="18" charset="0"/>
                <a:cs typeface="Times New Roman" panose="02020603050405020304" pitchFamily="18" charset="0"/>
              </a:rPr>
              <a:t>.</a:t>
            </a:r>
          </a:p>
          <a:p>
            <a:pPr lvl="1">
              <a:lnSpc>
                <a:spcPct val="90000"/>
              </a:lnSpc>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Renewable Energy Sources</a:t>
            </a:r>
          </a:p>
          <a:p>
            <a:pPr lvl="2" eaLnBrk="1" hangingPunct="1">
              <a:lnSpc>
                <a:spcPct val="90000"/>
              </a:lnSpc>
            </a:pPr>
            <a:r>
              <a:rPr lang="en-US" altLang="en-US" dirty="0">
                <a:latin typeface="Times New Roman" panose="02020603050405020304" pitchFamily="18" charset="0"/>
                <a:cs typeface="Times New Roman" panose="02020603050405020304" pitchFamily="18" charset="0"/>
              </a:rPr>
              <a:t>Radiant solar energy</a:t>
            </a:r>
          </a:p>
          <a:p>
            <a:pPr lvl="3" eaLnBrk="1" hangingPunct="1">
              <a:lnSpc>
                <a:spcPct val="90000"/>
              </a:lnSpc>
            </a:pPr>
            <a:r>
              <a:rPr lang="en-US" altLang="en-US" sz="2400" dirty="0">
                <a:latin typeface="Times New Roman" panose="02020603050405020304" pitchFamily="18" charset="0"/>
                <a:cs typeface="Times New Roman" panose="02020603050405020304" pitchFamily="18" charset="0"/>
              </a:rPr>
              <a:t>Solar heating (passive and active), solar power plants, photovoltaic cells</a:t>
            </a:r>
          </a:p>
          <a:p>
            <a:pPr lvl="2" eaLnBrk="1" hangingPunct="1">
              <a:lnSpc>
                <a:spcPct val="90000"/>
              </a:lnSpc>
            </a:pPr>
            <a:r>
              <a:rPr lang="en-US" altLang="en-US" dirty="0">
                <a:latin typeface="Times New Roman" panose="02020603050405020304" pitchFamily="18" charset="0"/>
                <a:cs typeface="Times New Roman" panose="02020603050405020304" pitchFamily="18" charset="0"/>
              </a:rPr>
              <a:t>Biomass energy</a:t>
            </a:r>
          </a:p>
          <a:p>
            <a:pPr lvl="3" eaLnBrk="1" hangingPunct="1">
              <a:lnSpc>
                <a:spcPct val="90000"/>
              </a:lnSpc>
            </a:pPr>
            <a:r>
              <a:rPr lang="en-US" altLang="en-US" sz="2400" dirty="0">
                <a:latin typeface="Times New Roman" panose="02020603050405020304" pitchFamily="18" charset="0"/>
                <a:cs typeface="Times New Roman" panose="02020603050405020304" pitchFamily="18" charset="0"/>
              </a:rPr>
              <a:t>Direct: combustion of biomass</a:t>
            </a:r>
          </a:p>
          <a:p>
            <a:pPr lvl="3" eaLnBrk="1" hangingPunct="1">
              <a:lnSpc>
                <a:spcPct val="90000"/>
              </a:lnSpc>
            </a:pPr>
            <a:r>
              <a:rPr lang="en-US" altLang="en-US" sz="2400" dirty="0">
                <a:latin typeface="Times New Roman" panose="02020603050405020304" pitchFamily="18" charset="0"/>
                <a:cs typeface="Times New Roman" panose="02020603050405020304" pitchFamily="18" charset="0"/>
              </a:rPr>
              <a:t>Indirect: chemical conversion to biofuel</a:t>
            </a:r>
          </a:p>
          <a:p>
            <a:pPr lvl="2" eaLnBrk="1" hangingPunct="1">
              <a:lnSpc>
                <a:spcPct val="90000"/>
              </a:lnSpc>
            </a:pPr>
            <a:r>
              <a:rPr lang="en-US" altLang="en-US" dirty="0">
                <a:latin typeface="Times New Roman" panose="02020603050405020304" pitchFamily="18" charset="0"/>
                <a:cs typeface="Times New Roman" panose="02020603050405020304" pitchFamily="18" charset="0"/>
              </a:rPr>
              <a:t>Wind energy</a:t>
            </a:r>
          </a:p>
          <a:p>
            <a:pPr lvl="2" eaLnBrk="1" hangingPunct="1">
              <a:lnSpc>
                <a:spcPct val="90000"/>
              </a:lnSpc>
            </a:pPr>
            <a:r>
              <a:rPr lang="en-US" altLang="en-US" dirty="0">
                <a:latin typeface="Times New Roman" panose="02020603050405020304" pitchFamily="18" charset="0"/>
                <a:cs typeface="Times New Roman" panose="02020603050405020304" pitchFamily="18" charset="0"/>
              </a:rPr>
              <a:t>Hydro energy</a:t>
            </a:r>
          </a:p>
          <a:p>
            <a:pPr lvl="2" eaLnBrk="1" hangingPunct="1">
              <a:lnSpc>
                <a:spcPct val="90000"/>
              </a:lnSpc>
            </a:pPr>
            <a:r>
              <a:rPr lang="en-US" altLang="en-US" dirty="0">
                <a:latin typeface="Times New Roman" panose="02020603050405020304" pitchFamily="18" charset="0"/>
                <a:cs typeface="Times New Roman" panose="02020603050405020304" pitchFamily="18" charset="0"/>
              </a:rPr>
              <a:t>Geothermal energy</a:t>
            </a:r>
          </a:p>
        </p:txBody>
      </p:sp>
    </p:spTree>
    <p:extLst>
      <p:ext uri="{BB962C8B-B14F-4D97-AF65-F5344CB8AC3E}">
        <p14:creationId xmlns:p14="http://schemas.microsoft.com/office/powerpoint/2010/main" val="1822201259"/>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extLst>
      <p:ext uri="{BB962C8B-B14F-4D97-AF65-F5344CB8AC3E}">
        <p14:creationId xmlns:p14="http://schemas.microsoft.com/office/powerpoint/2010/main" val="3013731912"/>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0"/>
            <a:ext cx="8229600" cy="609600"/>
          </a:xfrm>
        </p:spPr>
        <p:txBody>
          <a:bodyPr>
            <a:normAutofit fontScale="90000"/>
          </a:bodyPr>
          <a:lstStyle/>
          <a:p>
            <a:r>
              <a:rPr lang="en-US" sz="3600" dirty="0">
                <a:solidFill>
                  <a:srgbClr val="FF0000"/>
                </a:solidFill>
                <a:latin typeface="Times New Roman" panose="02020603050405020304" pitchFamily="18" charset="0"/>
              </a:rPr>
              <a:t>Relevancy……..</a:t>
            </a:r>
          </a:p>
        </p:txBody>
      </p:sp>
      <p:sp>
        <p:nvSpPr>
          <p:cNvPr id="5123" name="Rectangle 3"/>
          <p:cNvSpPr>
            <a:spLocks noGrp="1" noChangeArrowheads="1"/>
          </p:cNvSpPr>
          <p:nvPr>
            <p:ph type="body" idx="1"/>
          </p:nvPr>
        </p:nvSpPr>
        <p:spPr>
          <a:xfrm>
            <a:off x="457200" y="685800"/>
            <a:ext cx="8686800" cy="5943600"/>
          </a:xfrm>
        </p:spPr>
        <p:txBody>
          <a:bodyPr/>
          <a:lstStyle/>
          <a:p>
            <a:pPr>
              <a:lnSpc>
                <a:spcPct val="80000"/>
              </a:lnSpc>
              <a:buFontTx/>
              <a:buNone/>
            </a:pPr>
            <a:r>
              <a:rPr lang="en-US" sz="2800" dirty="0">
                <a:solidFill>
                  <a:schemeClr val="hlink"/>
                </a:solidFill>
                <a:latin typeface="Times New Roman" panose="02020603050405020304" pitchFamily="18" charset="0"/>
              </a:rPr>
              <a:t>What are the problems with conventional sources?</a:t>
            </a:r>
          </a:p>
          <a:p>
            <a:pPr>
              <a:lnSpc>
                <a:spcPct val="80000"/>
              </a:lnSpc>
              <a:buFontTx/>
              <a:buNone/>
            </a:pPr>
            <a:r>
              <a:rPr lang="en-US" sz="2800" dirty="0">
                <a:solidFill>
                  <a:srgbClr val="0000FF"/>
                </a:solidFill>
                <a:latin typeface="Times New Roman" panose="02020603050405020304" pitchFamily="18" charset="0"/>
              </a:rPr>
              <a:t>Fossil fuels:</a:t>
            </a:r>
          </a:p>
          <a:p>
            <a:pPr algn="just">
              <a:lnSpc>
                <a:spcPct val="80000"/>
              </a:lnSpc>
              <a:buFont typeface="Wingdings" panose="05000000000000000000" pitchFamily="2" charset="2"/>
              <a:buChar char="ü"/>
            </a:pPr>
            <a:r>
              <a:rPr lang="en-US" sz="2000" dirty="0">
                <a:solidFill>
                  <a:srgbClr val="990033"/>
                </a:solidFill>
                <a:latin typeface="Times New Roman" panose="02020603050405020304" pitchFamily="18" charset="0"/>
              </a:rPr>
              <a:t>Pollution </a:t>
            </a:r>
            <a:r>
              <a:rPr lang="en-US" sz="2800" dirty="0">
                <a:solidFill>
                  <a:srgbClr val="990033"/>
                </a:solidFill>
                <a:latin typeface="Times New Roman" panose="02020603050405020304" pitchFamily="18" charset="0"/>
                <a:cs typeface="Arial" panose="020B0604020202020204" pitchFamily="34" charset="0"/>
              </a:rPr>
              <a:t>→</a:t>
            </a:r>
            <a:r>
              <a:rPr lang="en-US" sz="2000" dirty="0">
                <a:latin typeface="Times New Roman" panose="02020603050405020304" pitchFamily="18" charset="0"/>
              </a:rPr>
              <a:t> Polluted air, water and land causes many chronic and asthmatic diseases, global warming, draught, change in climate etc.</a:t>
            </a:r>
          </a:p>
          <a:p>
            <a:pPr algn="just">
              <a:lnSpc>
                <a:spcPct val="80000"/>
              </a:lnSpc>
              <a:buFont typeface="Wingdings" panose="05000000000000000000" pitchFamily="2" charset="2"/>
              <a:buChar char="ü"/>
            </a:pPr>
            <a:r>
              <a:rPr lang="en-US" sz="2000" dirty="0">
                <a:solidFill>
                  <a:srgbClr val="990033"/>
                </a:solidFill>
                <a:latin typeface="Times New Roman" panose="02020603050405020304" pitchFamily="18" charset="0"/>
              </a:rPr>
              <a:t>Power </a:t>
            </a:r>
            <a:r>
              <a:rPr lang="en-US" sz="2800" b="1" dirty="0">
                <a:solidFill>
                  <a:srgbClr val="990033"/>
                </a:solidFill>
                <a:latin typeface="Times New Roman" panose="02020603050405020304" pitchFamily="18" charset="0"/>
                <a:cs typeface="Arial" panose="020B0604020202020204" pitchFamily="34" charset="0"/>
              </a:rPr>
              <a:t>→</a:t>
            </a:r>
            <a:r>
              <a:rPr lang="en-US" sz="2000" dirty="0">
                <a:latin typeface="Times New Roman" panose="02020603050405020304" pitchFamily="18" charset="0"/>
                <a:cs typeface="Arial" panose="020B0604020202020204" pitchFamily="34" charset="0"/>
              </a:rPr>
              <a:t> Plants and animals had been decomposed to fossil fuels in a long time chemical process under an elevated pressure and temperature. This is completely natural process and men can not reproduce this environment.</a:t>
            </a:r>
            <a:r>
              <a:rPr lang="en-US" sz="2000" dirty="0">
                <a:latin typeface="Times New Roman" panose="02020603050405020304" pitchFamily="18" charset="0"/>
              </a:rPr>
              <a:t> Therefore, the Earth will eventually run out of fossil fuels within the next 50 years as estimated. Then what is after 50-100 years…….?</a:t>
            </a:r>
          </a:p>
          <a:p>
            <a:pPr algn="just">
              <a:lnSpc>
                <a:spcPct val="80000"/>
              </a:lnSpc>
              <a:buFont typeface="Wingdings" panose="05000000000000000000" pitchFamily="2" charset="2"/>
              <a:buNone/>
            </a:pPr>
            <a:r>
              <a:rPr lang="en-US" sz="2500" dirty="0">
                <a:solidFill>
                  <a:srgbClr val="FF0000"/>
                </a:solidFill>
                <a:latin typeface="Times New Roman" panose="02020603050405020304" pitchFamily="18" charset="0"/>
              </a:rPr>
              <a:t>Nuclear power:</a:t>
            </a:r>
          </a:p>
          <a:p>
            <a:pPr>
              <a:lnSpc>
                <a:spcPct val="80000"/>
              </a:lnSpc>
              <a:buFont typeface="Wingdings" panose="05000000000000000000" pitchFamily="2" charset="2"/>
              <a:buChar char="ü"/>
            </a:pPr>
            <a:r>
              <a:rPr lang="en-US" sz="2100" dirty="0">
                <a:solidFill>
                  <a:srgbClr val="0000FF"/>
                </a:solidFill>
                <a:latin typeface="Times New Roman" panose="02020603050405020304" pitchFamily="18" charset="0"/>
              </a:rPr>
              <a:t>Radioactivity</a:t>
            </a:r>
            <a:r>
              <a:rPr lang="en-US" sz="2100" dirty="0">
                <a:latin typeface="Times New Roman" panose="02020603050405020304" pitchFamily="18" charset="0"/>
              </a:rPr>
              <a:t> </a:t>
            </a:r>
          </a:p>
          <a:p>
            <a:pPr algn="just">
              <a:lnSpc>
                <a:spcPct val="80000"/>
              </a:lnSpc>
              <a:buFont typeface="Wingdings" panose="05000000000000000000" pitchFamily="2" charset="2"/>
              <a:buNone/>
            </a:pPr>
            <a:r>
              <a:rPr lang="en-US" sz="1500" dirty="0">
                <a:latin typeface="Times New Roman" panose="02020603050405020304" pitchFamily="18" charset="0"/>
                <a:cs typeface="Arial" panose="020B0604020202020204" pitchFamily="34" charset="0"/>
              </a:rPr>
              <a:t>	</a:t>
            </a:r>
            <a:r>
              <a:rPr lang="en-US" sz="2400" dirty="0">
                <a:latin typeface="Times New Roman" panose="02020603050405020304" pitchFamily="18" charset="0"/>
                <a:cs typeface="Arial" panose="020B0604020202020204" pitchFamily="34" charset="0"/>
              </a:rPr>
              <a:t>→</a:t>
            </a:r>
            <a:r>
              <a:rPr lang="en-US" sz="2000" dirty="0">
                <a:latin typeface="Times New Roman" panose="02020603050405020304" pitchFamily="18" charset="0"/>
                <a:cs typeface="Arial" panose="020B0604020202020204" pitchFamily="34" charset="0"/>
              </a:rPr>
              <a:t> From the nuclear reactors, some </a:t>
            </a:r>
            <a:r>
              <a:rPr lang="en-US" sz="2000" dirty="0">
                <a:solidFill>
                  <a:srgbClr val="FF0066"/>
                </a:solidFill>
                <a:latin typeface="Times New Roman" panose="02020603050405020304" pitchFamily="18" charset="0"/>
                <a:cs typeface="Arial" panose="020B0604020202020204" pitchFamily="34" charset="0"/>
              </a:rPr>
              <a:t>penetrating radiation or particles</a:t>
            </a:r>
            <a:r>
              <a:rPr lang="en-US" sz="2000" dirty="0">
                <a:latin typeface="Times New Roman" panose="02020603050405020304" pitchFamily="18" charset="0"/>
                <a:cs typeface="Arial" panose="020B0604020202020204" pitchFamily="34" charset="0"/>
              </a:rPr>
              <a:t> emission occur which are very harmful for living elements of the Earth,</a:t>
            </a:r>
          </a:p>
          <a:p>
            <a:pPr algn="just">
              <a:lnSpc>
                <a:spcPct val="80000"/>
              </a:lnSpc>
              <a:buFont typeface="Wingdings" panose="05000000000000000000" pitchFamily="2" charset="2"/>
              <a:buNone/>
            </a:pPr>
            <a:r>
              <a:rPr lang="en-US" sz="2000" dirty="0">
                <a:latin typeface="Times New Roman" panose="02020603050405020304" pitchFamily="18" charset="0"/>
                <a:cs typeface="Arial" panose="020B0604020202020204" pitchFamily="34" charset="0"/>
              </a:rPr>
              <a:t>	</a:t>
            </a:r>
            <a:r>
              <a:rPr lang="en-US" sz="2800" dirty="0">
                <a:latin typeface="Times New Roman" panose="02020603050405020304" pitchFamily="18" charset="0"/>
                <a:cs typeface="Arial" panose="020B0604020202020204" pitchFamily="34" charset="0"/>
              </a:rPr>
              <a:t>→</a:t>
            </a:r>
            <a:r>
              <a:rPr lang="en-US" sz="2000" dirty="0">
                <a:latin typeface="Times New Roman" panose="02020603050405020304" pitchFamily="18" charset="0"/>
                <a:cs typeface="Arial" panose="020B0604020202020204" pitchFamily="34" charset="0"/>
              </a:rPr>
              <a:t> </a:t>
            </a:r>
            <a:r>
              <a:rPr lang="en-US" sz="2000" dirty="0">
                <a:solidFill>
                  <a:srgbClr val="FF0066"/>
                </a:solidFill>
                <a:latin typeface="Times New Roman" panose="02020603050405020304" pitchFamily="18" charset="0"/>
                <a:cs typeface="Arial" panose="020B0604020202020204" pitchFamily="34" charset="0"/>
              </a:rPr>
              <a:t>Damping cost</a:t>
            </a:r>
            <a:r>
              <a:rPr lang="en-US" sz="2000" dirty="0">
                <a:latin typeface="Times New Roman" panose="02020603050405020304" pitchFamily="18" charset="0"/>
                <a:cs typeface="Arial" panose="020B0604020202020204" pitchFamily="34" charset="0"/>
              </a:rPr>
              <a:t> of the radioactive waste products and remaining parts of the reactors is very high. </a:t>
            </a:r>
          </a:p>
          <a:p>
            <a:pPr algn="just">
              <a:lnSpc>
                <a:spcPct val="80000"/>
              </a:lnSpc>
              <a:buFont typeface="Wingdings" panose="05000000000000000000" pitchFamily="2" charset="2"/>
              <a:buNone/>
            </a:pPr>
            <a:r>
              <a:rPr lang="en-US" sz="2000" dirty="0">
                <a:latin typeface="Times New Roman" panose="02020603050405020304" pitchFamily="18" charset="0"/>
                <a:cs typeface="Arial" panose="020B0604020202020204" pitchFamily="34" charset="0"/>
              </a:rPr>
              <a:t>Though </a:t>
            </a:r>
            <a:r>
              <a:rPr lang="en-US" sz="2000" dirty="0">
                <a:solidFill>
                  <a:srgbClr val="FF0000"/>
                </a:solidFill>
                <a:latin typeface="Times New Roman" panose="02020603050405020304" pitchFamily="18" charset="0"/>
                <a:cs typeface="Arial" panose="020B0604020202020204" pitchFamily="34" charset="0"/>
              </a:rPr>
              <a:t>seawater uranium</a:t>
            </a:r>
            <a:r>
              <a:rPr lang="en-US" sz="2000" dirty="0">
                <a:latin typeface="Times New Roman" panose="02020603050405020304" pitchFamily="18" charset="0"/>
                <a:cs typeface="Arial" panose="020B0604020202020204" pitchFamily="34" charset="0"/>
              </a:rPr>
              <a:t> </a:t>
            </a:r>
            <a:r>
              <a:rPr lang="en-US" sz="2000" dirty="0">
                <a:latin typeface="Times New Roman" panose="02020603050405020304" pitchFamily="18" charset="0"/>
              </a:rPr>
              <a:t>is effectively inexhaustible, it not considered as</a:t>
            </a:r>
          </a:p>
          <a:p>
            <a:pPr algn="just">
              <a:lnSpc>
                <a:spcPct val="80000"/>
              </a:lnSpc>
              <a:buFont typeface="Wingdings" panose="05000000000000000000" pitchFamily="2" charset="2"/>
              <a:buNone/>
            </a:pPr>
            <a:r>
              <a:rPr lang="en-US" sz="2000" dirty="0">
                <a:latin typeface="Times New Roman" panose="02020603050405020304" pitchFamily="18" charset="0"/>
              </a:rPr>
              <a:t> "renewable energy sources" for provision of development support.  </a:t>
            </a:r>
            <a:r>
              <a:rPr lang="en-US" sz="2000" dirty="0">
                <a:latin typeface="Times New Roman" panose="02020603050405020304" pitchFamily="18" charset="0"/>
                <a:cs typeface="Arial" panose="020B0604020202020204" pitchFamily="34" charset="0"/>
              </a:rPr>
              <a:t> </a:t>
            </a:r>
          </a:p>
          <a:p>
            <a:pPr lvl="1">
              <a:lnSpc>
                <a:spcPct val="80000"/>
              </a:lnSpc>
              <a:buFont typeface="Wingdings" panose="05000000000000000000" pitchFamily="2" charset="2"/>
              <a:buNone/>
            </a:pPr>
            <a:endParaRPr lang="en-US" sz="2000" dirty="0">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2103786"/>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0"/>
            <a:ext cx="8229600" cy="914400"/>
          </a:xfrm>
        </p:spPr>
        <p:txBody>
          <a:bodyPr/>
          <a:lstStyle/>
          <a:p>
            <a:r>
              <a:rPr lang="en-US" sz="4000" dirty="0">
                <a:solidFill>
                  <a:srgbClr val="FF0000"/>
                </a:solidFill>
                <a:latin typeface="Times New Roman" panose="02020603050405020304" pitchFamily="18" charset="0"/>
              </a:rPr>
              <a:t>Solar cell</a:t>
            </a:r>
          </a:p>
        </p:txBody>
      </p:sp>
      <p:sp>
        <p:nvSpPr>
          <p:cNvPr id="68611" name="Rectangle 3"/>
          <p:cNvSpPr>
            <a:spLocks noGrp="1" noChangeArrowheads="1"/>
          </p:cNvSpPr>
          <p:nvPr>
            <p:ph type="body" idx="1"/>
          </p:nvPr>
        </p:nvSpPr>
        <p:spPr>
          <a:xfrm>
            <a:off x="228600" y="838200"/>
            <a:ext cx="8686800" cy="5867400"/>
          </a:xfrm>
        </p:spPr>
        <p:txBody>
          <a:bodyPr>
            <a:normAutofit lnSpcReduction="10000"/>
          </a:bodyPr>
          <a:lstStyle/>
          <a:p>
            <a:pPr algn="just">
              <a:lnSpc>
                <a:spcPct val="80000"/>
              </a:lnSpc>
              <a:buFontTx/>
              <a:buNone/>
            </a:pPr>
            <a:r>
              <a:rPr lang="en-US" sz="2000" dirty="0"/>
              <a:t>    </a:t>
            </a:r>
            <a:r>
              <a:rPr lang="en-US" sz="2000" dirty="0">
                <a:solidFill>
                  <a:srgbClr val="FF0000"/>
                </a:solidFill>
                <a:latin typeface="Times New Roman" panose="02020603050405020304" pitchFamily="18" charset="0"/>
              </a:rPr>
              <a:t>Solar cell</a:t>
            </a:r>
            <a:r>
              <a:rPr lang="en-US" sz="2000" dirty="0">
                <a:latin typeface="Times New Roman" panose="02020603050405020304" pitchFamily="18" charset="0"/>
              </a:rPr>
              <a:t> a semiconductor device which can convert </a:t>
            </a:r>
            <a:r>
              <a:rPr lang="en-US" sz="2000" dirty="0">
                <a:solidFill>
                  <a:schemeClr val="hlink"/>
                </a:solidFill>
                <a:latin typeface="Times New Roman" panose="02020603050405020304" pitchFamily="18" charset="0"/>
              </a:rPr>
              <a:t>light energy to electric energy.</a:t>
            </a:r>
          </a:p>
          <a:p>
            <a:pPr algn="just">
              <a:lnSpc>
                <a:spcPct val="95000"/>
              </a:lnSpc>
              <a:buFontTx/>
              <a:buNone/>
            </a:pPr>
            <a:r>
              <a:rPr lang="en-US" sz="2000" dirty="0">
                <a:latin typeface="Times New Roman" panose="02020603050405020304" pitchFamily="18" charset="0"/>
              </a:rPr>
              <a:t>     </a:t>
            </a:r>
          </a:p>
          <a:p>
            <a:pPr algn="just">
              <a:lnSpc>
                <a:spcPct val="95000"/>
              </a:lnSpc>
              <a:buFontTx/>
              <a:buNone/>
            </a:pPr>
            <a:endParaRPr lang="en-US" sz="2000" dirty="0">
              <a:latin typeface="Times New Roman" panose="02020603050405020304" pitchFamily="18" charset="0"/>
            </a:endParaRPr>
          </a:p>
          <a:p>
            <a:pPr algn="just">
              <a:lnSpc>
                <a:spcPct val="95000"/>
              </a:lnSpc>
              <a:buFontTx/>
              <a:buNone/>
            </a:pPr>
            <a:endParaRPr lang="en-US" sz="2000" dirty="0">
              <a:latin typeface="Times New Roman" panose="02020603050405020304" pitchFamily="18" charset="0"/>
            </a:endParaRPr>
          </a:p>
          <a:p>
            <a:pPr algn="just">
              <a:lnSpc>
                <a:spcPct val="95000"/>
              </a:lnSpc>
              <a:buFontTx/>
              <a:buNone/>
            </a:pPr>
            <a:endParaRPr lang="en-US" sz="2000" dirty="0">
              <a:latin typeface="Times New Roman" panose="02020603050405020304" pitchFamily="18" charset="0"/>
            </a:endParaRPr>
          </a:p>
          <a:p>
            <a:pPr algn="just">
              <a:lnSpc>
                <a:spcPct val="95000"/>
              </a:lnSpc>
              <a:buFontTx/>
              <a:buNone/>
            </a:pPr>
            <a:endParaRPr lang="en-US" sz="2000" dirty="0">
              <a:latin typeface="Times New Roman" panose="02020603050405020304" pitchFamily="18" charset="0"/>
            </a:endParaRPr>
          </a:p>
          <a:p>
            <a:pPr algn="just">
              <a:lnSpc>
                <a:spcPct val="95000"/>
              </a:lnSpc>
              <a:buFontTx/>
              <a:buNone/>
            </a:pPr>
            <a:endParaRPr lang="en-US" sz="2000" dirty="0">
              <a:latin typeface="Times New Roman" panose="02020603050405020304" pitchFamily="18" charset="0"/>
            </a:endParaRPr>
          </a:p>
          <a:p>
            <a:pPr algn="just">
              <a:lnSpc>
                <a:spcPct val="95000"/>
              </a:lnSpc>
              <a:buFontTx/>
              <a:buNone/>
            </a:pPr>
            <a:endParaRPr lang="en-US" sz="2000" dirty="0">
              <a:latin typeface="Times New Roman" panose="02020603050405020304" pitchFamily="18" charset="0"/>
            </a:endParaRPr>
          </a:p>
          <a:p>
            <a:pPr algn="just">
              <a:lnSpc>
                <a:spcPct val="95000"/>
              </a:lnSpc>
              <a:buFontTx/>
              <a:buNone/>
            </a:pPr>
            <a:endParaRPr lang="en-US" sz="2000" dirty="0">
              <a:latin typeface="Times New Roman" panose="02020603050405020304" pitchFamily="18" charset="0"/>
            </a:endParaRPr>
          </a:p>
          <a:p>
            <a:pPr algn="just">
              <a:lnSpc>
                <a:spcPct val="95000"/>
              </a:lnSpc>
              <a:buFontTx/>
              <a:buNone/>
            </a:pPr>
            <a:r>
              <a:rPr lang="en-US" sz="2000" dirty="0">
                <a:latin typeface="Times New Roman" panose="02020603050405020304" pitchFamily="18" charset="0"/>
              </a:rPr>
              <a:t>     </a:t>
            </a:r>
            <a:r>
              <a:rPr lang="en-US" dirty="0">
                <a:solidFill>
                  <a:srgbClr val="FF0000"/>
                </a:solidFill>
                <a:latin typeface="Times New Roman" panose="02020603050405020304" pitchFamily="18" charset="0"/>
              </a:rPr>
              <a:t>Principles:-</a:t>
            </a:r>
          </a:p>
          <a:p>
            <a:pPr algn="just">
              <a:lnSpc>
                <a:spcPct val="95000"/>
              </a:lnSpc>
              <a:buFontTx/>
              <a:buNone/>
            </a:pPr>
            <a:r>
              <a:rPr lang="en-US" sz="2000" dirty="0">
                <a:latin typeface="Times New Roman" panose="02020603050405020304" pitchFamily="18" charset="0"/>
              </a:rPr>
              <a:t>     When Photons are incident on the solar cell it reaches to the depletion region and creates the electron-hole pairs. These electrons are moved towards the n-type of cell and holes are moved towards the p-type of the cell. As a result charge imbalance occurs. Now if we connect the n-type side to the p-type side of solar cell by means of an external </a:t>
            </a:r>
            <a:r>
              <a:rPr lang="en-US" sz="2000" dirty="0" err="1">
                <a:latin typeface="Times New Roman" panose="02020603050405020304" pitchFamily="18" charset="0"/>
              </a:rPr>
              <a:t>ckt</a:t>
            </a:r>
            <a:r>
              <a:rPr lang="en-US" sz="2000" dirty="0">
                <a:latin typeface="Times New Roman" panose="02020603050405020304" pitchFamily="18" charset="0"/>
              </a:rPr>
              <a:t> , current flows through the </a:t>
            </a:r>
            <a:r>
              <a:rPr lang="en-US" sz="2000" dirty="0" err="1">
                <a:latin typeface="Times New Roman" panose="02020603050405020304" pitchFamily="18" charset="0"/>
              </a:rPr>
              <a:t>ckt</a:t>
            </a:r>
            <a:r>
              <a:rPr lang="en-US" sz="2000" dirty="0">
                <a:latin typeface="Times New Roman" panose="02020603050405020304" pitchFamily="18" charset="0"/>
              </a:rPr>
              <a:t> because this reduces the light induced charge imbalanced in the cell. This effect is called  </a:t>
            </a:r>
            <a:r>
              <a:rPr lang="en-US" sz="2000" b="1" i="1" dirty="0">
                <a:solidFill>
                  <a:srgbClr val="FF0066"/>
                </a:solidFill>
                <a:latin typeface="Times New Roman" panose="02020603050405020304" pitchFamily="18" charset="0"/>
              </a:rPr>
              <a:t>photo-voltaic effect.</a:t>
            </a:r>
            <a:endParaRPr lang="en-US" sz="2000" b="1" dirty="0">
              <a:solidFill>
                <a:srgbClr val="FF0066"/>
              </a:solidFill>
              <a:latin typeface="Times New Roman" panose="02020603050405020304" pitchFamily="18" charset="0"/>
            </a:endParaRPr>
          </a:p>
        </p:txBody>
      </p:sp>
      <p:pic>
        <p:nvPicPr>
          <p:cNvPr id="4" name="Picture 4" descr="solarce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199572" y="1167589"/>
            <a:ext cx="3411028" cy="30234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36988"/>
            <a:ext cx="4114800" cy="2286000"/>
          </a:xfrm>
          <a:prstGeom prst="rect">
            <a:avLst/>
          </a:prstGeom>
          <a:noFill/>
        </p:spPr>
      </p:pic>
    </p:spTree>
    <p:extLst>
      <p:ext uri="{BB962C8B-B14F-4D97-AF65-F5344CB8AC3E}">
        <p14:creationId xmlns:p14="http://schemas.microsoft.com/office/powerpoint/2010/main" val="900861905"/>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1" name="Rectangle 5"/>
          <p:cNvSpPr>
            <a:spLocks noGrp="1" noChangeArrowheads="1"/>
          </p:cNvSpPr>
          <p:nvPr>
            <p:ph type="title"/>
          </p:nvPr>
        </p:nvSpPr>
        <p:spPr>
          <a:xfrm>
            <a:off x="2552065" y="0"/>
            <a:ext cx="4114800" cy="838200"/>
          </a:xfrm>
        </p:spPr>
        <p:txBody>
          <a:bodyPr/>
          <a:lstStyle/>
          <a:p>
            <a:r>
              <a:rPr lang="en-US" dirty="0">
                <a:solidFill>
                  <a:srgbClr val="FF0000"/>
                </a:solidFill>
              </a:rPr>
              <a:t>Solar cell……</a:t>
            </a:r>
          </a:p>
        </p:txBody>
      </p:sp>
      <p:pic>
        <p:nvPicPr>
          <p:cNvPr id="4" name="image5.jpg"/>
          <p:cNvPicPr/>
          <p:nvPr/>
        </p:nvPicPr>
        <p:blipFill>
          <a:blip r:embed="rId2"/>
          <a:srcRect/>
          <a:stretch>
            <a:fillRect/>
          </a:stretch>
        </p:blipFill>
        <p:spPr>
          <a:xfrm>
            <a:off x="4609465" y="967740"/>
            <a:ext cx="4305935" cy="2232660"/>
          </a:xfrm>
          <a:prstGeom prst="rect">
            <a:avLst/>
          </a:prstGeom>
          <a:ln/>
        </p:spPr>
      </p:pic>
      <p:sp>
        <p:nvSpPr>
          <p:cNvPr id="2" name="TextBox 1"/>
          <p:cNvSpPr txBox="1"/>
          <p:nvPr/>
        </p:nvSpPr>
        <p:spPr>
          <a:xfrm>
            <a:off x="5312595" y="3505200"/>
            <a:ext cx="3145605" cy="369332"/>
          </a:xfrm>
          <a:prstGeom prst="rect">
            <a:avLst/>
          </a:prstGeom>
          <a:noFill/>
        </p:spPr>
        <p:txBody>
          <a:bodyPr wrap="none" rtlCol="0">
            <a:spAutoFit/>
          </a:bodyPr>
          <a:lstStyle/>
          <a:p>
            <a:r>
              <a:rPr lang="en-US" dirty="0"/>
              <a:t>A Picture of experimental setup</a:t>
            </a:r>
            <a:endParaRPr lang="en-IN" dirty="0"/>
          </a:p>
        </p:txBody>
      </p:sp>
      <p:pic>
        <p:nvPicPr>
          <p:cNvPr id="6" name="Picture 5" descr="C:\Users\SOHAM\Desktop\452.jpg"/>
          <p:cNvPicPr/>
          <p:nvPr/>
        </p:nvPicPr>
        <p:blipFill>
          <a:blip r:embed="rId3">
            <a:extLst>
              <a:ext uri="{28A0092B-C50C-407E-A947-70E740481C1C}">
                <a14:useLocalDpi xmlns:a14="http://schemas.microsoft.com/office/drawing/2010/main" val="0"/>
              </a:ext>
            </a:extLst>
          </a:blip>
          <a:srcRect/>
          <a:stretch>
            <a:fillRect/>
          </a:stretch>
        </p:blipFill>
        <p:spPr bwMode="auto">
          <a:xfrm>
            <a:off x="457200" y="838200"/>
            <a:ext cx="3839845" cy="2721610"/>
          </a:xfrm>
          <a:prstGeom prst="rect">
            <a:avLst/>
          </a:prstGeom>
          <a:noFill/>
          <a:ln>
            <a:noFill/>
          </a:ln>
        </p:spPr>
      </p:pic>
      <p:sp>
        <p:nvSpPr>
          <p:cNvPr id="9" name="Rectangle 3"/>
          <p:cNvSpPr txBox="1">
            <a:spLocks noChangeArrowheads="1"/>
          </p:cNvSpPr>
          <p:nvPr/>
        </p:nvSpPr>
        <p:spPr bwMode="auto">
          <a:xfrm>
            <a:off x="381000" y="3962399"/>
            <a:ext cx="4343400" cy="2743201"/>
          </a:xfrm>
          <a:prstGeom prst="rect">
            <a:avLst/>
          </a:prstGeom>
          <a:noFill/>
          <a:ln w="127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rPr>
              <a:t>	</a:t>
            </a:r>
            <a:r>
              <a:rPr kumimoji="0" lang="en-US" sz="2400" b="0" i="0" u="none" strike="noStrike" kern="1200" cap="none" spc="0" normalizeH="0" baseline="0" noProof="0" dirty="0">
                <a:ln>
                  <a:noFill/>
                </a:ln>
                <a:solidFill>
                  <a:srgbClr val="0000FF"/>
                </a:solidFill>
                <a:effectLst/>
                <a:uLnTx/>
                <a:uFillTx/>
                <a:latin typeface="Arial"/>
              </a:rPr>
              <a:t>	                 </a:t>
            </a:r>
            <a:r>
              <a:rPr kumimoji="0" lang="en-US" sz="2000" b="0" i="0" u="none" strike="noStrike" kern="1200" cap="none" spc="0" normalizeH="0" baseline="0" noProof="0" dirty="0" err="1">
                <a:ln>
                  <a:noFill/>
                </a:ln>
                <a:solidFill>
                  <a:srgbClr val="0000FF"/>
                </a:solidFill>
                <a:effectLst/>
                <a:uLnTx/>
                <a:uFillTx/>
                <a:latin typeface="Times New Roman" panose="02020603050405020304" pitchFamily="18" charset="0"/>
              </a:rPr>
              <a:t>V</a:t>
            </a:r>
            <a:r>
              <a:rPr kumimoji="0" lang="en-US" sz="2000" b="0" i="0" u="none" strike="noStrike" kern="1200" cap="none" spc="0" normalizeH="0" baseline="-25000" noProof="0" dirty="0" err="1">
                <a:ln>
                  <a:noFill/>
                </a:ln>
                <a:solidFill>
                  <a:srgbClr val="0000FF"/>
                </a:solidFill>
                <a:effectLst/>
                <a:uLnTx/>
                <a:uFillTx/>
                <a:latin typeface="Times New Roman" panose="02020603050405020304" pitchFamily="18" charset="0"/>
              </a:rPr>
              <a:t>m</a:t>
            </a:r>
            <a:r>
              <a:rPr kumimoji="0" lang="en-US" sz="2000" b="0" i="0" u="none" strike="noStrike" kern="1200" cap="none" spc="0" normalizeH="0" baseline="0" noProof="0" dirty="0">
                <a:ln>
                  <a:noFill/>
                </a:ln>
                <a:solidFill>
                  <a:srgbClr val="0000FF"/>
                </a:solidFill>
                <a:effectLst/>
                <a:uLnTx/>
                <a:uFillTx/>
                <a:latin typeface="Times New Roman" panose="02020603050405020304" pitchFamily="18" charset="0"/>
              </a:rPr>
              <a:t> . </a:t>
            </a:r>
            <a:r>
              <a:rPr kumimoji="0" lang="en-US" sz="2000" b="0" i="0" u="none" strike="noStrike" kern="1200" cap="none" spc="0" normalizeH="0" baseline="0" noProof="0" dirty="0" err="1">
                <a:ln>
                  <a:noFill/>
                </a:ln>
                <a:solidFill>
                  <a:srgbClr val="0000FF"/>
                </a:solidFill>
                <a:effectLst/>
                <a:uLnTx/>
                <a:uFillTx/>
                <a:latin typeface="Times New Roman" panose="02020603050405020304" pitchFamily="18" charset="0"/>
              </a:rPr>
              <a:t>I</a:t>
            </a:r>
            <a:r>
              <a:rPr kumimoji="0" lang="en-US" sz="2000" b="0" i="0" u="none" strike="noStrike" kern="1200" cap="none" spc="0" normalizeH="0" baseline="-25000" noProof="0" dirty="0" err="1">
                <a:ln>
                  <a:noFill/>
                </a:ln>
                <a:solidFill>
                  <a:srgbClr val="0000FF"/>
                </a:solidFill>
                <a:effectLst/>
                <a:uLnTx/>
                <a:uFillTx/>
                <a:latin typeface="Times New Roman" panose="02020603050405020304" pitchFamily="18" charset="0"/>
              </a:rPr>
              <a:t>m</a:t>
            </a:r>
            <a:r>
              <a:rPr kumimoji="0" lang="en-US" sz="2000" b="0" i="0" u="none" strike="noStrike" kern="1200" cap="none" spc="0" normalizeH="0" baseline="0" noProof="0" dirty="0">
                <a:ln>
                  <a:noFill/>
                </a:ln>
                <a:solidFill>
                  <a:srgbClr val="0000FF"/>
                </a:solidFill>
                <a:effectLst/>
                <a:uLnTx/>
                <a:uFillTx/>
                <a:latin typeface="Times New Roman" panose="02020603050405020304" pitchFamily="18" charset="0"/>
              </a:rPr>
              <a:t> (</a:t>
            </a:r>
            <a:r>
              <a:rPr kumimoji="0" lang="en-US" sz="2000" b="0" i="0" u="none" strike="noStrike" kern="1200" cap="none" spc="0" normalizeH="0" baseline="0" noProof="0" dirty="0" err="1">
                <a:ln>
                  <a:noFill/>
                </a:ln>
                <a:solidFill>
                  <a:srgbClr val="0000FF"/>
                </a:solidFill>
                <a:effectLst/>
                <a:uLnTx/>
                <a:uFillTx/>
                <a:latin typeface="Times New Roman" panose="02020603050405020304" pitchFamily="18" charset="0"/>
              </a:rPr>
              <a:t>P</a:t>
            </a:r>
            <a:r>
              <a:rPr kumimoji="0" lang="en-US" sz="2000" b="0" i="0" u="none" strike="noStrike" kern="1200" cap="none" spc="0" normalizeH="0" baseline="-25000" noProof="0" dirty="0" err="1">
                <a:ln>
                  <a:noFill/>
                </a:ln>
                <a:solidFill>
                  <a:srgbClr val="0000FF"/>
                </a:solidFill>
                <a:effectLst/>
                <a:uLnTx/>
                <a:uFillTx/>
                <a:latin typeface="Times New Roman" panose="02020603050405020304" pitchFamily="18" charset="0"/>
              </a:rPr>
              <a:t>max</a:t>
            </a:r>
            <a:r>
              <a:rPr kumimoji="0" lang="en-US" sz="2000" b="0" i="0" u="none" strike="noStrike" kern="1200" cap="none" spc="0" normalizeH="0" baseline="0" noProof="0" dirty="0">
                <a:ln>
                  <a:noFill/>
                </a:ln>
                <a:solidFill>
                  <a:srgbClr val="0000FF"/>
                </a:solidFill>
                <a:effectLst/>
                <a:uLnTx/>
                <a:uFillTx/>
                <a:latin typeface="Times New Roman" panose="02020603050405020304" pitchFamily="18" charset="0"/>
              </a:rPr>
              <a:t>)</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000" b="0" i="0" u="none" strike="noStrike" kern="1200" cap="none" spc="0" normalizeH="0" baseline="0" noProof="0" dirty="0">
                <a:ln>
                  <a:noFill/>
                </a:ln>
                <a:solidFill>
                  <a:srgbClr val="0000FF"/>
                </a:solidFill>
                <a:effectLst/>
                <a:uLnTx/>
                <a:uFillTx/>
                <a:latin typeface="Times New Roman" panose="02020603050405020304" pitchFamily="18" charset="0"/>
              </a:rPr>
              <a:t>Fill Factor(FF) =   ------------------ </a:t>
            </a: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2000" b="0" i="0" u="none" strike="noStrike" kern="1200" cap="none" spc="0" normalizeH="0" baseline="0" noProof="0" dirty="0">
                <a:ln>
                  <a:noFill/>
                </a:ln>
                <a:solidFill>
                  <a:srgbClr val="0000FF"/>
                </a:solidFill>
                <a:effectLst/>
                <a:uLnTx/>
                <a:uFillTx/>
                <a:latin typeface="Times New Roman" panose="02020603050405020304" pitchFamily="18" charset="0"/>
              </a:rPr>
              <a:t>		                        </a:t>
            </a:r>
            <a:r>
              <a:rPr kumimoji="0" lang="en-US" sz="2000" b="0" i="0" u="none" strike="noStrike" kern="1200" cap="none" spc="0" normalizeH="0" baseline="0" noProof="0" dirty="0" err="1">
                <a:ln>
                  <a:noFill/>
                </a:ln>
                <a:solidFill>
                  <a:srgbClr val="0000FF"/>
                </a:solidFill>
                <a:effectLst/>
                <a:uLnTx/>
                <a:uFillTx/>
                <a:latin typeface="Times New Roman" panose="02020603050405020304" pitchFamily="18" charset="0"/>
              </a:rPr>
              <a:t>V</a:t>
            </a:r>
            <a:r>
              <a:rPr kumimoji="0" lang="en-US" sz="2000" b="0" i="0" u="none" strike="noStrike" kern="1200" cap="none" spc="0" normalizeH="0" baseline="-25000" noProof="0" dirty="0" err="1">
                <a:ln>
                  <a:noFill/>
                </a:ln>
                <a:solidFill>
                  <a:srgbClr val="0000FF"/>
                </a:solidFill>
                <a:effectLst/>
                <a:uLnTx/>
                <a:uFillTx/>
                <a:latin typeface="Times New Roman" panose="02020603050405020304" pitchFamily="18" charset="0"/>
              </a:rPr>
              <a:t>oc</a:t>
            </a:r>
            <a:r>
              <a:rPr kumimoji="0" lang="en-US" sz="2000" b="0" i="0" u="none" strike="noStrike" kern="1200" cap="none" spc="0" normalizeH="0" baseline="0" noProof="0" dirty="0">
                <a:ln>
                  <a:noFill/>
                </a:ln>
                <a:solidFill>
                  <a:srgbClr val="0000FF"/>
                </a:solidFill>
                <a:effectLst/>
                <a:uLnTx/>
                <a:uFillTx/>
                <a:latin typeface="Times New Roman" panose="02020603050405020304" pitchFamily="18" charset="0"/>
              </a:rPr>
              <a:t> . </a:t>
            </a:r>
            <a:r>
              <a:rPr kumimoji="0" lang="en-US" sz="2000" b="0" i="0" u="none" strike="noStrike" kern="1200" cap="none" spc="0" normalizeH="0" baseline="0" noProof="0" dirty="0" err="1">
                <a:ln>
                  <a:noFill/>
                </a:ln>
                <a:solidFill>
                  <a:srgbClr val="0000FF"/>
                </a:solidFill>
                <a:effectLst/>
                <a:uLnTx/>
                <a:uFillTx/>
                <a:latin typeface="Times New Roman" panose="02020603050405020304" pitchFamily="18" charset="0"/>
              </a:rPr>
              <a:t>I</a:t>
            </a:r>
            <a:r>
              <a:rPr kumimoji="0" lang="en-US" sz="2000" b="0" i="0" u="none" strike="noStrike" kern="1200" cap="none" spc="0" normalizeH="0" baseline="-25000" noProof="0" dirty="0" err="1">
                <a:ln>
                  <a:noFill/>
                </a:ln>
                <a:solidFill>
                  <a:srgbClr val="0000FF"/>
                </a:solidFill>
                <a:effectLst/>
                <a:uLnTx/>
                <a:uFillTx/>
                <a:latin typeface="Times New Roman" panose="02020603050405020304" pitchFamily="18" charset="0"/>
              </a:rPr>
              <a:t>sc</a:t>
            </a:r>
            <a:r>
              <a:rPr kumimoji="0" lang="en-US" sz="2000" b="0" i="0" u="none" strike="noStrike" kern="1200" cap="none" spc="0" normalizeH="0" baseline="0" noProof="0" dirty="0">
                <a:ln>
                  <a:noFill/>
                </a:ln>
                <a:solidFill>
                  <a:srgbClr val="0000FF"/>
                </a:solidFill>
                <a:effectLst/>
                <a:uLnTx/>
                <a:uFillTx/>
                <a:latin typeface="Times New Roman" panose="02020603050405020304" pitchFamily="18" charset="0"/>
              </a:rPr>
              <a:t> </a:t>
            </a: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1800" b="0" i="0" u="none" strike="noStrike" kern="1200" cap="none" spc="0" normalizeH="0" baseline="0" noProof="0" dirty="0">
                <a:ln>
                  <a:noFill/>
                </a:ln>
                <a:solidFill>
                  <a:srgbClr val="990033"/>
                </a:solidFill>
                <a:effectLst/>
                <a:uLnTx/>
                <a:uFillTx/>
                <a:latin typeface="Times New Roman" panose="02020603050405020304" pitchFamily="18" charset="0"/>
              </a:rPr>
              <a:t>(lies between 0.7 to o.8)</a:t>
            </a: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rPr>
              <a:t>					</a:t>
            </a:r>
            <a:r>
              <a:rPr kumimoji="0" lang="en-US" sz="2000" b="0" i="0" u="none" strike="noStrike" kern="1200" cap="none" spc="0" normalizeH="0" baseline="0" noProof="0" dirty="0">
                <a:ln>
                  <a:noFill/>
                </a:ln>
                <a:solidFill>
                  <a:srgbClr val="FF0066"/>
                </a:solidFill>
                <a:effectLst/>
                <a:uLnTx/>
                <a:uFillTx/>
                <a:latin typeface="Times New Roman" panose="02020603050405020304" pitchFamily="18" charset="0"/>
              </a:rPr>
              <a:t>			      </a:t>
            </a:r>
            <a:r>
              <a:rPr kumimoji="0" lang="en-US" sz="2000" b="0" i="0" u="none" strike="noStrike" kern="1200" cap="none" spc="0" normalizeH="0" baseline="0" noProof="0" dirty="0" err="1">
                <a:ln>
                  <a:noFill/>
                </a:ln>
                <a:solidFill>
                  <a:srgbClr val="FF0066"/>
                </a:solidFill>
                <a:effectLst/>
                <a:uLnTx/>
                <a:uFillTx/>
                <a:latin typeface="Times New Roman" panose="02020603050405020304" pitchFamily="18" charset="0"/>
              </a:rPr>
              <a:t>P</a:t>
            </a:r>
            <a:r>
              <a:rPr kumimoji="0" lang="en-US" sz="2000" b="0" i="0" u="none" strike="noStrike" kern="1200" cap="none" spc="0" normalizeH="0" baseline="-25000" noProof="0" dirty="0" err="1">
                <a:ln>
                  <a:noFill/>
                </a:ln>
                <a:solidFill>
                  <a:srgbClr val="FF0066"/>
                </a:solidFill>
                <a:effectLst/>
                <a:uLnTx/>
                <a:uFillTx/>
                <a:latin typeface="Times New Roman" panose="02020603050405020304" pitchFamily="18" charset="0"/>
              </a:rPr>
              <a:t>max</a:t>
            </a:r>
            <a:endParaRPr kumimoji="0" lang="en-US" sz="2000" b="0" i="0" u="none" strike="noStrike" kern="1200" cap="none" spc="0" normalizeH="0" baseline="0" noProof="0" dirty="0">
              <a:ln>
                <a:noFill/>
              </a:ln>
              <a:solidFill>
                <a:srgbClr val="FF0066"/>
              </a:solidFill>
              <a:effectLst/>
              <a:uLnTx/>
              <a:uFillTx/>
              <a:latin typeface="Times New Roman" panose="02020603050405020304" pitchFamily="18" charset="0"/>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000" b="0" i="0" u="none" strike="noStrike" kern="1200" cap="none" spc="0" normalizeH="0" baseline="0" noProof="0" dirty="0">
                <a:ln>
                  <a:noFill/>
                </a:ln>
                <a:solidFill>
                  <a:srgbClr val="FF0066"/>
                </a:solidFill>
                <a:effectLst/>
                <a:uLnTx/>
                <a:uFillTx/>
                <a:latin typeface="Times New Roman" panose="02020603050405020304" pitchFamily="18" charset="0"/>
              </a:rPr>
              <a:t>Conversion Efficiency,</a:t>
            </a:r>
            <a:r>
              <a:rPr kumimoji="0" lang="en-US" sz="2000" b="0" i="0" u="none" strike="noStrike" kern="1200" cap="none" spc="0" normalizeH="0" baseline="0" noProof="0" dirty="0">
                <a:ln>
                  <a:noFill/>
                </a:ln>
                <a:solidFill>
                  <a:srgbClr val="FF0066"/>
                </a:solidFill>
                <a:effectLst/>
                <a:uLnTx/>
                <a:uFillTx/>
                <a:latin typeface="Times New Roman" panose="02020603050405020304" pitchFamily="18" charset="0"/>
                <a:sym typeface="Symbol" panose="05050102010706020507" pitchFamily="18" charset="2"/>
              </a:rPr>
              <a:t>= -------				      P</a:t>
            </a:r>
            <a:r>
              <a:rPr kumimoji="0" lang="en-US" sz="2000" b="0" i="0" u="none" strike="noStrike" kern="1200" cap="none" spc="0" normalizeH="0" baseline="-25000" noProof="0" dirty="0">
                <a:ln>
                  <a:noFill/>
                </a:ln>
                <a:solidFill>
                  <a:srgbClr val="FF0066"/>
                </a:solidFill>
                <a:effectLst/>
                <a:uLnTx/>
                <a:uFillTx/>
                <a:latin typeface="Times New Roman" panose="02020603050405020304" pitchFamily="18" charset="0"/>
                <a:sym typeface="Symbol" panose="05050102010706020507" pitchFamily="18" charset="2"/>
              </a:rPr>
              <a:t>in</a:t>
            </a:r>
            <a:endParaRPr kumimoji="0" lang="en-US" sz="2000" b="0" i="0" u="none" strike="noStrike" kern="1200" cap="none" spc="0" normalizeH="0" baseline="0" noProof="0" dirty="0">
              <a:ln>
                <a:noFill/>
              </a:ln>
              <a:solidFill>
                <a:srgbClr val="FF0066"/>
              </a:solidFill>
              <a:effectLst/>
              <a:uLnTx/>
              <a:uFillTx/>
              <a:latin typeface="Times New Roman" panose="02020603050405020304" pitchFamily="18" charset="0"/>
              <a:sym typeface="Symbol" panose="05050102010706020507" pitchFamily="18" charset="2"/>
            </a:endParaRPr>
          </a:p>
        </p:txBody>
      </p:sp>
      <p:pic>
        <p:nvPicPr>
          <p:cNvPr id="10" name="Picture 35" descr="TECH6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886200"/>
            <a:ext cx="3429000" cy="2767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05712482"/>
      </p:ext>
    </p:extLst>
  </p:cSld>
  <p:clrMapOvr>
    <a:masterClrMapping/>
  </p:clrMapOvr>
  <p:transition spd="slow">
    <p:cove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466</TotalTime>
  <Words>1920</Words>
  <Application>Microsoft Office PowerPoint</Application>
  <PresentationFormat>On-screen Show (4:3)</PresentationFormat>
  <Paragraphs>184</Paragraphs>
  <Slides>24</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0" baseType="lpstr">
      <vt:lpstr>Arial</vt:lpstr>
      <vt:lpstr>Calibri</vt:lpstr>
      <vt:lpstr>Times New Roman</vt:lpstr>
      <vt:lpstr>Wingdings</vt:lpstr>
      <vt:lpstr>Office Theme</vt:lpstr>
      <vt:lpstr>Adobe Acrobat Document</vt:lpstr>
      <vt:lpstr>PowerPoint Presentation</vt:lpstr>
      <vt:lpstr>PowerPoint Presentation</vt:lpstr>
      <vt:lpstr>PowerPoint Presentation</vt:lpstr>
      <vt:lpstr>Contents</vt:lpstr>
      <vt:lpstr>Renewable Energy Sources</vt:lpstr>
      <vt:lpstr>PowerPoint Presentation</vt:lpstr>
      <vt:lpstr>Relevancy……..</vt:lpstr>
      <vt:lpstr>Solar cell</vt:lpstr>
      <vt:lpstr>Solar cell……</vt:lpstr>
      <vt:lpstr>PowerPoint Presentation</vt:lpstr>
      <vt:lpstr>Hydro Energy</vt:lpstr>
      <vt:lpstr>Hydro Energy</vt:lpstr>
      <vt:lpstr>Working Principle of Wind Turbines</vt:lpstr>
      <vt:lpstr>PowerPoint Presentation</vt:lpstr>
      <vt:lpstr>Biomass Energy</vt:lpstr>
      <vt:lpstr>Biogas Production Processes</vt:lpstr>
      <vt:lpstr>Geothermal Energy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PLASMA AND ITS APPLICATION</dc:title>
  <dc:creator>Dr.Jyotirmoy Pramani</dc:creator>
  <cp:lastModifiedBy>Arka Pramanik</cp:lastModifiedBy>
  <cp:revision>93</cp:revision>
  <dcterms:created xsi:type="dcterms:W3CDTF">2018-07-04T14:20:28Z</dcterms:created>
  <dcterms:modified xsi:type="dcterms:W3CDTF">2020-03-29T16:01:00Z</dcterms:modified>
</cp:coreProperties>
</file>