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sha M" userId="ae207911f9083a65" providerId="LiveId" clId="{3F9ACDCC-FE4D-4301-A3A6-73132FEEBC61}"/>
    <pc:docChg chg="undo custSel addSld delSld modSld">
      <pc:chgData name="Jaysha M" userId="ae207911f9083a65" providerId="LiveId" clId="{3F9ACDCC-FE4D-4301-A3A6-73132FEEBC61}" dt="2020-04-16T14:53:07.391" v="7163" actId="20577"/>
      <pc:docMkLst>
        <pc:docMk/>
      </pc:docMkLst>
      <pc:sldChg chg="new del">
        <pc:chgData name="Jaysha M" userId="ae207911f9083a65" providerId="LiveId" clId="{3F9ACDCC-FE4D-4301-A3A6-73132FEEBC61}" dt="2020-04-15T12:19:27.799" v="2" actId="47"/>
        <pc:sldMkLst>
          <pc:docMk/>
          <pc:sldMk cId="810965653" sldId="256"/>
        </pc:sldMkLst>
      </pc:sldChg>
      <pc:sldChg chg="addSp modSp new">
        <pc:chgData name="Jaysha M" userId="ae207911f9083a65" providerId="LiveId" clId="{3F9ACDCC-FE4D-4301-A3A6-73132FEEBC61}" dt="2020-04-15T12:30:12.531" v="611" actId="20577"/>
        <pc:sldMkLst>
          <pc:docMk/>
          <pc:sldMk cId="3093083469" sldId="257"/>
        </pc:sldMkLst>
        <pc:spChg chg="add mod">
          <ac:chgData name="Jaysha M" userId="ae207911f9083a65" providerId="LiveId" clId="{3F9ACDCC-FE4D-4301-A3A6-73132FEEBC61}" dt="2020-04-15T12:30:12.531" v="611" actId="20577"/>
          <ac:spMkLst>
            <pc:docMk/>
            <pc:sldMk cId="3093083469" sldId="257"/>
            <ac:spMk id="2" creationId="{1DF6EF45-2862-41F8-A288-CC12C192B092}"/>
          </ac:spMkLst>
        </pc:spChg>
      </pc:sldChg>
      <pc:sldChg chg="addSp modSp new">
        <pc:chgData name="Jaysha M" userId="ae207911f9083a65" providerId="LiveId" clId="{3F9ACDCC-FE4D-4301-A3A6-73132FEEBC61}" dt="2020-04-15T13:05:14.002" v="1476" actId="20577"/>
        <pc:sldMkLst>
          <pc:docMk/>
          <pc:sldMk cId="1417602474" sldId="258"/>
        </pc:sldMkLst>
        <pc:spChg chg="add mod">
          <ac:chgData name="Jaysha M" userId="ae207911f9083a65" providerId="LiveId" clId="{3F9ACDCC-FE4D-4301-A3A6-73132FEEBC61}" dt="2020-04-15T12:43:44.481" v="613" actId="767"/>
          <ac:spMkLst>
            <pc:docMk/>
            <pc:sldMk cId="1417602474" sldId="258"/>
            <ac:spMk id="2" creationId="{FBAEF0D3-6C9F-4964-89CD-67C5CB98AD3C}"/>
          </ac:spMkLst>
        </pc:spChg>
        <pc:spChg chg="add mod">
          <ac:chgData name="Jaysha M" userId="ae207911f9083a65" providerId="LiveId" clId="{3F9ACDCC-FE4D-4301-A3A6-73132FEEBC61}" dt="2020-04-15T13:05:14.002" v="1476" actId="20577"/>
          <ac:spMkLst>
            <pc:docMk/>
            <pc:sldMk cId="1417602474" sldId="258"/>
            <ac:spMk id="3" creationId="{3614908A-64C2-47B8-AA1D-4DCD3C3F4E4A}"/>
          </ac:spMkLst>
        </pc:spChg>
      </pc:sldChg>
      <pc:sldChg chg="addSp modSp new">
        <pc:chgData name="Jaysha M" userId="ae207911f9083a65" providerId="LiveId" clId="{3F9ACDCC-FE4D-4301-A3A6-73132FEEBC61}" dt="2020-04-16T14:29:45.922" v="5543" actId="20577"/>
        <pc:sldMkLst>
          <pc:docMk/>
          <pc:sldMk cId="662820114" sldId="259"/>
        </pc:sldMkLst>
        <pc:spChg chg="add mod">
          <ac:chgData name="Jaysha M" userId="ae207911f9083a65" providerId="LiveId" clId="{3F9ACDCC-FE4D-4301-A3A6-73132FEEBC61}" dt="2020-04-16T14:29:45.922" v="5543" actId="20577"/>
          <ac:spMkLst>
            <pc:docMk/>
            <pc:sldMk cId="662820114" sldId="259"/>
            <ac:spMk id="2" creationId="{EDDF8688-54BA-4611-8C46-FA337B9B6597}"/>
          </ac:spMkLst>
        </pc:spChg>
      </pc:sldChg>
      <pc:sldChg chg="addSp modSp new">
        <pc:chgData name="Jaysha M" userId="ae207911f9083a65" providerId="LiveId" clId="{3F9ACDCC-FE4D-4301-A3A6-73132FEEBC61}" dt="2020-04-15T15:40:16.231" v="4308" actId="14100"/>
        <pc:sldMkLst>
          <pc:docMk/>
          <pc:sldMk cId="3532883926" sldId="260"/>
        </pc:sldMkLst>
        <pc:spChg chg="add mod">
          <ac:chgData name="Jaysha M" userId="ae207911f9083a65" providerId="LiveId" clId="{3F9ACDCC-FE4D-4301-A3A6-73132FEEBC61}" dt="2020-04-15T15:40:16.231" v="4308" actId="14100"/>
          <ac:spMkLst>
            <pc:docMk/>
            <pc:sldMk cId="3532883926" sldId="260"/>
            <ac:spMk id="2" creationId="{105461D5-B811-4781-B89F-0CEFDAEF3818}"/>
          </ac:spMkLst>
        </pc:spChg>
      </pc:sldChg>
      <pc:sldChg chg="addSp delSp modSp new">
        <pc:chgData name="Jaysha M" userId="ae207911f9083a65" providerId="LiveId" clId="{3F9ACDCC-FE4D-4301-A3A6-73132FEEBC61}" dt="2020-04-15T16:24:23.796" v="5541" actId="20577"/>
        <pc:sldMkLst>
          <pc:docMk/>
          <pc:sldMk cId="2968380608" sldId="261"/>
        </pc:sldMkLst>
        <pc:spChg chg="add del mod">
          <ac:chgData name="Jaysha M" userId="ae207911f9083a65" providerId="LiveId" clId="{3F9ACDCC-FE4D-4301-A3A6-73132FEEBC61}" dt="2020-04-15T15:38:06.842" v="4228"/>
          <ac:spMkLst>
            <pc:docMk/>
            <pc:sldMk cId="2968380608" sldId="261"/>
            <ac:spMk id="2" creationId="{15DAC47E-FB15-4778-A902-DDA29F98C922}"/>
          </ac:spMkLst>
        </pc:spChg>
        <pc:spChg chg="add mod">
          <ac:chgData name="Jaysha M" userId="ae207911f9083a65" providerId="LiveId" clId="{3F9ACDCC-FE4D-4301-A3A6-73132FEEBC61}" dt="2020-04-15T16:24:23.796" v="5541" actId="20577"/>
          <ac:spMkLst>
            <pc:docMk/>
            <pc:sldMk cId="2968380608" sldId="261"/>
            <ac:spMk id="3" creationId="{9EC8B23D-6092-44C9-91C4-7DFDA2FF8592}"/>
          </ac:spMkLst>
        </pc:spChg>
      </pc:sldChg>
      <pc:sldChg chg="addSp modSp new">
        <pc:chgData name="Jaysha M" userId="ae207911f9083a65" providerId="LiveId" clId="{3F9ACDCC-FE4D-4301-A3A6-73132FEEBC61}" dt="2020-04-16T14:46:03.465" v="6682" actId="20577"/>
        <pc:sldMkLst>
          <pc:docMk/>
          <pc:sldMk cId="871078251" sldId="262"/>
        </pc:sldMkLst>
        <pc:spChg chg="add mod">
          <ac:chgData name="Jaysha M" userId="ae207911f9083a65" providerId="LiveId" clId="{3F9ACDCC-FE4D-4301-A3A6-73132FEEBC61}" dt="2020-04-16T14:46:03.465" v="6682" actId="20577"/>
          <ac:spMkLst>
            <pc:docMk/>
            <pc:sldMk cId="871078251" sldId="262"/>
            <ac:spMk id="2" creationId="{C3189193-A4BD-4E7F-96F3-472C70BB0828}"/>
          </ac:spMkLst>
        </pc:spChg>
      </pc:sldChg>
      <pc:sldChg chg="addSp modSp new">
        <pc:chgData name="Jaysha M" userId="ae207911f9083a65" providerId="LiveId" clId="{3F9ACDCC-FE4D-4301-A3A6-73132FEEBC61}" dt="2020-04-16T14:53:07.391" v="7163" actId="20577"/>
        <pc:sldMkLst>
          <pc:docMk/>
          <pc:sldMk cId="1068709769" sldId="263"/>
        </pc:sldMkLst>
        <pc:spChg chg="add mod">
          <ac:chgData name="Jaysha M" userId="ae207911f9083a65" providerId="LiveId" clId="{3F9ACDCC-FE4D-4301-A3A6-73132FEEBC61}" dt="2020-04-16T14:53:07.391" v="7163" actId="20577"/>
          <ac:spMkLst>
            <pc:docMk/>
            <pc:sldMk cId="1068709769" sldId="263"/>
            <ac:spMk id="2" creationId="{3C9D3D65-93E5-4549-8CB6-4953FCDF6CB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3D3D21-EE0B-4F64-9F7A-3A38222F7F09}" type="datetimeFigureOut">
              <a:rPr lang="en-IN" smtClean="0"/>
              <a:t>16-04-2020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8A7238-BB9B-4A4A-A3D1-A9253482462B}"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5120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3D3D21-EE0B-4F64-9F7A-3A38222F7F09}" type="datetimeFigureOut">
              <a:rPr lang="en-IN" smtClean="0"/>
              <a:t>16-04-2020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8A7238-BB9B-4A4A-A3D1-A9253482462B}" type="slidenum">
              <a:rPr lang="en-IN" smtClean="0"/>
              <a:t>‹#›</a:t>
            </a:fld>
            <a:endParaRPr lang="en-IN"/>
          </a:p>
        </p:txBody>
      </p:sp>
    </p:spTree>
    <p:extLst>
      <p:ext uri="{BB962C8B-B14F-4D97-AF65-F5344CB8AC3E}">
        <p14:creationId xmlns:p14="http://schemas.microsoft.com/office/powerpoint/2010/main" val="3509311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3D3D21-EE0B-4F64-9F7A-3A38222F7F09}" type="datetimeFigureOut">
              <a:rPr lang="en-IN" smtClean="0"/>
              <a:t>16-04-2020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8A7238-BB9B-4A4A-A3D1-A9253482462B}" type="slidenum">
              <a:rPr lang="en-IN" smtClean="0"/>
              <a:t>‹#›</a:t>
            </a:fld>
            <a:endParaRPr lang="en-IN"/>
          </a:p>
        </p:txBody>
      </p:sp>
    </p:spTree>
    <p:extLst>
      <p:ext uri="{BB962C8B-B14F-4D97-AF65-F5344CB8AC3E}">
        <p14:creationId xmlns:p14="http://schemas.microsoft.com/office/powerpoint/2010/main" val="2719117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3D3D21-EE0B-4F64-9F7A-3A38222F7F09}" type="datetimeFigureOut">
              <a:rPr lang="en-IN" smtClean="0"/>
              <a:t>16-04-2020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8A7238-BB9B-4A4A-A3D1-A9253482462B}" type="slidenum">
              <a:rPr lang="en-IN" smtClean="0"/>
              <a:t>‹#›</a:t>
            </a:fld>
            <a:endParaRPr lang="en-IN"/>
          </a:p>
        </p:txBody>
      </p:sp>
    </p:spTree>
    <p:extLst>
      <p:ext uri="{BB962C8B-B14F-4D97-AF65-F5344CB8AC3E}">
        <p14:creationId xmlns:p14="http://schemas.microsoft.com/office/powerpoint/2010/main" val="39325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3D3D21-EE0B-4F64-9F7A-3A38222F7F09}" type="datetimeFigureOut">
              <a:rPr lang="en-IN" smtClean="0"/>
              <a:t>16-04-2020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8A7238-BB9B-4A4A-A3D1-A9253482462B}"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5626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3D3D21-EE0B-4F64-9F7A-3A38222F7F09}" type="datetimeFigureOut">
              <a:rPr lang="en-IN" smtClean="0"/>
              <a:t>16-04-2020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8A7238-BB9B-4A4A-A3D1-A9253482462B}" type="slidenum">
              <a:rPr lang="en-IN" smtClean="0"/>
              <a:t>‹#›</a:t>
            </a:fld>
            <a:endParaRPr lang="en-IN"/>
          </a:p>
        </p:txBody>
      </p:sp>
    </p:spTree>
    <p:extLst>
      <p:ext uri="{BB962C8B-B14F-4D97-AF65-F5344CB8AC3E}">
        <p14:creationId xmlns:p14="http://schemas.microsoft.com/office/powerpoint/2010/main" val="2874275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3D3D21-EE0B-4F64-9F7A-3A38222F7F09}" type="datetimeFigureOut">
              <a:rPr lang="en-IN" smtClean="0"/>
              <a:t>16-04-2020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18A7238-BB9B-4A4A-A3D1-A9253482462B}" type="slidenum">
              <a:rPr lang="en-IN" smtClean="0"/>
              <a:t>‹#›</a:t>
            </a:fld>
            <a:endParaRPr lang="en-IN"/>
          </a:p>
        </p:txBody>
      </p:sp>
    </p:spTree>
    <p:extLst>
      <p:ext uri="{BB962C8B-B14F-4D97-AF65-F5344CB8AC3E}">
        <p14:creationId xmlns:p14="http://schemas.microsoft.com/office/powerpoint/2010/main" val="225769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3D3D21-EE0B-4F64-9F7A-3A38222F7F09}" type="datetimeFigureOut">
              <a:rPr lang="en-IN" smtClean="0"/>
              <a:t>16-04-2020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18A7238-BB9B-4A4A-A3D1-A9253482462B}" type="slidenum">
              <a:rPr lang="en-IN" smtClean="0"/>
              <a:t>‹#›</a:t>
            </a:fld>
            <a:endParaRPr lang="en-IN"/>
          </a:p>
        </p:txBody>
      </p:sp>
    </p:spTree>
    <p:extLst>
      <p:ext uri="{BB962C8B-B14F-4D97-AF65-F5344CB8AC3E}">
        <p14:creationId xmlns:p14="http://schemas.microsoft.com/office/powerpoint/2010/main" val="629974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33D3D21-EE0B-4F64-9F7A-3A38222F7F09}" type="datetimeFigureOut">
              <a:rPr lang="en-IN" smtClean="0"/>
              <a:t>16-04-2020</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018A7238-BB9B-4A4A-A3D1-A9253482462B}" type="slidenum">
              <a:rPr lang="en-IN" smtClean="0"/>
              <a:t>‹#›</a:t>
            </a:fld>
            <a:endParaRPr lang="en-IN"/>
          </a:p>
        </p:txBody>
      </p:sp>
    </p:spTree>
    <p:extLst>
      <p:ext uri="{BB962C8B-B14F-4D97-AF65-F5344CB8AC3E}">
        <p14:creationId xmlns:p14="http://schemas.microsoft.com/office/powerpoint/2010/main" val="1484085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33D3D21-EE0B-4F64-9F7A-3A38222F7F09}" type="datetimeFigureOut">
              <a:rPr lang="en-IN" smtClean="0"/>
              <a:t>16-04-2020</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18A7238-BB9B-4A4A-A3D1-A9253482462B}" type="slidenum">
              <a:rPr lang="en-IN" smtClean="0"/>
              <a:t>‹#›</a:t>
            </a:fld>
            <a:endParaRPr lang="en-IN"/>
          </a:p>
        </p:txBody>
      </p:sp>
    </p:spTree>
    <p:extLst>
      <p:ext uri="{BB962C8B-B14F-4D97-AF65-F5344CB8AC3E}">
        <p14:creationId xmlns:p14="http://schemas.microsoft.com/office/powerpoint/2010/main" val="840785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3D3D21-EE0B-4F64-9F7A-3A38222F7F09}" type="datetimeFigureOut">
              <a:rPr lang="en-IN" smtClean="0"/>
              <a:t>16-04-2020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8A7238-BB9B-4A4A-A3D1-A9253482462B}" type="slidenum">
              <a:rPr lang="en-IN" smtClean="0"/>
              <a:t>‹#›</a:t>
            </a:fld>
            <a:endParaRPr lang="en-IN"/>
          </a:p>
        </p:txBody>
      </p:sp>
    </p:spTree>
    <p:extLst>
      <p:ext uri="{BB962C8B-B14F-4D97-AF65-F5344CB8AC3E}">
        <p14:creationId xmlns:p14="http://schemas.microsoft.com/office/powerpoint/2010/main" val="1917021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33D3D21-EE0B-4F64-9F7A-3A38222F7F09}" type="datetimeFigureOut">
              <a:rPr lang="en-IN" smtClean="0"/>
              <a:t>16-04-2020</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18A7238-BB9B-4A4A-A3D1-A9253482462B}"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0598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6EF45-2862-41F8-A288-CC12C192B092}"/>
              </a:ext>
            </a:extLst>
          </p:cNvPr>
          <p:cNvSpPr txBox="1"/>
          <p:nvPr/>
        </p:nvSpPr>
        <p:spPr>
          <a:xfrm>
            <a:off x="733168" y="247134"/>
            <a:ext cx="10289060" cy="5355312"/>
          </a:xfrm>
          <a:prstGeom prst="rect">
            <a:avLst/>
          </a:prstGeom>
          <a:noFill/>
        </p:spPr>
        <p:txBody>
          <a:bodyPr wrap="square" rtlCol="0">
            <a:spAutoFit/>
          </a:bodyPr>
          <a:lstStyle/>
          <a:p>
            <a:r>
              <a:rPr lang="en-IN" dirty="0"/>
              <a:t>Hello Students</a:t>
            </a:r>
          </a:p>
          <a:p>
            <a:r>
              <a:rPr lang="en-IN" dirty="0"/>
              <a:t>This is JKM.</a:t>
            </a:r>
          </a:p>
          <a:p>
            <a:r>
              <a:rPr lang="en-IN" dirty="0"/>
              <a:t>Hope you are all right and following the safety measures against Covid-19 outbreak.</a:t>
            </a:r>
          </a:p>
          <a:p>
            <a:r>
              <a:rPr lang="en-IN" dirty="0"/>
              <a:t>Stay home and stay safe.</a:t>
            </a:r>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r>
              <a:rPr lang="en-IN" dirty="0"/>
              <a:t>Now, I am preparing this presentation as you are having a problem answering few questions from </a:t>
            </a:r>
            <a:r>
              <a:rPr lang="en-IN" u="sng" dirty="0"/>
              <a:t>Home and the World</a:t>
            </a:r>
            <a:endParaRPr lang="en-IN" dirty="0"/>
          </a:p>
          <a:p>
            <a:endParaRPr lang="en-IN" dirty="0"/>
          </a:p>
          <a:p>
            <a:r>
              <a:rPr lang="en-IN" dirty="0"/>
              <a:t>Q.1. Examine the competing characterisations between Nikhil and Sandip in the </a:t>
            </a:r>
            <a:r>
              <a:rPr lang="en-IN" u="sng" dirty="0"/>
              <a:t>Home and the World.</a:t>
            </a:r>
            <a:r>
              <a:rPr lang="en-IN" dirty="0"/>
              <a:t> &amp; </a:t>
            </a:r>
          </a:p>
          <a:p>
            <a:r>
              <a:rPr lang="en-IN" dirty="0"/>
              <a:t> </a:t>
            </a:r>
          </a:p>
          <a:p>
            <a:r>
              <a:rPr lang="en-IN" dirty="0"/>
              <a:t>Q.2. Tagore’s </a:t>
            </a:r>
            <a:r>
              <a:rPr lang="en-IN" u="sng" dirty="0"/>
              <a:t>Home and the World</a:t>
            </a:r>
            <a:r>
              <a:rPr lang="en-IN" dirty="0"/>
              <a:t> presents the clash between the new and the old, realism and idealism, the means and the end, good and evil – Discuss the above idea.  </a:t>
            </a:r>
          </a:p>
        </p:txBody>
      </p:sp>
    </p:spTree>
    <p:extLst>
      <p:ext uri="{BB962C8B-B14F-4D97-AF65-F5344CB8AC3E}">
        <p14:creationId xmlns:p14="http://schemas.microsoft.com/office/powerpoint/2010/main" val="3093083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AEF0D3-6C9F-4964-89CD-67C5CB98AD3C}"/>
              </a:ext>
            </a:extLst>
          </p:cNvPr>
          <p:cNvSpPr txBox="1"/>
          <p:nvPr/>
        </p:nvSpPr>
        <p:spPr>
          <a:xfrm>
            <a:off x="5638800" y="2973859"/>
            <a:ext cx="914400" cy="914400"/>
          </a:xfrm>
          <a:prstGeom prst="rect">
            <a:avLst/>
          </a:prstGeom>
          <a:noFill/>
        </p:spPr>
        <p:txBody>
          <a:bodyPr wrap="square" rtlCol="0">
            <a:spAutoFit/>
          </a:bodyPr>
          <a:lstStyle/>
          <a:p>
            <a:endParaRPr lang="en-IN" dirty="0"/>
          </a:p>
        </p:txBody>
      </p:sp>
      <p:sp>
        <p:nvSpPr>
          <p:cNvPr id="3" name="TextBox 2">
            <a:extLst>
              <a:ext uri="{FF2B5EF4-FFF2-40B4-BE49-F238E27FC236}">
                <a16:creationId xmlns:a16="http://schemas.microsoft.com/office/drawing/2014/main" id="{3614908A-64C2-47B8-AA1D-4DCD3C3F4E4A}"/>
              </a:ext>
            </a:extLst>
          </p:cNvPr>
          <p:cNvSpPr txBox="1"/>
          <p:nvPr/>
        </p:nvSpPr>
        <p:spPr>
          <a:xfrm>
            <a:off x="354226" y="288325"/>
            <a:ext cx="11442357" cy="5355312"/>
          </a:xfrm>
          <a:prstGeom prst="rect">
            <a:avLst/>
          </a:prstGeom>
          <a:noFill/>
        </p:spPr>
        <p:txBody>
          <a:bodyPr wrap="square" rtlCol="0">
            <a:spAutoFit/>
          </a:bodyPr>
          <a:lstStyle/>
          <a:p>
            <a:r>
              <a:rPr lang="en-IN" dirty="0"/>
              <a:t>Let us start with the basics: </a:t>
            </a:r>
          </a:p>
          <a:p>
            <a:endParaRPr lang="en-IN" dirty="0"/>
          </a:p>
          <a:p>
            <a:endParaRPr lang="en-IN" dirty="0"/>
          </a:p>
          <a:p>
            <a:endParaRPr lang="en-IN" u="sng" dirty="0"/>
          </a:p>
          <a:p>
            <a:r>
              <a:rPr lang="en-IN" u="sng" dirty="0"/>
              <a:t>Home and the World</a:t>
            </a:r>
            <a:r>
              <a:rPr lang="en-IN" dirty="0"/>
              <a:t> </a:t>
            </a:r>
          </a:p>
          <a:p>
            <a:endParaRPr lang="en-IN" dirty="0"/>
          </a:p>
          <a:p>
            <a:endParaRPr lang="en-IN" dirty="0"/>
          </a:p>
          <a:p>
            <a:r>
              <a:rPr lang="en-IN" dirty="0"/>
              <a:t>Original Bengali version </a:t>
            </a:r>
            <a:r>
              <a:rPr lang="en-IN" i="1" dirty="0" err="1"/>
              <a:t>Ghare</a:t>
            </a:r>
            <a:r>
              <a:rPr lang="en-IN" i="1" dirty="0"/>
              <a:t>  </a:t>
            </a:r>
            <a:r>
              <a:rPr lang="en-IN" i="1" dirty="0" err="1"/>
              <a:t>Baire</a:t>
            </a:r>
            <a:r>
              <a:rPr lang="en-IN" i="1" dirty="0"/>
              <a:t> </a:t>
            </a:r>
            <a:r>
              <a:rPr lang="en-IN" dirty="0"/>
              <a:t>was published in 1916.</a:t>
            </a:r>
          </a:p>
          <a:p>
            <a:r>
              <a:rPr lang="en-IN" dirty="0"/>
              <a:t>This was first translated into English by </a:t>
            </a:r>
            <a:r>
              <a:rPr lang="en-IN" dirty="0" err="1"/>
              <a:t>Surendranath</a:t>
            </a:r>
            <a:r>
              <a:rPr lang="en-IN" dirty="0"/>
              <a:t> Tagore (which was published in 1919), which was incomplete in many respects. Original </a:t>
            </a:r>
            <a:r>
              <a:rPr lang="en-IN" i="1" dirty="0" err="1"/>
              <a:t>Ghare</a:t>
            </a:r>
            <a:r>
              <a:rPr lang="en-IN" i="1" dirty="0"/>
              <a:t> </a:t>
            </a:r>
            <a:r>
              <a:rPr lang="en-IN" i="1" dirty="0" err="1"/>
              <a:t>Baire</a:t>
            </a:r>
            <a:r>
              <a:rPr lang="en-IN" i="1" dirty="0"/>
              <a:t> </a:t>
            </a:r>
            <a:r>
              <a:rPr lang="en-IN" dirty="0"/>
              <a:t>is rich with some </a:t>
            </a:r>
            <a:r>
              <a:rPr lang="en-IN" dirty="0" err="1"/>
              <a:t>graet</a:t>
            </a:r>
            <a:r>
              <a:rPr lang="en-IN" dirty="0"/>
              <a:t> poetic prose, and there are some extracts from the </a:t>
            </a:r>
            <a:r>
              <a:rPr lang="en-IN" dirty="0" err="1"/>
              <a:t>Vaishnab</a:t>
            </a:r>
            <a:r>
              <a:rPr lang="en-IN" dirty="0"/>
              <a:t> </a:t>
            </a:r>
            <a:r>
              <a:rPr lang="en-IN" dirty="0" err="1"/>
              <a:t>Padavalis</a:t>
            </a:r>
            <a:r>
              <a:rPr lang="en-IN" dirty="0"/>
              <a:t>, </a:t>
            </a:r>
            <a:r>
              <a:rPr lang="en-IN" dirty="0" err="1"/>
              <a:t>Surendranath</a:t>
            </a:r>
            <a:r>
              <a:rPr lang="en-IN" dirty="0"/>
              <a:t> Tagore left those things out in his translation deeming those untranslatable. “His translation also left out textual matter that is important for understanding the nuances of the characters, and collapsed </a:t>
            </a:r>
            <a:r>
              <a:rPr lang="en-IN" dirty="0" err="1"/>
              <a:t>Nikhilesh’s</a:t>
            </a:r>
            <a:r>
              <a:rPr lang="en-IN" dirty="0"/>
              <a:t> two sisters-in-law into one.”</a:t>
            </a:r>
          </a:p>
          <a:p>
            <a:endParaRPr lang="en-IN" i="1" dirty="0"/>
          </a:p>
          <a:p>
            <a:endParaRPr lang="en-IN" i="1" dirty="0"/>
          </a:p>
          <a:p>
            <a:endParaRPr lang="en-IN" dirty="0"/>
          </a:p>
          <a:p>
            <a:endParaRPr lang="en-IN" dirty="0"/>
          </a:p>
          <a:p>
            <a:endParaRPr lang="en-IN" dirty="0"/>
          </a:p>
          <a:p>
            <a:r>
              <a:rPr lang="en-IN" dirty="0"/>
              <a:t>The version you have as your text from Penguin publishing house, is translated by </a:t>
            </a:r>
            <a:r>
              <a:rPr lang="en-IN" dirty="0" err="1"/>
              <a:t>Sreejata</a:t>
            </a:r>
            <a:r>
              <a:rPr lang="en-IN" dirty="0"/>
              <a:t> Guha.</a:t>
            </a:r>
          </a:p>
        </p:txBody>
      </p:sp>
    </p:spTree>
    <p:extLst>
      <p:ext uri="{BB962C8B-B14F-4D97-AF65-F5344CB8AC3E}">
        <p14:creationId xmlns:p14="http://schemas.microsoft.com/office/powerpoint/2010/main" val="1417602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DDF8688-54BA-4611-8C46-FA337B9B6597}"/>
              </a:ext>
            </a:extLst>
          </p:cNvPr>
          <p:cNvSpPr txBox="1"/>
          <p:nvPr/>
        </p:nvSpPr>
        <p:spPr>
          <a:xfrm>
            <a:off x="428367" y="247135"/>
            <a:ext cx="11310551" cy="5909310"/>
          </a:xfrm>
          <a:prstGeom prst="rect">
            <a:avLst/>
          </a:prstGeom>
          <a:noFill/>
        </p:spPr>
        <p:txBody>
          <a:bodyPr wrap="square" rtlCol="0">
            <a:spAutoFit/>
          </a:bodyPr>
          <a:lstStyle/>
          <a:p>
            <a:r>
              <a:rPr lang="en-IN" dirty="0"/>
              <a:t>I already have provided you with some study materials on </a:t>
            </a:r>
            <a:r>
              <a:rPr lang="en-IN" u="sng" dirty="0"/>
              <a:t>Home and the World</a:t>
            </a:r>
            <a:r>
              <a:rPr lang="en-IN" dirty="0"/>
              <a:t>, hope those are proving to be helpful.</a:t>
            </a:r>
          </a:p>
          <a:p>
            <a:r>
              <a:rPr lang="en-IN" dirty="0"/>
              <a:t>If you have any questions and doubts regarding the study mats. You can put those here…I will try my best to answer those.</a:t>
            </a:r>
          </a:p>
          <a:p>
            <a:endParaRPr lang="en-IN" dirty="0"/>
          </a:p>
          <a:p>
            <a:endParaRPr lang="en-IN" dirty="0"/>
          </a:p>
          <a:p>
            <a:endParaRPr lang="en-IN" dirty="0"/>
          </a:p>
          <a:p>
            <a:r>
              <a:rPr lang="en-IN" dirty="0"/>
              <a:t>Now, let us begin the discussion on the Q.1.</a:t>
            </a:r>
          </a:p>
          <a:p>
            <a:endParaRPr lang="en-IN" dirty="0"/>
          </a:p>
          <a:p>
            <a:r>
              <a:rPr lang="en-IN" dirty="0"/>
              <a:t>So, we know that there are three main characters in this novel – </a:t>
            </a:r>
            <a:r>
              <a:rPr lang="en-IN" dirty="0" err="1"/>
              <a:t>Nikhilesh</a:t>
            </a:r>
            <a:r>
              <a:rPr lang="en-IN" dirty="0"/>
              <a:t>, his wife </a:t>
            </a:r>
            <a:r>
              <a:rPr lang="en-IN" dirty="0" err="1"/>
              <a:t>Bimala</a:t>
            </a:r>
            <a:r>
              <a:rPr lang="en-IN" dirty="0"/>
              <a:t>, and his friend Sandip.</a:t>
            </a:r>
          </a:p>
          <a:p>
            <a:r>
              <a:rPr lang="en-IN" dirty="0"/>
              <a:t> </a:t>
            </a:r>
          </a:p>
          <a:p>
            <a:r>
              <a:rPr lang="en-IN" dirty="0"/>
              <a:t>If we put the character of </a:t>
            </a:r>
            <a:r>
              <a:rPr lang="en-IN" dirty="0" err="1"/>
              <a:t>Bimala</a:t>
            </a:r>
            <a:r>
              <a:rPr lang="en-IN" dirty="0"/>
              <a:t> at the </a:t>
            </a:r>
            <a:r>
              <a:rPr lang="en-IN" dirty="0" err="1"/>
              <a:t>nucleaus</a:t>
            </a:r>
            <a:r>
              <a:rPr lang="en-IN" dirty="0"/>
              <a:t> than </a:t>
            </a:r>
            <a:r>
              <a:rPr lang="en-IN" dirty="0" err="1"/>
              <a:t>Nikhilesh</a:t>
            </a:r>
            <a:r>
              <a:rPr lang="en-IN" dirty="0"/>
              <a:t> and Sandip are two electrons revolving around </a:t>
            </a:r>
            <a:r>
              <a:rPr lang="en-IN" dirty="0" err="1"/>
              <a:t>Bimala</a:t>
            </a:r>
            <a:r>
              <a:rPr lang="en-IN" dirty="0"/>
              <a:t>.</a:t>
            </a:r>
          </a:p>
          <a:p>
            <a:r>
              <a:rPr lang="en-IN" dirty="0"/>
              <a:t>If we make a basic analysis between </a:t>
            </a:r>
            <a:r>
              <a:rPr lang="en-IN" dirty="0" err="1"/>
              <a:t>Nikhilesh</a:t>
            </a:r>
            <a:r>
              <a:rPr lang="en-IN" dirty="0"/>
              <a:t> and Sandip it is clear that they are nothing like each other though they are very good friends. </a:t>
            </a:r>
          </a:p>
          <a:p>
            <a:endParaRPr lang="en-IN" dirty="0"/>
          </a:p>
          <a:p>
            <a:r>
              <a:rPr lang="en-IN" dirty="0"/>
              <a:t>To answer the first question we have to understand what Nikhil and Sandip competing for. </a:t>
            </a:r>
          </a:p>
          <a:p>
            <a:endParaRPr lang="en-IN" dirty="0"/>
          </a:p>
          <a:p>
            <a:r>
              <a:rPr lang="en-IN" dirty="0"/>
              <a:t>Obviously one of the reasons is </a:t>
            </a:r>
            <a:r>
              <a:rPr lang="en-IN" dirty="0" err="1"/>
              <a:t>Bimala</a:t>
            </a:r>
            <a:r>
              <a:rPr lang="en-IN" dirty="0"/>
              <a:t>. </a:t>
            </a:r>
          </a:p>
          <a:p>
            <a:endParaRPr lang="en-IN" dirty="0"/>
          </a:p>
          <a:p>
            <a:r>
              <a:rPr lang="en-IN" dirty="0"/>
              <a:t>The second one among others is who is the most ideal man according to their own standards.  </a:t>
            </a:r>
          </a:p>
          <a:p>
            <a:endParaRPr lang="en-IN" dirty="0"/>
          </a:p>
          <a:p>
            <a:endParaRPr lang="en-IN" dirty="0"/>
          </a:p>
        </p:txBody>
      </p:sp>
    </p:spTree>
    <p:extLst>
      <p:ext uri="{BB962C8B-B14F-4D97-AF65-F5344CB8AC3E}">
        <p14:creationId xmlns:p14="http://schemas.microsoft.com/office/powerpoint/2010/main" val="662820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5461D5-B811-4781-B89F-0CEFDAEF3818}"/>
              </a:ext>
            </a:extLst>
          </p:cNvPr>
          <p:cNvSpPr txBox="1"/>
          <p:nvPr/>
        </p:nvSpPr>
        <p:spPr>
          <a:xfrm>
            <a:off x="477795" y="362466"/>
            <a:ext cx="11186983" cy="6186309"/>
          </a:xfrm>
          <a:prstGeom prst="rect">
            <a:avLst/>
          </a:prstGeom>
          <a:noFill/>
        </p:spPr>
        <p:txBody>
          <a:bodyPr wrap="square" rtlCol="0">
            <a:spAutoFit/>
          </a:bodyPr>
          <a:lstStyle/>
          <a:p>
            <a:r>
              <a:rPr lang="en-IN" dirty="0" err="1"/>
              <a:t>Nikhilesh</a:t>
            </a:r>
            <a:r>
              <a:rPr lang="en-IN" dirty="0"/>
              <a:t> and Sandip are two very good friends or they remained the same until </a:t>
            </a:r>
            <a:r>
              <a:rPr lang="en-IN" dirty="0" err="1"/>
              <a:t>Bimala</a:t>
            </a:r>
            <a:r>
              <a:rPr lang="en-IN" dirty="0"/>
              <a:t> met Sandip and fell for him. We certainly cannot say that she fell in love with him but it was an indomitable attraction she felt for Sandip and a relationship grew between them which we cannot name as mere friendship.</a:t>
            </a:r>
          </a:p>
          <a:p>
            <a:endParaRPr lang="en-IN" dirty="0"/>
          </a:p>
          <a:p>
            <a:endParaRPr lang="en-IN" dirty="0"/>
          </a:p>
          <a:p>
            <a:endParaRPr lang="en-IN" dirty="0"/>
          </a:p>
          <a:p>
            <a:r>
              <a:rPr lang="en-IN" dirty="0"/>
              <a:t>Now, let us have a look at the character of </a:t>
            </a:r>
            <a:r>
              <a:rPr lang="en-IN" dirty="0" err="1"/>
              <a:t>Nikhilesh</a:t>
            </a:r>
            <a:r>
              <a:rPr lang="en-IN" dirty="0"/>
              <a:t>. We know from the various accounts made by </a:t>
            </a:r>
            <a:r>
              <a:rPr lang="en-IN" dirty="0" err="1"/>
              <a:t>Bimala</a:t>
            </a:r>
            <a:r>
              <a:rPr lang="en-IN" dirty="0"/>
              <a:t>, Sandip and </a:t>
            </a:r>
            <a:r>
              <a:rPr lang="en-IN" dirty="0" err="1"/>
              <a:t>Nikhilesh</a:t>
            </a:r>
            <a:r>
              <a:rPr lang="en-IN" dirty="0"/>
              <a:t> that he is an honest and kind of a timid person. He has his own views and ideals and though he can make good arguments advocating them he never pursue another person to accept his ideals. He believes in himself and his ideals and also believes that one day </a:t>
            </a:r>
            <a:r>
              <a:rPr lang="en-IN" dirty="0" err="1"/>
              <a:t>Bimala</a:t>
            </a:r>
            <a:r>
              <a:rPr lang="en-IN" dirty="0"/>
              <a:t> and Sandip will understand him. </a:t>
            </a:r>
          </a:p>
          <a:p>
            <a:endParaRPr lang="en-IN" dirty="0"/>
          </a:p>
          <a:p>
            <a:endParaRPr lang="en-IN" dirty="0"/>
          </a:p>
          <a:p>
            <a:endParaRPr lang="en-IN" dirty="0"/>
          </a:p>
          <a:p>
            <a:r>
              <a:rPr lang="en-IN" dirty="0"/>
              <a:t>We see that even when </a:t>
            </a:r>
            <a:r>
              <a:rPr lang="en-IN" dirty="0" err="1"/>
              <a:t>Nikhilesh</a:t>
            </a:r>
            <a:r>
              <a:rPr lang="en-IN" dirty="0"/>
              <a:t> could understand that </a:t>
            </a:r>
            <a:r>
              <a:rPr lang="en-IN" dirty="0" err="1"/>
              <a:t>Bimala</a:t>
            </a:r>
            <a:r>
              <a:rPr lang="en-IN" dirty="0"/>
              <a:t> is falling for Sandip and this illicit relationship will burn his heart and his home he actually does nothing. He even hold no grudge against </a:t>
            </a:r>
            <a:r>
              <a:rPr lang="en-IN" dirty="0" err="1"/>
              <a:t>Bimala</a:t>
            </a:r>
            <a:r>
              <a:rPr lang="en-IN" dirty="0"/>
              <a:t> or Sandip, but says that he will wait for </a:t>
            </a:r>
            <a:r>
              <a:rPr lang="en-IN" dirty="0" err="1"/>
              <a:t>Bimala</a:t>
            </a:r>
            <a:r>
              <a:rPr lang="en-IN" dirty="0"/>
              <a:t> to return – he believes that she will return as his heart and his love are pure; but if she does not return than he will accept his fate and will console himself saying she was never truly his. In a way we can assume that he not only loves </a:t>
            </a:r>
            <a:r>
              <a:rPr lang="en-IN" dirty="0" err="1"/>
              <a:t>Bimala</a:t>
            </a:r>
            <a:r>
              <a:rPr lang="en-IN" dirty="0"/>
              <a:t> but respects her too. </a:t>
            </a:r>
          </a:p>
          <a:p>
            <a:endParaRPr lang="en-IN" dirty="0"/>
          </a:p>
          <a:p>
            <a:endParaRPr lang="en-IN" dirty="0"/>
          </a:p>
          <a:p>
            <a:endParaRPr lang="en-IN" dirty="0"/>
          </a:p>
          <a:p>
            <a:r>
              <a:rPr lang="en-IN" dirty="0"/>
              <a:t>   </a:t>
            </a:r>
          </a:p>
        </p:txBody>
      </p:sp>
    </p:spTree>
    <p:extLst>
      <p:ext uri="{BB962C8B-B14F-4D97-AF65-F5344CB8AC3E}">
        <p14:creationId xmlns:p14="http://schemas.microsoft.com/office/powerpoint/2010/main" val="3532883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C8B23D-6092-44C9-91C4-7DFDA2FF8592}"/>
              </a:ext>
            </a:extLst>
          </p:cNvPr>
          <p:cNvSpPr txBox="1"/>
          <p:nvPr/>
        </p:nvSpPr>
        <p:spPr>
          <a:xfrm>
            <a:off x="675503" y="477795"/>
            <a:ext cx="10865708" cy="5632311"/>
          </a:xfrm>
          <a:prstGeom prst="rect">
            <a:avLst/>
          </a:prstGeom>
          <a:noFill/>
        </p:spPr>
        <p:txBody>
          <a:bodyPr wrap="square" rtlCol="0">
            <a:spAutoFit/>
          </a:bodyPr>
          <a:lstStyle/>
          <a:p>
            <a:r>
              <a:rPr lang="en-IN" dirty="0"/>
              <a:t>If the competition is to get the love of </a:t>
            </a:r>
            <a:r>
              <a:rPr lang="en-IN" dirty="0" err="1"/>
              <a:t>Bimala</a:t>
            </a:r>
            <a:r>
              <a:rPr lang="en-IN" dirty="0"/>
              <a:t> than Sandip is  impatient unlike </a:t>
            </a:r>
            <a:r>
              <a:rPr lang="en-IN" dirty="0" err="1"/>
              <a:t>Nikhilesh</a:t>
            </a:r>
            <a:r>
              <a:rPr lang="en-IN" dirty="0"/>
              <a:t>. From the very first account made by </a:t>
            </a:r>
            <a:r>
              <a:rPr lang="en-IN" dirty="0" err="1"/>
              <a:t>Snadip</a:t>
            </a:r>
            <a:r>
              <a:rPr lang="en-IN" dirty="0"/>
              <a:t> we come to know that he does not like to wait but snatch. He believes that his movement will </a:t>
            </a:r>
            <a:r>
              <a:rPr lang="en-IN" dirty="0" err="1"/>
              <a:t>snacth</a:t>
            </a:r>
            <a:r>
              <a:rPr lang="en-IN" dirty="0"/>
              <a:t> away freedom from the British rulers as well as he will snatch away </a:t>
            </a:r>
            <a:r>
              <a:rPr lang="en-IN" dirty="0" err="1"/>
              <a:t>Bimala</a:t>
            </a:r>
            <a:r>
              <a:rPr lang="en-IN" dirty="0"/>
              <a:t> from </a:t>
            </a:r>
            <a:r>
              <a:rPr lang="en-IN" dirty="0" err="1"/>
              <a:t>Nikhilesh</a:t>
            </a:r>
            <a:r>
              <a:rPr lang="en-IN" dirty="0"/>
              <a:t>. He will not wait for anyone’s permission, even for </a:t>
            </a:r>
            <a:r>
              <a:rPr lang="en-IN" dirty="0" err="1"/>
              <a:t>Bimala’s</a:t>
            </a:r>
            <a:r>
              <a:rPr lang="en-IN" dirty="0"/>
              <a:t>. He may say that </a:t>
            </a:r>
            <a:r>
              <a:rPr lang="en-IN" dirty="0" err="1"/>
              <a:t>Bimala</a:t>
            </a:r>
            <a:r>
              <a:rPr lang="en-IN" dirty="0"/>
              <a:t> has instigated a fire in his heart which he likes to call love or respect as he sees ‘Bharat Mata’ and all the women of Bharat incorporated in her, he actually does not respect her as a woman at all. That is why in every way he tries to pursue her to break the chains of her </a:t>
            </a:r>
            <a:r>
              <a:rPr lang="en-IN" dirty="0" err="1"/>
              <a:t>homeworld</a:t>
            </a:r>
            <a:r>
              <a:rPr lang="en-IN" dirty="0"/>
              <a:t>. </a:t>
            </a:r>
          </a:p>
          <a:p>
            <a:endParaRPr lang="en-IN" dirty="0"/>
          </a:p>
          <a:p>
            <a:r>
              <a:rPr lang="en-IN" dirty="0"/>
              <a:t>Ironically, even </a:t>
            </a:r>
            <a:r>
              <a:rPr lang="en-IN" dirty="0" err="1"/>
              <a:t>Nikhilesh</a:t>
            </a:r>
            <a:r>
              <a:rPr lang="en-IN" dirty="0"/>
              <a:t> tried once for </a:t>
            </a:r>
            <a:r>
              <a:rPr lang="en-IN" dirty="0" err="1"/>
              <a:t>Bimala</a:t>
            </a:r>
            <a:r>
              <a:rPr lang="en-IN" dirty="0"/>
              <a:t> to get out from the narrow household world and to live in Kolkata, in that way she will know the outside world and her mind will broaden up. He even employed a lady teacher (Miss Gilby) for her education in English and all the other things.  </a:t>
            </a:r>
          </a:p>
          <a:p>
            <a:endParaRPr lang="en-IN" dirty="0"/>
          </a:p>
          <a:p>
            <a:r>
              <a:rPr lang="en-IN" dirty="0"/>
              <a:t>In the meantime </a:t>
            </a:r>
            <a:r>
              <a:rPr lang="en-IN" dirty="0" err="1"/>
              <a:t>Bimala</a:t>
            </a:r>
            <a:r>
              <a:rPr lang="en-IN" dirty="0"/>
              <a:t> met Sandip and came to know about the </a:t>
            </a:r>
            <a:r>
              <a:rPr lang="en-IN" i="1" dirty="0"/>
              <a:t>Swadeshi Movement,</a:t>
            </a:r>
            <a:r>
              <a:rPr lang="en-IN" dirty="0"/>
              <a:t> and the ideas of </a:t>
            </a:r>
            <a:r>
              <a:rPr lang="en-IN" i="1" dirty="0"/>
              <a:t>Nationalism,</a:t>
            </a:r>
            <a:r>
              <a:rPr lang="en-IN" dirty="0"/>
              <a:t> but these things </a:t>
            </a:r>
            <a:r>
              <a:rPr lang="en-IN" dirty="0" err="1"/>
              <a:t>couldnot</a:t>
            </a:r>
            <a:r>
              <a:rPr lang="en-IN" dirty="0"/>
              <a:t> broaden up her mind but narrowed it down more. Whereas, </a:t>
            </a:r>
            <a:r>
              <a:rPr lang="en-IN" dirty="0" err="1"/>
              <a:t>Nikhilesh</a:t>
            </a:r>
            <a:r>
              <a:rPr lang="en-IN" dirty="0"/>
              <a:t> tried to instigate the idea of </a:t>
            </a:r>
            <a:r>
              <a:rPr lang="en-IN" i="1" dirty="0"/>
              <a:t>Humanism </a:t>
            </a:r>
            <a:r>
              <a:rPr lang="en-IN" dirty="0"/>
              <a:t>in her, she ended up becoming a narrow minded Indian who supported the  attack on her teacher (Miss Gilby) as she was a foreigner and belonged to the race of </a:t>
            </a:r>
            <a:r>
              <a:rPr lang="en-IN"/>
              <a:t>the rulers.  </a:t>
            </a:r>
            <a:endParaRPr lang="en-IN" dirty="0"/>
          </a:p>
          <a:p>
            <a:endParaRPr lang="en-IN" dirty="0"/>
          </a:p>
          <a:p>
            <a:r>
              <a:rPr lang="en-IN" dirty="0"/>
              <a:t>    </a:t>
            </a:r>
          </a:p>
          <a:p>
            <a:endParaRPr lang="en-IN" dirty="0"/>
          </a:p>
          <a:p>
            <a:endParaRPr lang="en-IN" dirty="0"/>
          </a:p>
        </p:txBody>
      </p:sp>
    </p:spTree>
    <p:extLst>
      <p:ext uri="{BB962C8B-B14F-4D97-AF65-F5344CB8AC3E}">
        <p14:creationId xmlns:p14="http://schemas.microsoft.com/office/powerpoint/2010/main" val="2968380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189193-A4BD-4E7F-96F3-472C70BB0828}"/>
              </a:ext>
            </a:extLst>
          </p:cNvPr>
          <p:cNvSpPr txBox="1"/>
          <p:nvPr/>
        </p:nvSpPr>
        <p:spPr>
          <a:xfrm>
            <a:off x="593126" y="387178"/>
            <a:ext cx="10824518" cy="5355312"/>
          </a:xfrm>
          <a:prstGeom prst="rect">
            <a:avLst/>
          </a:prstGeom>
          <a:noFill/>
        </p:spPr>
        <p:txBody>
          <a:bodyPr wrap="square" rtlCol="0">
            <a:spAutoFit/>
          </a:bodyPr>
          <a:lstStyle/>
          <a:p>
            <a:r>
              <a:rPr lang="en-IN" dirty="0"/>
              <a:t>Now, if we analyse some of the </a:t>
            </a:r>
            <a:r>
              <a:rPr lang="en-IN" dirty="0" err="1"/>
              <a:t>Bimala’s</a:t>
            </a:r>
            <a:r>
              <a:rPr lang="en-IN" dirty="0"/>
              <a:t> accounts we see that she actually respected </a:t>
            </a:r>
            <a:r>
              <a:rPr lang="en-IN" dirty="0" err="1"/>
              <a:t>Nikhilesh</a:t>
            </a:r>
            <a:r>
              <a:rPr lang="en-IN" dirty="0"/>
              <a:t> more than Sandip. </a:t>
            </a:r>
            <a:r>
              <a:rPr lang="en-IN" dirty="0" err="1"/>
              <a:t>Nikhilesh</a:t>
            </a:r>
            <a:r>
              <a:rPr lang="en-IN" dirty="0"/>
              <a:t> was her husband after all. She always viewed her marriage with </a:t>
            </a:r>
            <a:r>
              <a:rPr lang="en-IN" dirty="0" err="1"/>
              <a:t>Nikhilesh</a:t>
            </a:r>
            <a:r>
              <a:rPr lang="en-IN" dirty="0"/>
              <a:t> a blessing of the Gods, and also </a:t>
            </a:r>
            <a:r>
              <a:rPr lang="en-IN" dirty="0" err="1"/>
              <a:t>Nikhilesh</a:t>
            </a:r>
            <a:r>
              <a:rPr lang="en-IN" dirty="0"/>
              <a:t> was a too perfect man for her, she even considered him god and placed him in the temple of her heart. </a:t>
            </a:r>
          </a:p>
          <a:p>
            <a:endParaRPr lang="en-IN" dirty="0"/>
          </a:p>
          <a:p>
            <a:endParaRPr lang="en-IN" dirty="0"/>
          </a:p>
          <a:p>
            <a:r>
              <a:rPr lang="en-IN" dirty="0"/>
              <a:t>That’s why </a:t>
            </a:r>
            <a:r>
              <a:rPr lang="en-IN" dirty="0" err="1"/>
              <a:t>Nikhilesh</a:t>
            </a:r>
            <a:r>
              <a:rPr lang="en-IN" dirty="0"/>
              <a:t> was competing for the love of </a:t>
            </a:r>
            <a:r>
              <a:rPr lang="en-IN" dirty="0" err="1"/>
              <a:t>Bimala</a:t>
            </a:r>
            <a:r>
              <a:rPr lang="en-IN" dirty="0"/>
              <a:t> without even competing actively. </a:t>
            </a:r>
          </a:p>
          <a:p>
            <a:endParaRPr lang="en-IN" dirty="0"/>
          </a:p>
          <a:p>
            <a:endParaRPr lang="en-IN" dirty="0"/>
          </a:p>
          <a:p>
            <a:r>
              <a:rPr lang="en-IN" dirty="0"/>
              <a:t>Now to discuss the next point, who was a more idealistic man we have to point out their believes and ideas; and how they followed them till the end of the novel. </a:t>
            </a:r>
          </a:p>
          <a:p>
            <a:endParaRPr lang="en-IN" dirty="0"/>
          </a:p>
          <a:p>
            <a:endParaRPr lang="en-IN" dirty="0"/>
          </a:p>
          <a:p>
            <a:r>
              <a:rPr lang="en-IN" dirty="0"/>
              <a:t>We can mention the last part of the novel, where we see Sandip is escaping from the hotspot of the riot and </a:t>
            </a:r>
            <a:r>
              <a:rPr lang="en-IN" dirty="0" err="1"/>
              <a:t>Nikhilesh</a:t>
            </a:r>
            <a:r>
              <a:rPr lang="en-IN" dirty="0"/>
              <a:t> is receiving a fatal wound, we even do not now by the end of the novel he was alive or not.</a:t>
            </a:r>
          </a:p>
          <a:p>
            <a:endParaRPr lang="en-IN" dirty="0"/>
          </a:p>
          <a:p>
            <a:endParaRPr lang="en-IN" dirty="0"/>
          </a:p>
          <a:p>
            <a:r>
              <a:rPr lang="en-IN" dirty="0"/>
              <a:t>At last we can mention that </a:t>
            </a:r>
            <a:r>
              <a:rPr lang="en-IN" dirty="0" err="1"/>
              <a:t>Bimala</a:t>
            </a:r>
            <a:r>
              <a:rPr lang="en-IN" dirty="0"/>
              <a:t> realised her mistake and a drastic change happened towards the last part of the novel regarding who was a real man in the real situation.   </a:t>
            </a:r>
          </a:p>
        </p:txBody>
      </p:sp>
    </p:spTree>
    <p:extLst>
      <p:ext uri="{BB962C8B-B14F-4D97-AF65-F5344CB8AC3E}">
        <p14:creationId xmlns:p14="http://schemas.microsoft.com/office/powerpoint/2010/main" val="871078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9D3D65-93E5-4549-8CB6-4953FCDF6CB8}"/>
              </a:ext>
            </a:extLst>
          </p:cNvPr>
          <p:cNvSpPr txBox="1"/>
          <p:nvPr/>
        </p:nvSpPr>
        <p:spPr>
          <a:xfrm>
            <a:off x="494270" y="444843"/>
            <a:ext cx="11104606" cy="3693319"/>
          </a:xfrm>
          <a:prstGeom prst="rect">
            <a:avLst/>
          </a:prstGeom>
          <a:noFill/>
        </p:spPr>
        <p:txBody>
          <a:bodyPr wrap="square" rtlCol="0">
            <a:spAutoFit/>
          </a:bodyPr>
          <a:lstStyle/>
          <a:p>
            <a:r>
              <a:rPr lang="en-IN" dirty="0"/>
              <a:t>So, these are some points you may mention or discuss answering the competing characterization of </a:t>
            </a:r>
            <a:r>
              <a:rPr lang="en-IN" dirty="0" err="1"/>
              <a:t>Nikhilesh</a:t>
            </a:r>
            <a:r>
              <a:rPr lang="en-IN" dirty="0"/>
              <a:t> and Sandip.</a:t>
            </a:r>
          </a:p>
          <a:p>
            <a:endParaRPr lang="en-IN" dirty="0"/>
          </a:p>
          <a:p>
            <a:r>
              <a:rPr lang="en-IN" dirty="0"/>
              <a:t>Again, stay at home and stay safe. I will discuss the other question on my next presentation.</a:t>
            </a:r>
          </a:p>
          <a:p>
            <a:endParaRPr lang="en-IN" dirty="0"/>
          </a:p>
          <a:p>
            <a:r>
              <a:rPr lang="en-IN" dirty="0"/>
              <a:t>For those who do not have the text I am sending a pdf copy of the text and photocopies of the introduction to the text written by </a:t>
            </a:r>
            <a:r>
              <a:rPr lang="en-IN" dirty="0" err="1"/>
              <a:t>Swagato</a:t>
            </a:r>
            <a:r>
              <a:rPr lang="en-IN" dirty="0"/>
              <a:t> </a:t>
            </a:r>
            <a:r>
              <a:rPr lang="en-IN" dirty="0" err="1"/>
              <a:t>Ganguly</a:t>
            </a:r>
            <a:r>
              <a:rPr lang="en-IN" dirty="0"/>
              <a:t> in book published </a:t>
            </a:r>
            <a:r>
              <a:rPr lang="en-IN"/>
              <a:t>by Penguin.</a:t>
            </a:r>
            <a:endParaRPr lang="en-IN" dirty="0"/>
          </a:p>
          <a:p>
            <a:endParaRPr lang="en-IN" dirty="0"/>
          </a:p>
          <a:p>
            <a:endParaRPr lang="en-IN" dirty="0"/>
          </a:p>
          <a:p>
            <a:r>
              <a:rPr lang="en-IN" dirty="0"/>
              <a:t>Thank you.</a:t>
            </a:r>
          </a:p>
          <a:p>
            <a:r>
              <a:rPr lang="en-IN" dirty="0"/>
              <a:t>s/d</a:t>
            </a:r>
          </a:p>
          <a:p>
            <a:r>
              <a:rPr lang="en-IN" dirty="0"/>
              <a:t>Jayanta Kumar Murmu</a:t>
            </a:r>
          </a:p>
          <a:p>
            <a:r>
              <a:rPr lang="en-IN" dirty="0"/>
              <a:t> </a:t>
            </a:r>
          </a:p>
        </p:txBody>
      </p:sp>
    </p:spTree>
    <p:extLst>
      <p:ext uri="{BB962C8B-B14F-4D97-AF65-F5344CB8AC3E}">
        <p14:creationId xmlns:p14="http://schemas.microsoft.com/office/powerpoint/2010/main" val="106870976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1222</Words>
  <Application>Microsoft Office PowerPoint</Application>
  <PresentationFormat>Widescreen</PresentationFormat>
  <Paragraphs>93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Jayanta</dc:creator>
  <cp:lastModifiedBy>Jayanta</cp:lastModifiedBy>
  <cp:revision>14</cp:revision>
  <dcterms:created xsi:type="dcterms:W3CDTF">2020-04-15T11:59:48Z</dcterms:created>
  <dcterms:modified xsi:type="dcterms:W3CDTF">2020-04-16T14:53:11Z</dcterms:modified>
</cp:coreProperties>
</file>