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424bf09e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424bf09e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424bf09e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424bf09e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24bf09e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24bf09e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424bf09e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424bf09e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424bf09e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424bf09e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24bf09e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24bf09e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424bf09e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424bf09e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424bf09e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424bf09e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516bfe2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516bfe2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424bf09e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424bf09e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424bf09e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424bf09e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Meteorology-3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186125" y="2371150"/>
            <a:ext cx="5958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BY - Sandip Tripathy, Department of Geography, Kharagpur College</a:t>
            </a:r>
            <a:endParaRPr sz="1500"/>
          </a:p>
        </p:txBody>
      </p:sp>
      <p:sp>
        <p:nvSpPr>
          <p:cNvPr id="136" name="Google Shape;136;p13"/>
          <p:cNvSpPr txBox="1"/>
          <p:nvPr/>
        </p:nvSpPr>
        <p:spPr>
          <a:xfrm>
            <a:off x="3118250" y="3504000"/>
            <a:ext cx="56472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Topic Covered - Climatic Classification by </a:t>
            </a:r>
            <a:r>
              <a:rPr b="1" lang="en-GB" sz="18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b="1" lang="en-GB" sz="18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ppen</a:t>
            </a:r>
            <a:endParaRPr b="1" sz="18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2271725" y="267900"/>
            <a:ext cx="66651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1478750" y="16072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2796775" y="208950"/>
            <a:ext cx="59151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Class - 3rd Sem						</a:t>
            </a:r>
            <a:r>
              <a:rPr lang="en-GB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Date - 05/09/2020     </a:t>
            </a:r>
            <a:r>
              <a:rPr lang="en-GB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Paper- CC5							</a:t>
            </a:r>
            <a:r>
              <a:rPr lang="en-GB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Unit - 2-8 (Partial)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/>
          <p:nvPr/>
        </p:nvSpPr>
        <p:spPr>
          <a:xfrm>
            <a:off x="-75000" y="1029225"/>
            <a:ext cx="6667500" cy="4114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2" y="1104250"/>
            <a:ext cx="5685038" cy="3495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>
            <p:ph type="title"/>
          </p:nvPr>
        </p:nvSpPr>
        <p:spPr>
          <a:xfrm>
            <a:off x="311675" y="115125"/>
            <a:ext cx="4360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Temperate Climate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Koppen’s Classification</a:t>
            </a:r>
            <a:endParaRPr sz="1600"/>
          </a:p>
        </p:txBody>
      </p:sp>
      <p:pic>
        <p:nvPicPr>
          <p:cNvPr id="206" name="Google Shape;206;p22"/>
          <p:cNvPicPr preferRelativeResize="0"/>
          <p:nvPr/>
        </p:nvPicPr>
        <p:blipFill rotWithShape="1">
          <a:blip r:embed="rId4">
            <a:alphaModFix/>
          </a:blip>
          <a:srcRect b="10314" l="5803" r="49762" t="14180"/>
          <a:stretch/>
        </p:blipFill>
        <p:spPr>
          <a:xfrm>
            <a:off x="6592475" y="0"/>
            <a:ext cx="26574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75000" y="3107550"/>
            <a:ext cx="2400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Cwa - Humid Subtropical Climate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Cs - Mediterranean Climate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Cfa- Humid subtropical climate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Cfb - Marine West Coast Climate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title"/>
          </p:nvPr>
        </p:nvSpPr>
        <p:spPr>
          <a:xfrm>
            <a:off x="665275" y="2008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Cold Snow Forest Climate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Koppen’s Classification</a:t>
            </a:r>
            <a:endParaRPr sz="1600"/>
          </a:p>
        </p:txBody>
      </p:sp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0" y="1060850"/>
            <a:ext cx="6600600" cy="4082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175" y="854825"/>
            <a:ext cx="6816874" cy="40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b="10314" l="5803" r="49762" t="14180"/>
          <a:stretch/>
        </p:blipFill>
        <p:spPr>
          <a:xfrm>
            <a:off x="6592475" y="0"/>
            <a:ext cx="26574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3343275" y="3632600"/>
            <a:ext cx="2829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Df - Cold Climate with Humid winter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Dw - Cold Climate with Dry Winter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>
            <p:ph type="title"/>
          </p:nvPr>
        </p:nvSpPr>
        <p:spPr>
          <a:xfrm>
            <a:off x="1297500" y="393750"/>
            <a:ext cx="2570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Polar Climate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Koppen’s Classification</a:t>
            </a:r>
            <a:endParaRPr sz="1600"/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88" y="1197913"/>
            <a:ext cx="642937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4">
            <a:alphaModFix/>
          </a:blip>
          <a:srcRect b="10314" l="5803" r="49762" t="14180"/>
          <a:stretch/>
        </p:blipFill>
        <p:spPr>
          <a:xfrm>
            <a:off x="6592475" y="0"/>
            <a:ext cx="26574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3396850" y="3718325"/>
            <a:ext cx="21645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ET - Tundra Climate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EF- Ice Cap Climate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Climatic Classification: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Scheme</a:t>
            </a:r>
            <a:endParaRPr sz="1800"/>
          </a:p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1297500" y="1264975"/>
            <a:ext cx="7038900" cy="31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Climate is an complex Phenomena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To identify, explain, separate, recognize it need to find out difference  between climates over the world.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Several meteorologist divided world climates into several categories.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Koppen is the most popular meteorologist who divided the world climate among others.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Scheme means the Properties/Character, On the basis of that division of world climate takes place.  Scheme may be Average Temperature, Precipitation, Diurnal Temperature difference etc.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The base could be  Variation in Macro Climate or Micro Climate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Classification Could be Genetic or Descriptive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Köppen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Biography, Background and Scheme</a:t>
            </a:r>
            <a:endParaRPr sz="1500"/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German-Russian Climatologist Koppen first published his classification in 1864.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Later in 1918 and 1936, republished it with much of modification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Later </a:t>
            </a:r>
            <a:r>
              <a:rPr lang="en-GB" sz="1500"/>
              <a:t>Rudolf</a:t>
            </a:r>
            <a:r>
              <a:rPr lang="en-GB" sz="1500"/>
              <a:t> Geiger again published his work with plenty of modifications and thus it became popular with Koppen- Geiger Classification.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Scheme of his classification is Relation between  distribution of vegetation and climate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Here climate means he used temperature and precipitation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He used the Mean Annual and Mean Monthly Temperature and Precipitation Data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Interestingly He used Capital and Small Letters and assign different Climatic class and subtypes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Major Climatic Groups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According to Koppen</a:t>
            </a:r>
            <a:endParaRPr sz="1700"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A - Tropical - Average Temperature for the Coldest Month is 18 degrees Celsius or higher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B- Dry Climates - Potential Evaporation exceeds Precipitation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C- Warm Temperate - The Average temperature of the coldest month of the year is higher than -3 degree Celsius  but more than 10 degree Celsius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D - Cold Snow Forest Climate - The average temperature of the coldest month is -3 degree Celsius or below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E - Cold Climate - Average </a:t>
            </a:r>
            <a:r>
              <a:rPr lang="en-GB"/>
              <a:t>temperature</a:t>
            </a:r>
            <a:r>
              <a:rPr lang="en-GB"/>
              <a:t> of All month is below 10 degree Celsius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H - Highland - Cold Due to Elevation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2226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Minor Division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Of Koppen’s Classification</a:t>
            </a:r>
            <a:endParaRPr sz="1600"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22288" l="27308" r="28345" t="34880"/>
          <a:stretch/>
        </p:blipFill>
        <p:spPr>
          <a:xfrm>
            <a:off x="1108875" y="1136725"/>
            <a:ext cx="7281600" cy="392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18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18"/>
          <p:cNvGrpSpPr/>
          <p:nvPr/>
        </p:nvGrpSpPr>
        <p:grpSpPr>
          <a:xfrm>
            <a:off x="527425" y="0"/>
            <a:ext cx="8643424" cy="5166126"/>
            <a:chOff x="527425" y="0"/>
            <a:chExt cx="8643424" cy="5166126"/>
          </a:xfrm>
        </p:grpSpPr>
        <p:pic>
          <p:nvPicPr>
            <p:cNvPr id="172" name="Google Shape;17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19525" y="22625"/>
              <a:ext cx="545132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8"/>
            <p:cNvPicPr preferRelativeResize="0"/>
            <p:nvPr/>
          </p:nvPicPr>
          <p:blipFill rotWithShape="1">
            <a:blip r:embed="rId4">
              <a:alphaModFix/>
            </a:blip>
            <a:srcRect b="10314" l="5803" r="49762" t="14180"/>
            <a:stretch/>
          </p:blipFill>
          <p:spPr>
            <a:xfrm>
              <a:off x="527425" y="0"/>
              <a:ext cx="265747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18"/>
          <p:cNvPicPr preferRelativeResize="0"/>
          <p:nvPr/>
        </p:nvPicPr>
        <p:blipFill rotWithShape="1">
          <a:blip r:embed="rId5">
            <a:alphaModFix/>
          </a:blip>
          <a:srcRect b="33960" l="17579" r="42694" t="34164"/>
          <a:stretch/>
        </p:blipFill>
        <p:spPr>
          <a:xfrm>
            <a:off x="0" y="1307850"/>
            <a:ext cx="6343500" cy="28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b="46921" l="32669" r="33228" t="34120"/>
          <a:stretch/>
        </p:blipFill>
        <p:spPr>
          <a:xfrm>
            <a:off x="1457075" y="975125"/>
            <a:ext cx="7607150" cy="23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b="22915" l="28128" r="27926" t="30479"/>
          <a:stretch/>
        </p:blipFill>
        <p:spPr>
          <a:xfrm>
            <a:off x="1219200" y="911150"/>
            <a:ext cx="6667502" cy="397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600975" y="1365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Tropical Humid Climate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Koppen’s Classification</a:t>
            </a:r>
            <a:endParaRPr sz="1600"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3218275" y="613425"/>
            <a:ext cx="29646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/>
              <a:t>Af - Tropical Wet Climate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/>
              <a:t>Am - Tropical Monsoon Climate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/>
              <a:t>Aw - Tropical Wet and Dry Climate  </a:t>
            </a:r>
            <a:endParaRPr sz="1200"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08" y="1546125"/>
            <a:ext cx="5683317" cy="34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b="10314" l="5803" r="49762" t="14180"/>
          <a:stretch/>
        </p:blipFill>
        <p:spPr>
          <a:xfrm>
            <a:off x="6375800" y="82975"/>
            <a:ext cx="2657474" cy="49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1018900" y="139700"/>
            <a:ext cx="31065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Dry Climates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Koppen’s Classification</a:t>
            </a:r>
            <a:endParaRPr sz="1700"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3419200" y="139700"/>
            <a:ext cx="3171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/>
              <a:t>Bsh - Subtropical Steppe Climate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/>
              <a:t>Bwh - Subtropical Desert Climate</a:t>
            </a:r>
            <a:endParaRPr sz="1200"/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761289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4">
            <a:alphaModFix/>
          </a:blip>
          <a:srcRect b="10314" l="5803" r="49762" t="14180"/>
          <a:stretch/>
        </p:blipFill>
        <p:spPr>
          <a:xfrm>
            <a:off x="6375800" y="82975"/>
            <a:ext cx="2657474" cy="49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