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9" r:id="rId13"/>
    <p:sldId id="267" r:id="rId14"/>
    <p:sldId id="268"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DAF347-476D-4695-B02D-F47DACDE393B}"/>
              </a:ext>
            </a:extLst>
          </p:cNvPr>
          <p:cNvSpPr>
            <a:spLocks noGrp="1"/>
          </p:cNvSpPr>
          <p:nvPr>
            <p:ph type="subTitle" idx="1" hasCustomPrompt="1"/>
          </p:nvPr>
        </p:nvSpPr>
        <p:spPr>
          <a:xfrm>
            <a:off x="1143000" y="1231699"/>
            <a:ext cx="6858000" cy="588224"/>
          </a:xfrm>
          <a:prstGeom prst="rect">
            <a:avLst/>
          </a:prstGeom>
        </p:spPr>
        <p:txBody>
          <a:bodyPr/>
          <a:lstStyle>
            <a:lvl1pPr marL="0" indent="0" algn="ctr">
              <a:buNone/>
              <a:defRPr sz="3600" b="1">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Rearrangement</a:t>
            </a:r>
          </a:p>
          <a:p>
            <a:endParaRPr lang="en-US" dirty="0"/>
          </a:p>
        </p:txBody>
      </p:sp>
      <p:sp>
        <p:nvSpPr>
          <p:cNvPr id="8" name="Rectangle 7">
            <a:extLst>
              <a:ext uri="{FF2B5EF4-FFF2-40B4-BE49-F238E27FC236}">
                <a16:creationId xmlns:a16="http://schemas.microsoft.com/office/drawing/2014/main" id="{3124C838-C748-45AF-B879-D71184E444CF}"/>
              </a:ext>
            </a:extLst>
          </p:cNvPr>
          <p:cNvSpPr/>
          <p:nvPr userDrawn="1"/>
        </p:nvSpPr>
        <p:spPr>
          <a:xfrm>
            <a:off x="2286000" y="2828836"/>
            <a:ext cx="4572000" cy="1704569"/>
          </a:xfrm>
          <a:prstGeom prst="rect">
            <a:avLst/>
          </a:prstGeom>
        </p:spPr>
        <p:txBody>
          <a:bodyPr>
            <a:spAutoFit/>
          </a:bodyPr>
          <a:lstStyle/>
          <a:p>
            <a:pPr algn="ctr">
              <a:lnSpc>
                <a:spcPct val="150000"/>
              </a:lnSpc>
            </a:pPr>
            <a:r>
              <a:rPr lang="en-US" dirty="0" err="1">
                <a:latin typeface="Times New Roman" panose="02020603050405020304" pitchFamily="18" charset="0"/>
                <a:cs typeface="Times New Roman" panose="02020603050405020304" pitchFamily="18" charset="0"/>
              </a:rPr>
              <a:t>Kuheli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Pramanik</a:t>
            </a:r>
            <a:endParaRPr lang="en-US" dirty="0">
              <a:latin typeface="Times New Roman" panose="02020603050405020304" pitchFamily="18" charset="0"/>
              <a:cs typeface="Times New Roman" panose="02020603050405020304" pitchFamily="18" charset="0"/>
            </a:endParaRPr>
          </a:p>
          <a:p>
            <a:pPr algn="ctr">
              <a:lnSpc>
                <a:spcPct val="150000"/>
              </a:lnSpc>
            </a:pPr>
            <a:r>
              <a:rPr lang="en-US" dirty="0">
                <a:latin typeface="Times New Roman" panose="02020603050405020304" pitchFamily="18" charset="0"/>
                <a:cs typeface="Times New Roman" panose="02020603050405020304" pitchFamily="18" charset="0"/>
              </a:rPr>
              <a:t>Assistant Professor</a:t>
            </a:r>
          </a:p>
          <a:p>
            <a:pPr algn="ctr">
              <a:lnSpc>
                <a:spcPct val="150000"/>
              </a:lnSpc>
            </a:pPr>
            <a:r>
              <a:rPr lang="en-US" dirty="0">
                <a:latin typeface="Times New Roman" panose="02020603050405020304" pitchFamily="18" charset="0"/>
                <a:cs typeface="Times New Roman" panose="02020603050405020304" pitchFamily="18" charset="0"/>
              </a:rPr>
              <a:t>Department of Chemistry</a:t>
            </a:r>
          </a:p>
          <a:p>
            <a:pPr algn="ctr">
              <a:lnSpc>
                <a:spcPct val="150000"/>
              </a:lnSpc>
            </a:pPr>
            <a:r>
              <a:rPr lang="en-US" dirty="0">
                <a:latin typeface="Times New Roman" panose="02020603050405020304" pitchFamily="18" charset="0"/>
                <a:cs typeface="Times New Roman" panose="02020603050405020304" pitchFamily="18" charset="0"/>
              </a:rPr>
              <a:t>Kharagpur College</a:t>
            </a:r>
          </a:p>
        </p:txBody>
      </p:sp>
    </p:spTree>
    <p:extLst>
      <p:ext uri="{BB962C8B-B14F-4D97-AF65-F5344CB8AC3E}">
        <p14:creationId xmlns:p14="http://schemas.microsoft.com/office/powerpoint/2010/main" val="28214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16FA-13E8-40ED-8B44-CBEB014FB7EF}"/>
              </a:ext>
            </a:extLst>
          </p:cNvPr>
          <p:cNvSpPr>
            <a:spLocks noGrp="1"/>
          </p:cNvSpPr>
          <p:nvPr>
            <p:ph type="title"/>
          </p:nvPr>
        </p:nvSpPr>
        <p:spPr>
          <a:xfrm>
            <a:off x="974879" y="149258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C78C47-2AAB-4BCA-B82E-D16960D24A7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89CEB-B261-43A4-9022-47247CFD5328}"/>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5" name="Footer Placeholder 4">
            <a:extLst>
              <a:ext uri="{FF2B5EF4-FFF2-40B4-BE49-F238E27FC236}">
                <a16:creationId xmlns:a16="http://schemas.microsoft.com/office/drawing/2014/main" id="{95C9D54B-1842-4DE4-8028-D2E048D8B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EE34D-E49C-457C-A5DD-76155CEBB5B6}"/>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60284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90F15-305E-47F3-B8BD-AD6FF6AAAA1B}"/>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73386-2A1A-4586-95F4-C500FFCBDC9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23524-4877-40F5-953F-3F9B6F17D983}"/>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5" name="Footer Placeholder 4">
            <a:extLst>
              <a:ext uri="{FF2B5EF4-FFF2-40B4-BE49-F238E27FC236}">
                <a16:creationId xmlns:a16="http://schemas.microsoft.com/office/drawing/2014/main" id="{25BD75DD-71FD-49C6-99CF-C860B1D4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3B5A5-2D1C-49BA-8475-B12AD6259C4F}"/>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39551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562A-2F3A-40C7-99B5-80E94F65BAFF}"/>
              </a:ext>
            </a:extLst>
          </p:cNvPr>
          <p:cNvSpPr>
            <a:spLocks noGrp="1"/>
          </p:cNvSpPr>
          <p:nvPr>
            <p:ph type="title"/>
          </p:nvPr>
        </p:nvSpPr>
        <p:spPr>
          <a:xfrm>
            <a:off x="974879" y="149258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49AE1-D567-4EA2-A9ED-BDB0B291DFDF}"/>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AFA6A-285D-48AA-A2EC-26306B5C882F}"/>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5" name="Footer Placeholder 4">
            <a:extLst>
              <a:ext uri="{FF2B5EF4-FFF2-40B4-BE49-F238E27FC236}">
                <a16:creationId xmlns:a16="http://schemas.microsoft.com/office/drawing/2014/main" id="{3D4995CB-CEC7-4ED7-A515-DF6961B67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6B568-8365-4212-BE00-A6EBF0203072}"/>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174359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ADE7-12B7-46BD-A37E-63153B5F96D8}"/>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2CE5C-133C-4E77-B7E5-1559932581FE}"/>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89E5D-0D61-437B-918E-FE717C21B747}"/>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5" name="Footer Placeholder 4">
            <a:extLst>
              <a:ext uri="{FF2B5EF4-FFF2-40B4-BE49-F238E27FC236}">
                <a16:creationId xmlns:a16="http://schemas.microsoft.com/office/drawing/2014/main" id="{8B776A6D-FEAE-4799-A2F6-CE5270BB4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D94B1-9C37-4593-AC15-3645223E529A}"/>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194306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C201-2AD6-4705-9E04-EB1370465308}"/>
              </a:ext>
            </a:extLst>
          </p:cNvPr>
          <p:cNvSpPr>
            <a:spLocks noGrp="1"/>
          </p:cNvSpPr>
          <p:nvPr>
            <p:ph type="title"/>
          </p:nvPr>
        </p:nvSpPr>
        <p:spPr>
          <a:xfrm>
            <a:off x="974879" y="149258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243FEF-118D-4DCD-B979-189A42A5428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BFDCD-15F3-4499-9675-30C6DE6DF6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941D44-689C-4B9F-B092-8BF172F7C97D}"/>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6" name="Footer Placeholder 5">
            <a:extLst>
              <a:ext uri="{FF2B5EF4-FFF2-40B4-BE49-F238E27FC236}">
                <a16:creationId xmlns:a16="http://schemas.microsoft.com/office/drawing/2014/main" id="{18877757-DAAD-4222-A684-5646AD700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3A0BF-765F-4F86-AA10-DD442BEA3F01}"/>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369603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790C-6A67-45C9-B386-48C289E982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00998A-8FFB-48B4-82CD-C4A484A45DD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FB55D-98EC-473A-8C14-34DD8D96B2D7}"/>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3EAFB-CD4C-4927-B482-F87547713714}"/>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C210F-F090-49C7-9367-BE612F8526E0}"/>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5A083-C075-4D55-B0F9-7D1766E5ABDD}"/>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8" name="Footer Placeholder 7">
            <a:extLst>
              <a:ext uri="{FF2B5EF4-FFF2-40B4-BE49-F238E27FC236}">
                <a16:creationId xmlns:a16="http://schemas.microsoft.com/office/drawing/2014/main" id="{70F43B9E-7ED1-49F7-96EF-EF9FA0B76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45619-B2FB-4408-813A-C43C5C78C849}"/>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189414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DB73-B390-449D-90CC-7B58DBE38A5C}"/>
              </a:ext>
            </a:extLst>
          </p:cNvPr>
          <p:cNvSpPr>
            <a:spLocks noGrp="1"/>
          </p:cNvSpPr>
          <p:nvPr>
            <p:ph type="title"/>
          </p:nvPr>
        </p:nvSpPr>
        <p:spPr>
          <a:xfrm>
            <a:off x="974879" y="149258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6E1621-6850-4CAB-A42A-1507B0AC6A5A}"/>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4" name="Footer Placeholder 3">
            <a:extLst>
              <a:ext uri="{FF2B5EF4-FFF2-40B4-BE49-F238E27FC236}">
                <a16:creationId xmlns:a16="http://schemas.microsoft.com/office/drawing/2014/main" id="{5536259B-9444-4874-8FED-8B8CA8DEA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9D253-90DC-4FA7-8D21-7A1E1B3961E4}"/>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399139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50805-34DC-43E0-925E-E116C6E2BDDF}"/>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3" name="Footer Placeholder 2">
            <a:extLst>
              <a:ext uri="{FF2B5EF4-FFF2-40B4-BE49-F238E27FC236}">
                <a16:creationId xmlns:a16="http://schemas.microsoft.com/office/drawing/2014/main" id="{296F0F52-329A-4470-B4FB-5C775F462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917C50-7C6C-4C40-A5EB-4DA4B0133B2F}"/>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108750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3B49-B9CB-4421-B81B-6751B94DAEC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B4F182-A5C5-4DA7-A6BC-7B84D6F2FFB2}"/>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869E7F-65F0-4DA3-B6DB-B0062A70C3A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0819A-238B-492C-BB35-5498A013E8CF}"/>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6" name="Footer Placeholder 5">
            <a:extLst>
              <a:ext uri="{FF2B5EF4-FFF2-40B4-BE49-F238E27FC236}">
                <a16:creationId xmlns:a16="http://schemas.microsoft.com/office/drawing/2014/main" id="{050E08D5-1606-4491-A7AA-2EC010A93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62553-860E-41DE-B73D-B700305CD728}"/>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273561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AAA0-A19A-4D69-8905-C837FB392D5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CBFF3E-C0A0-4022-9259-AC26B975F07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DD8F5-CA8C-4412-8103-F3DD4FFDD70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ACD94-9830-4F13-9337-6EA53D1930A7}"/>
              </a:ext>
            </a:extLst>
          </p:cNvPr>
          <p:cNvSpPr>
            <a:spLocks noGrp="1"/>
          </p:cNvSpPr>
          <p:nvPr>
            <p:ph type="dt" sz="half" idx="10"/>
          </p:nvPr>
        </p:nvSpPr>
        <p:spPr/>
        <p:txBody>
          <a:bodyPr/>
          <a:lstStyle/>
          <a:p>
            <a:fld id="{411ED6B3-716D-43E1-AAE0-F463F97AF317}" type="datetimeFigureOut">
              <a:rPr lang="en-US" smtClean="0"/>
              <a:t>6/10/2020</a:t>
            </a:fld>
            <a:endParaRPr lang="en-US"/>
          </a:p>
        </p:txBody>
      </p:sp>
      <p:sp>
        <p:nvSpPr>
          <p:cNvPr id="6" name="Footer Placeholder 5">
            <a:extLst>
              <a:ext uri="{FF2B5EF4-FFF2-40B4-BE49-F238E27FC236}">
                <a16:creationId xmlns:a16="http://schemas.microsoft.com/office/drawing/2014/main" id="{7BC9902F-5D27-4605-881E-0833B1FE6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17A75-02FB-447A-A171-B93C9798F5E5}"/>
              </a:ext>
            </a:extLst>
          </p:cNvPr>
          <p:cNvSpPr>
            <a:spLocks noGrp="1"/>
          </p:cNvSpPr>
          <p:nvPr>
            <p:ph type="sldNum" sz="quarter" idx="12"/>
          </p:nvPr>
        </p:nvSpPr>
        <p:spPr/>
        <p:txBody>
          <a:bodyPr/>
          <a:lstStyle/>
          <a:p>
            <a:fld id="{A2632794-EB2E-4006-8CC8-3B2E8CAA0CC5}" type="slidenum">
              <a:rPr lang="en-US" smtClean="0"/>
              <a:t>‹#›</a:t>
            </a:fld>
            <a:endParaRPr lang="en-US"/>
          </a:p>
        </p:txBody>
      </p:sp>
    </p:spTree>
    <p:extLst>
      <p:ext uri="{BB962C8B-B14F-4D97-AF65-F5344CB8AC3E}">
        <p14:creationId xmlns:p14="http://schemas.microsoft.com/office/powerpoint/2010/main" val="371215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E00CEB-911D-4EA8-BB47-45C3BD87C66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ED6B3-716D-43E1-AAE0-F463F97AF317}" type="datetimeFigureOut">
              <a:rPr lang="en-US" smtClean="0"/>
              <a:t>6/10/2020</a:t>
            </a:fld>
            <a:endParaRPr lang="en-US"/>
          </a:p>
        </p:txBody>
      </p:sp>
      <p:sp>
        <p:nvSpPr>
          <p:cNvPr id="5" name="Footer Placeholder 4">
            <a:extLst>
              <a:ext uri="{FF2B5EF4-FFF2-40B4-BE49-F238E27FC236}">
                <a16:creationId xmlns:a16="http://schemas.microsoft.com/office/drawing/2014/main" id="{53F8AAAC-5CA8-46D5-8377-ED917DE41A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4ED440-F6BF-4F62-94ED-2BC2AEFEDA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32794-EB2E-4006-8CC8-3B2E8CAA0CC5}" type="slidenum">
              <a:rPr lang="en-US" smtClean="0"/>
              <a:t>‹#›</a:t>
            </a:fld>
            <a:endParaRPr lang="en-US"/>
          </a:p>
        </p:txBody>
      </p:sp>
      <p:sp>
        <p:nvSpPr>
          <p:cNvPr id="7" name="Title Placeholder 1">
            <a:extLst>
              <a:ext uri="{FF2B5EF4-FFF2-40B4-BE49-F238E27FC236}">
                <a16:creationId xmlns:a16="http://schemas.microsoft.com/office/drawing/2014/main" id="{1D607C8F-670C-44B0-8605-897A1EB4AE20}"/>
              </a:ext>
            </a:extLst>
          </p:cNvPr>
          <p:cNvSpPr txBox="1">
            <a:spLocks/>
          </p:cNvSpPr>
          <p:nvPr userDrawn="1"/>
        </p:nvSpPr>
        <p:spPr>
          <a:xfrm>
            <a:off x="0" y="0"/>
            <a:ext cx="9143999" cy="683581"/>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a:lstStyle>
          <a:p>
            <a:pPr algn="r"/>
            <a:endParaRPr lang="en-US" dirty="0"/>
          </a:p>
        </p:txBody>
      </p:sp>
    </p:spTree>
    <p:extLst>
      <p:ext uri="{BB962C8B-B14F-4D97-AF65-F5344CB8AC3E}">
        <p14:creationId xmlns:p14="http://schemas.microsoft.com/office/powerpoint/2010/main" val="487111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oleObject19.bin"/><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emf"/><Relationship Id="rId5" Type="http://schemas.openxmlformats.org/officeDocument/2006/relationships/oleObject" Target="../embeddings/oleObject21.bin"/><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24.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0.png"/><Relationship Id="rId5" Type="http://schemas.openxmlformats.org/officeDocument/2006/relationships/image" Target="../media/image28.e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4.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13.bin"/><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oleObject15.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A5B5A-F97F-48CB-81EB-F86081ADCAC7}"/>
              </a:ext>
            </a:extLst>
          </p:cNvPr>
          <p:cNvSpPr txBox="1"/>
          <p:nvPr/>
        </p:nvSpPr>
        <p:spPr>
          <a:xfrm>
            <a:off x="3133816" y="1997473"/>
            <a:ext cx="3149773" cy="646331"/>
          </a:xfrm>
          <a:prstGeom prst="rect">
            <a:avLst/>
          </a:prstGeom>
          <a:noFill/>
        </p:spPr>
        <p:txBody>
          <a:bodyPr wrap="none" rtlCol="0">
            <a:spAutoFit/>
          </a:bodyPr>
          <a:lstStyle/>
          <a:p>
            <a:r>
              <a:rPr lang="en-US" sz="3600" b="1" dirty="0"/>
              <a:t>Rearrangement</a:t>
            </a:r>
          </a:p>
        </p:txBody>
      </p:sp>
    </p:spTree>
    <p:extLst>
      <p:ext uri="{BB962C8B-B14F-4D97-AF65-F5344CB8AC3E}">
        <p14:creationId xmlns:p14="http://schemas.microsoft.com/office/powerpoint/2010/main" val="149125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5E3F471-CFBB-4252-8769-A958E51233C8}"/>
              </a:ext>
            </a:extLst>
          </p:cNvPr>
          <p:cNvGraphicFramePr>
            <a:graphicFrameLocks noChangeAspect="1"/>
          </p:cNvGraphicFramePr>
          <p:nvPr>
            <p:extLst>
              <p:ext uri="{D42A27DB-BD31-4B8C-83A1-F6EECF244321}">
                <p14:modId xmlns:p14="http://schemas.microsoft.com/office/powerpoint/2010/main" val="1813372116"/>
              </p:ext>
            </p:extLst>
          </p:nvPr>
        </p:nvGraphicFramePr>
        <p:xfrm>
          <a:off x="1230313" y="1792288"/>
          <a:ext cx="6096000" cy="1020762"/>
        </p:xfrm>
        <a:graphic>
          <a:graphicData uri="http://schemas.openxmlformats.org/presentationml/2006/ole">
            <mc:AlternateContent xmlns:mc="http://schemas.openxmlformats.org/markup-compatibility/2006">
              <mc:Choice xmlns:v="urn:schemas-microsoft-com:vml" Requires="v">
                <p:oleObj spid="_x0000_s9256" name="CS ChemDraw Drawing" r:id="rId3" imgW="13609249" imgH="2272308" progId="ChemDraw.Document.6.0">
                  <p:embed/>
                </p:oleObj>
              </mc:Choice>
              <mc:Fallback>
                <p:oleObj name="CS ChemDraw Drawing" r:id="rId3" imgW="13609249" imgH="2272308" progId="ChemDraw.Document.6.0">
                  <p:embed/>
                  <p:pic>
                    <p:nvPicPr>
                      <p:cNvPr id="0" name=""/>
                      <p:cNvPicPr/>
                      <p:nvPr/>
                    </p:nvPicPr>
                    <p:blipFill>
                      <a:blip r:embed="rId4"/>
                      <a:stretch>
                        <a:fillRect/>
                      </a:stretch>
                    </p:blipFill>
                    <p:spPr>
                      <a:xfrm>
                        <a:off x="1230313" y="1792288"/>
                        <a:ext cx="6096000" cy="10207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5D38B63-9316-4038-BD57-BD24E3B74AA3}"/>
              </a:ext>
            </a:extLst>
          </p:cNvPr>
          <p:cNvGraphicFramePr>
            <a:graphicFrameLocks noChangeAspect="1"/>
          </p:cNvGraphicFramePr>
          <p:nvPr>
            <p:extLst>
              <p:ext uri="{D42A27DB-BD31-4B8C-83A1-F6EECF244321}">
                <p14:modId xmlns:p14="http://schemas.microsoft.com/office/powerpoint/2010/main" val="1139740535"/>
              </p:ext>
            </p:extLst>
          </p:nvPr>
        </p:nvGraphicFramePr>
        <p:xfrm>
          <a:off x="1524000" y="4982700"/>
          <a:ext cx="6096000" cy="1152525"/>
        </p:xfrm>
        <a:graphic>
          <a:graphicData uri="http://schemas.openxmlformats.org/presentationml/2006/ole">
            <mc:AlternateContent xmlns:mc="http://schemas.openxmlformats.org/markup-compatibility/2006">
              <mc:Choice xmlns:v="urn:schemas-microsoft-com:vml" Requires="v">
                <p:oleObj spid="_x0000_s9257" name="CS ChemDraw Drawing" r:id="rId5" imgW="13658159" imgH="2575481" progId="ChemDraw.Document.6.0">
                  <p:embed/>
                </p:oleObj>
              </mc:Choice>
              <mc:Fallback>
                <p:oleObj name="CS ChemDraw Drawing" r:id="rId5" imgW="13658159" imgH="2575481" progId="ChemDraw.Document.6.0">
                  <p:embed/>
                  <p:pic>
                    <p:nvPicPr>
                      <p:cNvPr id="0" name=""/>
                      <p:cNvPicPr/>
                      <p:nvPr/>
                    </p:nvPicPr>
                    <p:blipFill>
                      <a:blip r:embed="rId6"/>
                      <a:stretch>
                        <a:fillRect/>
                      </a:stretch>
                    </p:blipFill>
                    <p:spPr>
                      <a:xfrm>
                        <a:off x="1524000" y="4982700"/>
                        <a:ext cx="6096000" cy="11525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71367F4-CE0B-4D75-AFB3-C616EF6D524A}"/>
              </a:ext>
            </a:extLst>
          </p:cNvPr>
          <p:cNvSpPr txBox="1"/>
          <p:nvPr/>
        </p:nvSpPr>
        <p:spPr>
          <a:xfrm>
            <a:off x="292963" y="789541"/>
            <a:ext cx="8780015" cy="923330"/>
          </a:xfrm>
          <a:prstGeom prst="rect">
            <a:avLst/>
          </a:prstGeom>
          <a:noFill/>
        </p:spPr>
        <p:txBody>
          <a:bodyPr wrap="square" rtlCol="0">
            <a:spAutoFit/>
          </a:bodyPr>
          <a:lstStyle/>
          <a:p>
            <a:r>
              <a:rPr lang="en-US" dirty="0"/>
              <a:t>3. It was further demonstrated that when </a:t>
            </a:r>
            <a:r>
              <a:rPr lang="en-US" baseline="30000" dirty="0"/>
              <a:t>14</a:t>
            </a:r>
            <a:r>
              <a:rPr lang="en-US" dirty="0"/>
              <a:t>C labeled allyl-2,6-diallyl phenyl ether (III) was subjected to Claisen rearrangement, the labelled </a:t>
            </a:r>
            <a:r>
              <a:rPr lang="en-US" baseline="30000" dirty="0"/>
              <a:t>14</a:t>
            </a:r>
            <a:r>
              <a:rPr lang="en-US" dirty="0"/>
              <a:t>C atom was equally distributed to ortho- and para-rearranged products (IV &amp; V).</a:t>
            </a:r>
          </a:p>
        </p:txBody>
      </p:sp>
      <p:sp>
        <p:nvSpPr>
          <p:cNvPr id="7" name="TextBox 6">
            <a:extLst>
              <a:ext uri="{FF2B5EF4-FFF2-40B4-BE49-F238E27FC236}">
                <a16:creationId xmlns:a16="http://schemas.microsoft.com/office/drawing/2014/main" id="{1A24F80D-B551-4E8F-84C3-AB1400117E21}"/>
              </a:ext>
            </a:extLst>
          </p:cNvPr>
          <p:cNvSpPr txBox="1"/>
          <p:nvPr/>
        </p:nvSpPr>
        <p:spPr>
          <a:xfrm>
            <a:off x="324035" y="3082856"/>
            <a:ext cx="8495930" cy="1754326"/>
          </a:xfrm>
          <a:prstGeom prst="rect">
            <a:avLst/>
          </a:prstGeom>
          <a:noFill/>
        </p:spPr>
        <p:txBody>
          <a:bodyPr wrap="square" rtlCol="0">
            <a:spAutoFit/>
          </a:bodyPr>
          <a:lstStyle/>
          <a:p>
            <a:r>
              <a:rPr lang="en-US" dirty="0"/>
              <a:t>4. When the substrate VI containing </a:t>
            </a:r>
            <a:r>
              <a:rPr lang="en-US" baseline="30000" dirty="0"/>
              <a:t>14</a:t>
            </a:r>
            <a:r>
              <a:rPr lang="en-US" dirty="0"/>
              <a:t>C labelled allyl group is subjected to Claisen rearrangement and </a:t>
            </a:r>
            <a:r>
              <a:rPr lang="en-US" dirty="0" err="1"/>
              <a:t>and</a:t>
            </a:r>
            <a:r>
              <a:rPr lang="en-US" dirty="0"/>
              <a:t> the product is degraded, we get formaldehyde which does not show radioactivity, but the other product of degradation (VII) retains total activity. If the</a:t>
            </a:r>
            <a:r>
              <a:rPr lang="en-US" dirty="0">
                <a:latin typeface="Symbol" panose="05050102010706020507" pitchFamily="18" charset="2"/>
              </a:rPr>
              <a:t> a-</a:t>
            </a:r>
            <a:r>
              <a:rPr lang="en-US" dirty="0"/>
              <a:t>carbon instead of </a:t>
            </a:r>
            <a:r>
              <a:rPr lang="en-US" dirty="0">
                <a:latin typeface="Symbol" panose="05050102010706020507" pitchFamily="18" charset="2"/>
              </a:rPr>
              <a:t>g-</a:t>
            </a:r>
            <a:r>
              <a:rPr lang="en-US" baseline="30000" dirty="0"/>
              <a:t>14</a:t>
            </a:r>
            <a:r>
              <a:rPr lang="en-US" dirty="0"/>
              <a:t>C were migrated, the degraded formaldehyde would have been radioactive. Thus the above experiments shows that the </a:t>
            </a:r>
            <a:r>
              <a:rPr lang="en-US" dirty="0">
                <a:latin typeface="Symbol" panose="05050102010706020507" pitchFamily="18" charset="2"/>
              </a:rPr>
              <a:t>g-</a:t>
            </a:r>
            <a:r>
              <a:rPr lang="en-US" dirty="0"/>
              <a:t>carbon atom migrates in the Claisen rearrangement.</a:t>
            </a:r>
          </a:p>
        </p:txBody>
      </p:sp>
    </p:spTree>
    <p:extLst>
      <p:ext uri="{BB962C8B-B14F-4D97-AF65-F5344CB8AC3E}">
        <p14:creationId xmlns:p14="http://schemas.microsoft.com/office/powerpoint/2010/main" val="341106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BA7FA-B441-456D-BC7F-B24F0FC40F8A}"/>
              </a:ext>
            </a:extLst>
          </p:cNvPr>
          <p:cNvSpPr txBox="1"/>
          <p:nvPr/>
        </p:nvSpPr>
        <p:spPr>
          <a:xfrm>
            <a:off x="1509204" y="17753"/>
            <a:ext cx="7624117" cy="646331"/>
          </a:xfrm>
          <a:prstGeom prst="rect">
            <a:avLst/>
          </a:prstGeom>
          <a:noFill/>
        </p:spPr>
        <p:txBody>
          <a:bodyPr wrap="square" rtlCol="0">
            <a:spAutoFit/>
          </a:bodyPr>
          <a:lstStyle/>
          <a:p>
            <a:pPr algn="r"/>
            <a:r>
              <a:rPr lang="en-US" sz="3600" b="1" dirty="0"/>
              <a:t>Examples</a:t>
            </a:r>
          </a:p>
        </p:txBody>
      </p:sp>
      <p:grpSp>
        <p:nvGrpSpPr>
          <p:cNvPr id="5" name="Group 4">
            <a:extLst>
              <a:ext uri="{FF2B5EF4-FFF2-40B4-BE49-F238E27FC236}">
                <a16:creationId xmlns:a16="http://schemas.microsoft.com/office/drawing/2014/main" id="{6AAE9C3B-B441-4B66-8B8D-E060C12CC10E}"/>
              </a:ext>
            </a:extLst>
          </p:cNvPr>
          <p:cNvGrpSpPr/>
          <p:nvPr/>
        </p:nvGrpSpPr>
        <p:grpSpPr>
          <a:xfrm>
            <a:off x="149225" y="779936"/>
            <a:ext cx="8824293" cy="3195638"/>
            <a:chOff x="149225" y="895350"/>
            <a:chExt cx="8824293" cy="3195638"/>
          </a:xfrm>
        </p:grpSpPr>
        <p:graphicFrame>
          <p:nvGraphicFramePr>
            <p:cNvPr id="3" name="Object 2">
              <a:extLst>
                <a:ext uri="{FF2B5EF4-FFF2-40B4-BE49-F238E27FC236}">
                  <a16:creationId xmlns:a16="http://schemas.microsoft.com/office/drawing/2014/main" id="{80C22F5D-0770-458C-A930-1DFDD5B175C8}"/>
                </a:ext>
              </a:extLst>
            </p:cNvPr>
            <p:cNvGraphicFramePr>
              <a:graphicFrameLocks noChangeAspect="1"/>
            </p:cNvGraphicFramePr>
            <p:nvPr>
              <p:extLst>
                <p:ext uri="{D42A27DB-BD31-4B8C-83A1-F6EECF244321}">
                  <p14:modId xmlns:p14="http://schemas.microsoft.com/office/powerpoint/2010/main" val="599340752"/>
                </p:ext>
              </p:extLst>
            </p:nvPr>
          </p:nvGraphicFramePr>
          <p:xfrm>
            <a:off x="149225" y="895350"/>
            <a:ext cx="8059738" cy="3195638"/>
          </p:xfrm>
          <a:graphic>
            <a:graphicData uri="http://schemas.openxmlformats.org/presentationml/2006/ole">
              <mc:AlternateContent xmlns:mc="http://schemas.openxmlformats.org/markup-compatibility/2006">
                <mc:Choice xmlns:v="urn:schemas-microsoft-com:vml" Requires="v">
                  <p:oleObj spid="_x0000_s10276" name="CS ChemDraw Drawing" r:id="rId3" imgW="17553503" imgH="6955504" progId="ChemDraw.Document.6.0">
                    <p:embed/>
                  </p:oleObj>
                </mc:Choice>
                <mc:Fallback>
                  <p:oleObj name="CS ChemDraw Drawing" r:id="rId3" imgW="17553503" imgH="6955504" progId="ChemDraw.Document.6.0">
                    <p:embed/>
                    <p:pic>
                      <p:nvPicPr>
                        <p:cNvPr id="0" name=""/>
                        <p:cNvPicPr/>
                        <p:nvPr/>
                      </p:nvPicPr>
                      <p:blipFill>
                        <a:blip r:embed="rId4"/>
                        <a:stretch>
                          <a:fillRect/>
                        </a:stretch>
                      </p:blipFill>
                      <p:spPr>
                        <a:xfrm>
                          <a:off x="149225" y="895350"/>
                          <a:ext cx="8059738" cy="319563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E09DCFB-5721-4383-B239-28E24B519A99}"/>
                </a:ext>
              </a:extLst>
            </p:cNvPr>
            <p:cNvSpPr txBox="1"/>
            <p:nvPr/>
          </p:nvSpPr>
          <p:spPr>
            <a:xfrm>
              <a:off x="7660950" y="2135641"/>
              <a:ext cx="1312568" cy="523220"/>
            </a:xfrm>
            <a:prstGeom prst="rect">
              <a:avLst/>
            </a:prstGeom>
            <a:noFill/>
          </p:spPr>
          <p:txBody>
            <a:bodyPr wrap="square" rtlCol="0">
              <a:spAutoFit/>
            </a:bodyPr>
            <a:lstStyle/>
            <a:p>
              <a:r>
                <a:rPr lang="en-US" sz="1400" dirty="0"/>
                <a:t>Out of Claisen</a:t>
              </a:r>
            </a:p>
            <a:p>
              <a:r>
                <a:rPr lang="en-US" sz="1400" dirty="0"/>
                <a:t>rearrangement</a:t>
              </a:r>
            </a:p>
          </p:txBody>
        </p:sp>
      </p:grpSp>
      <p:grpSp>
        <p:nvGrpSpPr>
          <p:cNvPr id="10" name="Group 9">
            <a:extLst>
              <a:ext uri="{FF2B5EF4-FFF2-40B4-BE49-F238E27FC236}">
                <a16:creationId xmlns:a16="http://schemas.microsoft.com/office/drawing/2014/main" id="{BA4099F1-B0E5-414F-95C7-4181C07C1A11}"/>
              </a:ext>
            </a:extLst>
          </p:cNvPr>
          <p:cNvGrpSpPr/>
          <p:nvPr/>
        </p:nvGrpSpPr>
        <p:grpSpPr>
          <a:xfrm>
            <a:off x="229127" y="4322254"/>
            <a:ext cx="8895319" cy="2405278"/>
            <a:chOff x="149225" y="4322254"/>
            <a:chExt cx="8895319" cy="2405278"/>
          </a:xfrm>
        </p:grpSpPr>
        <p:graphicFrame>
          <p:nvGraphicFramePr>
            <p:cNvPr id="6" name="Object 5">
              <a:extLst>
                <a:ext uri="{FF2B5EF4-FFF2-40B4-BE49-F238E27FC236}">
                  <a16:creationId xmlns:a16="http://schemas.microsoft.com/office/drawing/2014/main" id="{480332AF-B945-4FE1-8AF4-460789A53111}"/>
                </a:ext>
              </a:extLst>
            </p:cNvPr>
            <p:cNvGraphicFramePr>
              <a:graphicFrameLocks noChangeAspect="1"/>
            </p:cNvGraphicFramePr>
            <p:nvPr>
              <p:extLst>
                <p:ext uri="{D42A27DB-BD31-4B8C-83A1-F6EECF244321}">
                  <p14:modId xmlns:p14="http://schemas.microsoft.com/office/powerpoint/2010/main" val="771266248"/>
                </p:ext>
              </p:extLst>
            </p:nvPr>
          </p:nvGraphicFramePr>
          <p:xfrm>
            <a:off x="4331070" y="4322254"/>
            <a:ext cx="4111594" cy="880030"/>
          </p:xfrm>
          <a:graphic>
            <a:graphicData uri="http://schemas.openxmlformats.org/presentationml/2006/ole">
              <mc:AlternateContent xmlns:mc="http://schemas.openxmlformats.org/markup-compatibility/2006">
                <mc:Choice xmlns:v="urn:schemas-microsoft-com:vml" Requires="v">
                  <p:oleObj spid="_x0000_s10277" name="CS ChemDraw Drawing" r:id="rId5" imgW="9093814" imgH="1946109" progId="ChemDraw.Document.6.0">
                    <p:embed/>
                  </p:oleObj>
                </mc:Choice>
                <mc:Fallback>
                  <p:oleObj name="CS ChemDraw Drawing" r:id="rId5" imgW="9093814" imgH="1946109" progId="ChemDraw.Document.6.0">
                    <p:embed/>
                    <p:pic>
                      <p:nvPicPr>
                        <p:cNvPr id="0" name=""/>
                        <p:cNvPicPr/>
                        <p:nvPr/>
                      </p:nvPicPr>
                      <p:blipFill>
                        <a:blip r:embed="rId6"/>
                        <a:stretch>
                          <a:fillRect/>
                        </a:stretch>
                      </p:blipFill>
                      <p:spPr>
                        <a:xfrm>
                          <a:off x="4331070" y="4322254"/>
                          <a:ext cx="4111594" cy="88003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640F68-D0EA-44AA-8D78-FA1952A52AAC}"/>
                </a:ext>
              </a:extLst>
            </p:cNvPr>
            <p:cNvSpPr txBox="1"/>
            <p:nvPr/>
          </p:nvSpPr>
          <p:spPr>
            <a:xfrm>
              <a:off x="149225" y="4437719"/>
              <a:ext cx="4095929" cy="369332"/>
            </a:xfrm>
            <a:prstGeom prst="rect">
              <a:avLst/>
            </a:prstGeom>
            <a:noFill/>
          </p:spPr>
          <p:txBody>
            <a:bodyPr wrap="none" rtlCol="0">
              <a:spAutoFit/>
            </a:bodyPr>
            <a:lstStyle/>
            <a:p>
              <a:r>
                <a:rPr lang="en-US" dirty="0"/>
                <a:t>Explain which product will form and why?</a:t>
              </a:r>
            </a:p>
          </p:txBody>
        </p:sp>
        <p:graphicFrame>
          <p:nvGraphicFramePr>
            <p:cNvPr id="8" name="Object 7">
              <a:extLst>
                <a:ext uri="{FF2B5EF4-FFF2-40B4-BE49-F238E27FC236}">
                  <a16:creationId xmlns:a16="http://schemas.microsoft.com/office/drawing/2014/main" id="{F6CA1E9F-CE17-4EFE-AD24-236DC0E6666C}"/>
                </a:ext>
              </a:extLst>
            </p:cNvPr>
            <p:cNvGraphicFramePr>
              <a:graphicFrameLocks noChangeAspect="1"/>
            </p:cNvGraphicFramePr>
            <p:nvPr>
              <p:extLst>
                <p:ext uri="{D42A27DB-BD31-4B8C-83A1-F6EECF244321}">
                  <p14:modId xmlns:p14="http://schemas.microsoft.com/office/powerpoint/2010/main" val="3695207557"/>
                </p:ext>
              </p:extLst>
            </p:nvPr>
          </p:nvGraphicFramePr>
          <p:xfrm>
            <a:off x="276836" y="5042643"/>
            <a:ext cx="8359190" cy="977415"/>
          </p:xfrm>
          <a:graphic>
            <a:graphicData uri="http://schemas.openxmlformats.org/presentationml/2006/ole">
              <mc:AlternateContent xmlns:mc="http://schemas.openxmlformats.org/markup-compatibility/2006">
                <mc:Choice xmlns:v="urn:schemas-microsoft-com:vml" Requires="v">
                  <p:oleObj spid="_x0000_s10278" name="CS ChemDraw Drawing" r:id="rId7" imgW="18484490" imgH="2159311" progId="ChemDraw.Document.6.0">
                    <p:embed/>
                  </p:oleObj>
                </mc:Choice>
                <mc:Fallback>
                  <p:oleObj name="CS ChemDraw Drawing" r:id="rId7" imgW="18484490" imgH="2159311" progId="ChemDraw.Document.6.0">
                    <p:embed/>
                    <p:pic>
                      <p:nvPicPr>
                        <p:cNvPr id="0" name=""/>
                        <p:cNvPicPr/>
                        <p:nvPr/>
                      </p:nvPicPr>
                      <p:blipFill>
                        <a:blip r:embed="rId8"/>
                        <a:stretch>
                          <a:fillRect/>
                        </a:stretch>
                      </p:blipFill>
                      <p:spPr>
                        <a:xfrm>
                          <a:off x="276836" y="5042643"/>
                          <a:ext cx="8359190" cy="97741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664D441-2858-47D7-9E69-33FD3D86D0E1}"/>
                </a:ext>
              </a:extLst>
            </p:cNvPr>
            <p:cNvSpPr txBox="1"/>
            <p:nvPr/>
          </p:nvSpPr>
          <p:spPr>
            <a:xfrm>
              <a:off x="188059" y="6081201"/>
              <a:ext cx="8856485" cy="646331"/>
            </a:xfrm>
            <a:prstGeom prst="rect">
              <a:avLst/>
            </a:prstGeom>
            <a:noFill/>
          </p:spPr>
          <p:txBody>
            <a:bodyPr wrap="square" rtlCol="0">
              <a:spAutoFit/>
            </a:bodyPr>
            <a:lstStyle/>
            <a:p>
              <a:r>
                <a:rPr lang="en-US" dirty="0"/>
                <a:t>Product 1 is formed through T.S.-1 and product 2 is formed through T.S.-2. The T.S.-2 is energetically less favorable as in this case no ring is aromatic and hence less stable.</a:t>
              </a:r>
            </a:p>
          </p:txBody>
        </p:sp>
      </p:grpSp>
      <p:sp>
        <p:nvSpPr>
          <p:cNvPr id="11" name="TextBox 10">
            <a:extLst>
              <a:ext uri="{FF2B5EF4-FFF2-40B4-BE49-F238E27FC236}">
                <a16:creationId xmlns:a16="http://schemas.microsoft.com/office/drawing/2014/main" id="{AF269825-0361-4A36-8C78-3D432E4C3147}"/>
              </a:ext>
            </a:extLst>
          </p:cNvPr>
          <p:cNvSpPr txBox="1"/>
          <p:nvPr/>
        </p:nvSpPr>
        <p:spPr>
          <a:xfrm>
            <a:off x="-17756" y="4446597"/>
            <a:ext cx="351378" cy="338554"/>
          </a:xfrm>
          <a:prstGeom prst="rect">
            <a:avLst/>
          </a:prstGeom>
          <a:noFill/>
        </p:spPr>
        <p:txBody>
          <a:bodyPr wrap="none" rtlCol="0">
            <a:spAutoFit/>
          </a:bodyPr>
          <a:lstStyle/>
          <a:p>
            <a:r>
              <a:rPr lang="en-US" sz="1600" b="1" dirty="0"/>
              <a:t>5)</a:t>
            </a:r>
          </a:p>
        </p:txBody>
      </p:sp>
    </p:spTree>
    <p:extLst>
      <p:ext uri="{BB962C8B-B14F-4D97-AF65-F5344CB8AC3E}">
        <p14:creationId xmlns:p14="http://schemas.microsoft.com/office/powerpoint/2010/main" val="172097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75DBAD7-203F-4E1A-AA65-3594C8CE26EB}"/>
              </a:ext>
            </a:extLst>
          </p:cNvPr>
          <p:cNvGraphicFramePr>
            <a:graphicFrameLocks noChangeAspect="1"/>
          </p:cNvGraphicFramePr>
          <p:nvPr>
            <p:extLst>
              <p:ext uri="{D42A27DB-BD31-4B8C-83A1-F6EECF244321}">
                <p14:modId xmlns:p14="http://schemas.microsoft.com/office/powerpoint/2010/main" val="2435386923"/>
              </p:ext>
            </p:extLst>
          </p:nvPr>
        </p:nvGraphicFramePr>
        <p:xfrm>
          <a:off x="541540" y="3335824"/>
          <a:ext cx="4622794" cy="1067277"/>
        </p:xfrm>
        <a:graphic>
          <a:graphicData uri="http://schemas.openxmlformats.org/presentationml/2006/ole">
            <mc:AlternateContent xmlns:mc="http://schemas.openxmlformats.org/markup-compatibility/2006">
              <mc:Choice xmlns:v="urn:schemas-microsoft-com:vml" Requires="v">
                <p:oleObj spid="_x0000_s13356" name="CS ChemDraw Drawing" r:id="rId3" imgW="8258946" imgH="1906453" progId="ChemDraw.Document.6.0">
                  <p:embed/>
                </p:oleObj>
              </mc:Choice>
              <mc:Fallback>
                <p:oleObj name="CS ChemDraw Drawing" r:id="rId3" imgW="8258946" imgH="1906453" progId="ChemDraw.Document.6.0">
                  <p:embed/>
                  <p:pic>
                    <p:nvPicPr>
                      <p:cNvPr id="0" name=""/>
                      <p:cNvPicPr/>
                      <p:nvPr/>
                    </p:nvPicPr>
                    <p:blipFill>
                      <a:blip r:embed="rId4"/>
                      <a:stretch>
                        <a:fillRect/>
                      </a:stretch>
                    </p:blipFill>
                    <p:spPr>
                      <a:xfrm>
                        <a:off x="541540" y="3335824"/>
                        <a:ext cx="4622794" cy="1067277"/>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E65F7DF-B175-4282-878F-BA61CB9BFEF7}"/>
              </a:ext>
            </a:extLst>
          </p:cNvPr>
          <p:cNvGrpSpPr/>
          <p:nvPr/>
        </p:nvGrpSpPr>
        <p:grpSpPr>
          <a:xfrm>
            <a:off x="190163" y="4586328"/>
            <a:ext cx="8683114" cy="1754326"/>
            <a:chOff x="132415" y="2690335"/>
            <a:chExt cx="8683114" cy="1754326"/>
          </a:xfrm>
        </p:grpSpPr>
        <p:graphicFrame>
          <p:nvGraphicFramePr>
            <p:cNvPr id="3" name="Object 2">
              <a:extLst>
                <a:ext uri="{FF2B5EF4-FFF2-40B4-BE49-F238E27FC236}">
                  <a16:creationId xmlns:a16="http://schemas.microsoft.com/office/drawing/2014/main" id="{88A399DF-A771-4A3B-BFA9-CE9D9A0D30A1}"/>
                </a:ext>
              </a:extLst>
            </p:cNvPr>
            <p:cNvGraphicFramePr>
              <a:graphicFrameLocks noChangeAspect="1"/>
            </p:cNvGraphicFramePr>
            <p:nvPr>
              <p:extLst>
                <p:ext uri="{D42A27DB-BD31-4B8C-83A1-F6EECF244321}">
                  <p14:modId xmlns:p14="http://schemas.microsoft.com/office/powerpoint/2010/main" val="2603787362"/>
                </p:ext>
              </p:extLst>
            </p:nvPr>
          </p:nvGraphicFramePr>
          <p:xfrm>
            <a:off x="6142380" y="2837779"/>
            <a:ext cx="2673149" cy="1182441"/>
          </p:xfrm>
          <a:graphic>
            <a:graphicData uri="http://schemas.openxmlformats.org/presentationml/2006/ole">
              <mc:AlternateContent xmlns:mc="http://schemas.openxmlformats.org/markup-compatibility/2006">
                <mc:Choice xmlns:v="urn:schemas-microsoft-com:vml" Requires="v">
                  <p:oleObj spid="_x0000_s13357" name="CS ChemDraw Drawing" r:id="rId5" imgW="4693636" imgH="2077015" progId="ChemDraw.Document.6.0">
                    <p:embed/>
                  </p:oleObj>
                </mc:Choice>
                <mc:Fallback>
                  <p:oleObj name="CS ChemDraw Drawing" r:id="rId5" imgW="4693636" imgH="2077015" progId="ChemDraw.Document.6.0">
                    <p:embed/>
                    <p:pic>
                      <p:nvPicPr>
                        <p:cNvPr id="0" name=""/>
                        <p:cNvPicPr/>
                        <p:nvPr/>
                      </p:nvPicPr>
                      <p:blipFill>
                        <a:blip r:embed="rId6"/>
                        <a:stretch>
                          <a:fillRect/>
                        </a:stretch>
                      </p:blipFill>
                      <p:spPr>
                        <a:xfrm>
                          <a:off x="6142380" y="2837779"/>
                          <a:ext cx="2673149" cy="118244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81B3460-5C99-499A-9412-4639B75A9140}"/>
                </a:ext>
              </a:extLst>
            </p:cNvPr>
            <p:cNvSpPr txBox="1"/>
            <p:nvPr/>
          </p:nvSpPr>
          <p:spPr>
            <a:xfrm>
              <a:off x="132415" y="2690335"/>
              <a:ext cx="5837775" cy="1754326"/>
            </a:xfrm>
            <a:prstGeom prst="rect">
              <a:avLst/>
            </a:prstGeom>
            <a:noFill/>
          </p:spPr>
          <p:txBody>
            <a:bodyPr wrap="square" rtlCol="0">
              <a:spAutoFit/>
            </a:bodyPr>
            <a:lstStyle/>
            <a:p>
              <a:r>
                <a:rPr lang="en-US" dirty="0"/>
                <a:t>In this example the stereocenter at C-1 is completely transferred to newly generated stereocenter at C-3. During the migration of the </a:t>
              </a:r>
              <a:r>
                <a:rPr lang="el-GR" dirty="0"/>
                <a:t>σ</a:t>
              </a:r>
              <a:r>
                <a:rPr lang="en-US" dirty="0"/>
                <a:t>-bond, it remains on the same side of the cyclohexane ring. This type of </a:t>
              </a:r>
              <a:r>
                <a:rPr lang="en-US" dirty="0" err="1"/>
                <a:t>stereocontrolloed</a:t>
              </a:r>
              <a:r>
                <a:rPr lang="en-US" dirty="0"/>
                <a:t> transformation of a stereocenter into a new one is termed as </a:t>
              </a:r>
              <a:r>
                <a:rPr lang="en-US" b="1" dirty="0"/>
                <a:t>chirality transfer</a:t>
              </a:r>
              <a:r>
                <a:rPr lang="en-US" dirty="0"/>
                <a:t> and in this case, it is a 1,3-chirality transfer.</a:t>
              </a:r>
            </a:p>
          </p:txBody>
        </p:sp>
      </p:grpSp>
      <p:graphicFrame>
        <p:nvGraphicFramePr>
          <p:cNvPr id="6" name="Object 5">
            <a:extLst>
              <a:ext uri="{FF2B5EF4-FFF2-40B4-BE49-F238E27FC236}">
                <a16:creationId xmlns:a16="http://schemas.microsoft.com/office/drawing/2014/main" id="{A67AC36A-981D-48C2-80CD-F62F14EFA02B}"/>
              </a:ext>
            </a:extLst>
          </p:cNvPr>
          <p:cNvGraphicFramePr>
            <a:graphicFrameLocks noChangeAspect="1"/>
          </p:cNvGraphicFramePr>
          <p:nvPr>
            <p:extLst>
              <p:ext uri="{D42A27DB-BD31-4B8C-83A1-F6EECF244321}">
                <p14:modId xmlns:p14="http://schemas.microsoft.com/office/powerpoint/2010/main" val="3449359200"/>
              </p:ext>
            </p:extLst>
          </p:nvPr>
        </p:nvGraphicFramePr>
        <p:xfrm>
          <a:off x="550418" y="2101523"/>
          <a:ext cx="3947138" cy="1129949"/>
        </p:xfrm>
        <a:graphic>
          <a:graphicData uri="http://schemas.openxmlformats.org/presentationml/2006/ole">
            <mc:AlternateContent xmlns:mc="http://schemas.openxmlformats.org/markup-compatibility/2006">
              <mc:Choice xmlns:v="urn:schemas-microsoft-com:vml" Requires="v">
                <p:oleObj spid="_x0000_s13358" name="CS ChemDraw Drawing" r:id="rId7" imgW="8973028" imgH="2567806" progId="ChemDraw.Document.6.0">
                  <p:embed/>
                </p:oleObj>
              </mc:Choice>
              <mc:Fallback>
                <p:oleObj name="CS ChemDraw Drawing" r:id="rId7" imgW="8973028" imgH="2567806" progId="ChemDraw.Document.6.0">
                  <p:embed/>
                  <p:pic>
                    <p:nvPicPr>
                      <p:cNvPr id="0" name=""/>
                      <p:cNvPicPr/>
                      <p:nvPr/>
                    </p:nvPicPr>
                    <p:blipFill>
                      <a:blip r:embed="rId8"/>
                      <a:stretch>
                        <a:fillRect/>
                      </a:stretch>
                    </p:blipFill>
                    <p:spPr>
                      <a:xfrm>
                        <a:off x="550418" y="2101523"/>
                        <a:ext cx="3947138" cy="11299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9D48246-A5B7-4947-A22A-44D72629CF8B}"/>
              </a:ext>
            </a:extLst>
          </p:cNvPr>
          <p:cNvGraphicFramePr>
            <a:graphicFrameLocks noChangeAspect="1"/>
          </p:cNvGraphicFramePr>
          <p:nvPr>
            <p:extLst>
              <p:ext uri="{D42A27DB-BD31-4B8C-83A1-F6EECF244321}">
                <p14:modId xmlns:p14="http://schemas.microsoft.com/office/powerpoint/2010/main" val="2596149681"/>
              </p:ext>
            </p:extLst>
          </p:nvPr>
        </p:nvGraphicFramePr>
        <p:xfrm>
          <a:off x="541540" y="842503"/>
          <a:ext cx="3942888" cy="960910"/>
        </p:xfrm>
        <a:graphic>
          <a:graphicData uri="http://schemas.openxmlformats.org/presentationml/2006/ole">
            <mc:AlternateContent xmlns:mc="http://schemas.openxmlformats.org/markup-compatibility/2006">
              <mc:Choice xmlns:v="urn:schemas-microsoft-com:vml" Requires="v">
                <p:oleObj spid="_x0000_s13359" name="CS ChemDraw Drawing" r:id="rId9" imgW="8135183" imgH="1982779" progId="ChemDraw.Document.6.0">
                  <p:embed/>
                </p:oleObj>
              </mc:Choice>
              <mc:Fallback>
                <p:oleObj name="CS ChemDraw Drawing" r:id="rId9" imgW="8135183" imgH="1982779" progId="ChemDraw.Document.6.0">
                  <p:embed/>
                  <p:pic>
                    <p:nvPicPr>
                      <p:cNvPr id="0" name=""/>
                      <p:cNvPicPr/>
                      <p:nvPr/>
                    </p:nvPicPr>
                    <p:blipFill>
                      <a:blip r:embed="rId10"/>
                      <a:stretch>
                        <a:fillRect/>
                      </a:stretch>
                    </p:blipFill>
                    <p:spPr>
                      <a:xfrm>
                        <a:off x="541540" y="842503"/>
                        <a:ext cx="3942888" cy="9609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D7AA010-7A5C-4327-8365-064B07B648C0}"/>
              </a:ext>
            </a:extLst>
          </p:cNvPr>
          <p:cNvSpPr txBox="1"/>
          <p:nvPr/>
        </p:nvSpPr>
        <p:spPr>
          <a:xfrm>
            <a:off x="208669" y="983693"/>
            <a:ext cx="351378" cy="338554"/>
          </a:xfrm>
          <a:prstGeom prst="rect">
            <a:avLst/>
          </a:prstGeom>
          <a:noFill/>
        </p:spPr>
        <p:txBody>
          <a:bodyPr wrap="none" rtlCol="0">
            <a:spAutoFit/>
          </a:bodyPr>
          <a:lstStyle/>
          <a:p>
            <a:r>
              <a:rPr lang="en-US" sz="1600" b="1" dirty="0"/>
              <a:t>6)</a:t>
            </a:r>
          </a:p>
        </p:txBody>
      </p:sp>
      <p:sp>
        <p:nvSpPr>
          <p:cNvPr id="9" name="TextBox 8">
            <a:extLst>
              <a:ext uri="{FF2B5EF4-FFF2-40B4-BE49-F238E27FC236}">
                <a16:creationId xmlns:a16="http://schemas.microsoft.com/office/drawing/2014/main" id="{5B58897A-6B89-493A-97A6-349BA7A26DC9}"/>
              </a:ext>
            </a:extLst>
          </p:cNvPr>
          <p:cNvSpPr txBox="1"/>
          <p:nvPr/>
        </p:nvSpPr>
        <p:spPr>
          <a:xfrm>
            <a:off x="190162" y="2101523"/>
            <a:ext cx="351378" cy="338554"/>
          </a:xfrm>
          <a:prstGeom prst="rect">
            <a:avLst/>
          </a:prstGeom>
          <a:noFill/>
        </p:spPr>
        <p:txBody>
          <a:bodyPr wrap="none" rtlCol="0">
            <a:spAutoFit/>
          </a:bodyPr>
          <a:lstStyle/>
          <a:p>
            <a:r>
              <a:rPr lang="en-US" sz="1600" b="1" dirty="0"/>
              <a:t>7)</a:t>
            </a:r>
          </a:p>
        </p:txBody>
      </p:sp>
      <p:sp>
        <p:nvSpPr>
          <p:cNvPr id="10" name="TextBox 9">
            <a:extLst>
              <a:ext uri="{FF2B5EF4-FFF2-40B4-BE49-F238E27FC236}">
                <a16:creationId xmlns:a16="http://schemas.microsoft.com/office/drawing/2014/main" id="{4E64595A-EDA9-4578-A77E-24CDEB7F17DD}"/>
              </a:ext>
            </a:extLst>
          </p:cNvPr>
          <p:cNvSpPr txBox="1"/>
          <p:nvPr/>
        </p:nvSpPr>
        <p:spPr>
          <a:xfrm>
            <a:off x="190162" y="3259723"/>
            <a:ext cx="351378" cy="338554"/>
          </a:xfrm>
          <a:prstGeom prst="rect">
            <a:avLst/>
          </a:prstGeom>
          <a:noFill/>
        </p:spPr>
        <p:txBody>
          <a:bodyPr wrap="none" rtlCol="0">
            <a:spAutoFit/>
          </a:bodyPr>
          <a:lstStyle/>
          <a:p>
            <a:r>
              <a:rPr lang="en-US" sz="1600" b="1" dirty="0"/>
              <a:t>8)</a:t>
            </a:r>
          </a:p>
        </p:txBody>
      </p:sp>
      <p:sp>
        <p:nvSpPr>
          <p:cNvPr id="11" name="TextBox 10">
            <a:extLst>
              <a:ext uri="{FF2B5EF4-FFF2-40B4-BE49-F238E27FC236}">
                <a16:creationId xmlns:a16="http://schemas.microsoft.com/office/drawing/2014/main" id="{07AB2749-824B-4AC3-BA3D-D1CCBB66982A}"/>
              </a:ext>
            </a:extLst>
          </p:cNvPr>
          <p:cNvSpPr txBox="1"/>
          <p:nvPr/>
        </p:nvSpPr>
        <p:spPr>
          <a:xfrm>
            <a:off x="4572000" y="2185937"/>
            <a:ext cx="4301277" cy="923330"/>
          </a:xfrm>
          <a:prstGeom prst="rect">
            <a:avLst/>
          </a:prstGeom>
          <a:noFill/>
        </p:spPr>
        <p:txBody>
          <a:bodyPr wrap="square" rtlCol="0">
            <a:spAutoFit/>
          </a:bodyPr>
          <a:lstStyle/>
          <a:p>
            <a:r>
              <a:rPr lang="en-US" dirty="0"/>
              <a:t>The isotope is equally distributed between the terminal methylene groups in the para-product</a:t>
            </a:r>
          </a:p>
        </p:txBody>
      </p:sp>
      <p:sp>
        <p:nvSpPr>
          <p:cNvPr id="12" name="TextBox 11">
            <a:extLst>
              <a:ext uri="{FF2B5EF4-FFF2-40B4-BE49-F238E27FC236}">
                <a16:creationId xmlns:a16="http://schemas.microsoft.com/office/drawing/2014/main" id="{1E9D1296-B18F-4CDF-B46B-FBABD50A2BCF}"/>
              </a:ext>
            </a:extLst>
          </p:cNvPr>
          <p:cNvSpPr txBox="1"/>
          <p:nvPr/>
        </p:nvSpPr>
        <p:spPr>
          <a:xfrm>
            <a:off x="1509204" y="17753"/>
            <a:ext cx="7624117" cy="646331"/>
          </a:xfrm>
          <a:prstGeom prst="rect">
            <a:avLst/>
          </a:prstGeom>
          <a:noFill/>
        </p:spPr>
        <p:txBody>
          <a:bodyPr wrap="square" rtlCol="0">
            <a:spAutoFit/>
          </a:bodyPr>
          <a:lstStyle/>
          <a:p>
            <a:pPr algn="r"/>
            <a:r>
              <a:rPr lang="en-US" sz="3600" b="1" dirty="0"/>
              <a:t>Examples</a:t>
            </a:r>
          </a:p>
        </p:txBody>
      </p:sp>
    </p:spTree>
    <p:extLst>
      <p:ext uri="{BB962C8B-B14F-4D97-AF65-F5344CB8AC3E}">
        <p14:creationId xmlns:p14="http://schemas.microsoft.com/office/powerpoint/2010/main" val="383528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87708-DFBD-4839-B846-BE55DC374409}"/>
              </a:ext>
            </a:extLst>
          </p:cNvPr>
          <p:cNvSpPr/>
          <p:nvPr/>
        </p:nvSpPr>
        <p:spPr>
          <a:xfrm>
            <a:off x="1305020" y="17756"/>
            <a:ext cx="7833254" cy="646331"/>
          </a:xfrm>
          <a:prstGeom prst="rect">
            <a:avLst/>
          </a:prstGeom>
        </p:spPr>
        <p:txBody>
          <a:bodyPr wrap="square">
            <a:spAutoFit/>
          </a:bodyPr>
          <a:lstStyle/>
          <a:p>
            <a:pPr algn="r"/>
            <a:r>
              <a:rPr lang="en-US" sz="3600" b="1" dirty="0">
                <a:solidFill>
                  <a:srgbClr val="000000"/>
                </a:solidFill>
              </a:rPr>
              <a:t>Ireland–Claisen rearrangement</a:t>
            </a:r>
            <a:endParaRPr lang="en-US" sz="3600" b="1" i="0" dirty="0">
              <a:solidFill>
                <a:srgbClr val="000000"/>
              </a:solidFill>
              <a:effectLst/>
            </a:endParaRPr>
          </a:p>
        </p:txBody>
      </p:sp>
      <p:sp>
        <p:nvSpPr>
          <p:cNvPr id="4" name="Rectangle 3">
            <a:extLst>
              <a:ext uri="{FF2B5EF4-FFF2-40B4-BE49-F238E27FC236}">
                <a16:creationId xmlns:a16="http://schemas.microsoft.com/office/drawing/2014/main" id="{38171FC3-E3C5-4EB0-A5DC-5BFBB42C49F7}"/>
              </a:ext>
            </a:extLst>
          </p:cNvPr>
          <p:cNvSpPr/>
          <p:nvPr/>
        </p:nvSpPr>
        <p:spPr>
          <a:xfrm>
            <a:off x="75460" y="822483"/>
            <a:ext cx="8962008" cy="2031325"/>
          </a:xfrm>
          <a:prstGeom prst="rect">
            <a:avLst/>
          </a:prstGeom>
        </p:spPr>
        <p:txBody>
          <a:bodyPr wrap="square">
            <a:spAutoFit/>
          </a:bodyPr>
          <a:lstStyle/>
          <a:p>
            <a:r>
              <a:rPr lang="en-US" dirty="0"/>
              <a:t>The Ireland–Claisen rearrangement is the reaction of an allylic carboxylate with a strong base (such as lithium </a:t>
            </a:r>
            <a:r>
              <a:rPr lang="en-US" dirty="0" err="1"/>
              <a:t>diisopropylamide</a:t>
            </a:r>
            <a:r>
              <a:rPr lang="en-US" dirty="0"/>
              <a:t>) to give a </a:t>
            </a:r>
            <a:r>
              <a:rPr lang="en-US" dirty="0" err="1"/>
              <a:t>γ,δ</a:t>
            </a:r>
            <a:r>
              <a:rPr lang="en-US" dirty="0"/>
              <a:t>-unsaturated carboxylic acid. The rearrangement proceeds via silylketene acetal, which is formed by trapping the lithium enolate with </a:t>
            </a:r>
            <a:r>
              <a:rPr lang="en-US" dirty="0" err="1"/>
              <a:t>chlorotrimethylsilane</a:t>
            </a:r>
            <a:r>
              <a:rPr lang="en-US" dirty="0"/>
              <a:t>.</a:t>
            </a:r>
          </a:p>
          <a:p>
            <a:r>
              <a:rPr lang="en-US" dirty="0"/>
              <a:t>Ireland-Claisen rearrangement can take place at room temperature and above.</a:t>
            </a:r>
          </a:p>
          <a:p>
            <a:r>
              <a:rPr lang="en-US" dirty="0"/>
              <a:t>The </a:t>
            </a:r>
            <a:r>
              <a:rPr lang="en-US" i="1" dirty="0"/>
              <a:t>E</a:t>
            </a:r>
            <a:r>
              <a:rPr lang="en-US" dirty="0"/>
              <a:t>- and </a:t>
            </a:r>
            <a:r>
              <a:rPr lang="en-US" i="1" dirty="0"/>
              <a:t>Z</a:t>
            </a:r>
            <a:r>
              <a:rPr lang="en-US" dirty="0"/>
              <a:t>-configured silylketene acetals lead to anti and syn rearranged products, respectively.</a:t>
            </a:r>
          </a:p>
        </p:txBody>
      </p:sp>
      <p:pic>
        <p:nvPicPr>
          <p:cNvPr id="11266" name="Picture 2" descr="The Ireland–Claisen rearrangement">
            <a:extLst>
              <a:ext uri="{FF2B5EF4-FFF2-40B4-BE49-F238E27FC236}">
                <a16:creationId xmlns:a16="http://schemas.microsoft.com/office/drawing/2014/main" id="{9C1A3C23-1F94-4E4D-82C7-CF2C7AF8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604" y="3012204"/>
            <a:ext cx="5726006" cy="350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2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6638D6-AAC7-4535-BFF3-4BEFA9B97A5A}"/>
              </a:ext>
            </a:extLst>
          </p:cNvPr>
          <p:cNvSpPr/>
          <p:nvPr/>
        </p:nvSpPr>
        <p:spPr>
          <a:xfrm>
            <a:off x="1447060" y="17756"/>
            <a:ext cx="7683537" cy="646331"/>
          </a:xfrm>
          <a:prstGeom prst="rect">
            <a:avLst/>
          </a:prstGeom>
        </p:spPr>
        <p:txBody>
          <a:bodyPr wrap="square">
            <a:spAutoFit/>
          </a:bodyPr>
          <a:lstStyle/>
          <a:p>
            <a:pPr algn="r"/>
            <a:r>
              <a:rPr lang="en-US" sz="3600" b="1" dirty="0">
                <a:solidFill>
                  <a:srgbClr val="000000"/>
                </a:solidFill>
              </a:rPr>
              <a:t>Aza–Claisen (or amino Claisen)</a:t>
            </a:r>
            <a:endParaRPr lang="en-US" sz="3600" b="1" i="0" dirty="0">
              <a:solidFill>
                <a:srgbClr val="000000"/>
              </a:solidFill>
              <a:effectLst/>
            </a:endParaRPr>
          </a:p>
        </p:txBody>
      </p:sp>
      <p:sp>
        <p:nvSpPr>
          <p:cNvPr id="4" name="Rectangle 3">
            <a:extLst>
              <a:ext uri="{FF2B5EF4-FFF2-40B4-BE49-F238E27FC236}">
                <a16:creationId xmlns:a16="http://schemas.microsoft.com/office/drawing/2014/main" id="{AE62F6A8-62B7-40D0-89FF-11F92E3EEC62}"/>
              </a:ext>
            </a:extLst>
          </p:cNvPr>
          <p:cNvSpPr/>
          <p:nvPr/>
        </p:nvSpPr>
        <p:spPr>
          <a:xfrm>
            <a:off x="201966" y="2332763"/>
            <a:ext cx="8562514" cy="369332"/>
          </a:xfrm>
          <a:prstGeom prst="rect">
            <a:avLst/>
          </a:prstGeom>
        </p:spPr>
        <p:txBody>
          <a:bodyPr wrap="square">
            <a:spAutoFit/>
          </a:bodyPr>
          <a:lstStyle/>
          <a:p>
            <a:r>
              <a:rPr lang="en-US" dirty="0"/>
              <a:t>An iminium can serve as one of the pi-bonded moieties in the rearrangement.</a:t>
            </a:r>
          </a:p>
        </p:txBody>
      </p:sp>
      <p:pic>
        <p:nvPicPr>
          <p:cNvPr id="12290" name="Picture 2" descr="An example of the Aza–Claisen rearrangement">
            <a:extLst>
              <a:ext uri="{FF2B5EF4-FFF2-40B4-BE49-F238E27FC236}">
                <a16:creationId xmlns:a16="http://schemas.microsoft.com/office/drawing/2014/main" id="{74DE906E-F8D4-42AD-919F-F504A7D2C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26" y="2802186"/>
            <a:ext cx="6306331" cy="14676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0D17A083-4FC3-4DDF-A443-1AB470BC86F4}"/>
              </a:ext>
            </a:extLst>
          </p:cNvPr>
          <p:cNvGraphicFramePr>
            <a:graphicFrameLocks noChangeAspect="1"/>
          </p:cNvGraphicFramePr>
          <p:nvPr>
            <p:extLst>
              <p:ext uri="{D42A27DB-BD31-4B8C-83A1-F6EECF244321}">
                <p14:modId xmlns:p14="http://schemas.microsoft.com/office/powerpoint/2010/main" val="179982169"/>
              </p:ext>
            </p:extLst>
          </p:nvPr>
        </p:nvGraphicFramePr>
        <p:xfrm>
          <a:off x="1652837" y="1231023"/>
          <a:ext cx="4224181" cy="914153"/>
        </p:xfrm>
        <a:graphic>
          <a:graphicData uri="http://schemas.openxmlformats.org/presentationml/2006/ole">
            <mc:AlternateContent xmlns:mc="http://schemas.openxmlformats.org/markup-compatibility/2006">
              <mc:Choice xmlns:v="urn:schemas-microsoft-com:vml" Requires="v">
                <p:oleObj spid="_x0000_s12302" name="CS ChemDraw Drawing" r:id="rId4" imgW="7313499" imgH="1581959" progId="ChemDraw.Document.6.0">
                  <p:embed/>
                </p:oleObj>
              </mc:Choice>
              <mc:Fallback>
                <p:oleObj name="CS ChemDraw Drawing" r:id="rId4" imgW="7313499" imgH="1581959" progId="ChemDraw.Document.6.0">
                  <p:embed/>
                  <p:pic>
                    <p:nvPicPr>
                      <p:cNvPr id="0" name=""/>
                      <p:cNvPicPr/>
                      <p:nvPr/>
                    </p:nvPicPr>
                    <p:blipFill>
                      <a:blip r:embed="rId5"/>
                      <a:stretch>
                        <a:fillRect/>
                      </a:stretch>
                    </p:blipFill>
                    <p:spPr>
                      <a:xfrm>
                        <a:off x="1652837" y="1231023"/>
                        <a:ext cx="4224181" cy="91415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3F24C3E-537B-4C47-A770-724B8257E8F5}"/>
              </a:ext>
            </a:extLst>
          </p:cNvPr>
          <p:cNvSpPr txBox="1"/>
          <p:nvPr/>
        </p:nvSpPr>
        <p:spPr>
          <a:xfrm>
            <a:off x="290743" y="804892"/>
            <a:ext cx="6563207" cy="369332"/>
          </a:xfrm>
          <a:prstGeom prst="rect">
            <a:avLst/>
          </a:prstGeom>
          <a:noFill/>
        </p:spPr>
        <p:txBody>
          <a:bodyPr wrap="none" rtlCol="0">
            <a:spAutoFit/>
          </a:bodyPr>
          <a:lstStyle/>
          <a:p>
            <a:r>
              <a:rPr lang="en-US" dirty="0"/>
              <a:t>This is actually a nitrogen analogue of simple Claisen rearrangement.</a:t>
            </a:r>
          </a:p>
        </p:txBody>
      </p:sp>
      <p:sp>
        <p:nvSpPr>
          <p:cNvPr id="7" name="Rectangle 6">
            <a:extLst>
              <a:ext uri="{FF2B5EF4-FFF2-40B4-BE49-F238E27FC236}">
                <a16:creationId xmlns:a16="http://schemas.microsoft.com/office/drawing/2014/main" id="{AB8A1D9E-967E-4D38-B029-83251C7F90C9}"/>
              </a:ext>
            </a:extLst>
          </p:cNvPr>
          <p:cNvSpPr/>
          <p:nvPr/>
        </p:nvSpPr>
        <p:spPr>
          <a:xfrm>
            <a:off x="201966" y="4315466"/>
            <a:ext cx="4932761" cy="646331"/>
          </a:xfrm>
          <a:prstGeom prst="rect">
            <a:avLst/>
          </a:prstGeom>
        </p:spPr>
        <p:txBody>
          <a:bodyPr wrap="none">
            <a:spAutoFit/>
          </a:bodyPr>
          <a:lstStyle/>
          <a:p>
            <a:r>
              <a:rPr lang="en-US" sz="3600" b="1" dirty="0">
                <a:solidFill>
                  <a:srgbClr val="000000"/>
                </a:solidFill>
              </a:rPr>
              <a:t>Overman rearrangement</a:t>
            </a:r>
            <a:endParaRPr lang="en-US" sz="3600" b="1" i="0" dirty="0">
              <a:solidFill>
                <a:srgbClr val="000000"/>
              </a:solidFill>
              <a:effectLst/>
            </a:endParaRPr>
          </a:p>
        </p:txBody>
      </p:sp>
      <p:sp>
        <p:nvSpPr>
          <p:cNvPr id="9" name="Rectangle 8">
            <a:extLst>
              <a:ext uri="{FF2B5EF4-FFF2-40B4-BE49-F238E27FC236}">
                <a16:creationId xmlns:a16="http://schemas.microsoft.com/office/drawing/2014/main" id="{BF9362F4-8E2C-4242-A2DA-2C051E2BEAC7}"/>
              </a:ext>
            </a:extLst>
          </p:cNvPr>
          <p:cNvSpPr/>
          <p:nvPr/>
        </p:nvSpPr>
        <p:spPr>
          <a:xfrm>
            <a:off x="201966" y="4912168"/>
            <a:ext cx="8844380" cy="646331"/>
          </a:xfrm>
          <a:prstGeom prst="rect">
            <a:avLst/>
          </a:prstGeom>
        </p:spPr>
        <p:txBody>
          <a:bodyPr wrap="square">
            <a:spAutoFit/>
          </a:bodyPr>
          <a:lstStyle/>
          <a:p>
            <a:r>
              <a:rPr lang="en-US" dirty="0"/>
              <a:t>The Overman rearrangement is a Claisen rearrangement of allylic </a:t>
            </a:r>
            <a:r>
              <a:rPr lang="en-US" dirty="0" err="1"/>
              <a:t>trichloroacetimidates</a:t>
            </a:r>
            <a:r>
              <a:rPr lang="en-US" dirty="0"/>
              <a:t> to allylic </a:t>
            </a:r>
            <a:r>
              <a:rPr lang="en-US" dirty="0" err="1"/>
              <a:t>trichloroacetamides</a:t>
            </a:r>
            <a:r>
              <a:rPr lang="en-US" dirty="0"/>
              <a:t>.</a:t>
            </a:r>
          </a:p>
        </p:txBody>
      </p:sp>
      <p:pic>
        <p:nvPicPr>
          <p:cNvPr id="12292" name="Picture 4" descr="The Overman rearrangement">
            <a:extLst>
              <a:ext uri="{FF2B5EF4-FFF2-40B4-BE49-F238E27FC236}">
                <a16:creationId xmlns:a16="http://schemas.microsoft.com/office/drawing/2014/main" id="{08AF10B0-0D6A-4589-9BB3-BFAEE244D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837" y="5604124"/>
            <a:ext cx="5397940" cy="9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A84B7-07D3-43B2-B4CA-EF765DE771E5}"/>
              </a:ext>
            </a:extLst>
          </p:cNvPr>
          <p:cNvSpPr/>
          <p:nvPr/>
        </p:nvSpPr>
        <p:spPr>
          <a:xfrm>
            <a:off x="1305020" y="17756"/>
            <a:ext cx="7833254" cy="646331"/>
          </a:xfrm>
          <a:prstGeom prst="rect">
            <a:avLst/>
          </a:prstGeom>
        </p:spPr>
        <p:txBody>
          <a:bodyPr wrap="square">
            <a:spAutoFit/>
          </a:bodyPr>
          <a:lstStyle/>
          <a:p>
            <a:pPr algn="r"/>
            <a:r>
              <a:rPr lang="en-US" sz="3600" b="1" dirty="0">
                <a:solidFill>
                  <a:srgbClr val="000000"/>
                </a:solidFill>
              </a:rPr>
              <a:t>Claisen-Cope rearrangement</a:t>
            </a:r>
            <a:endParaRPr lang="en-US" sz="3600" b="1" i="0" dirty="0">
              <a:solidFill>
                <a:srgbClr val="000000"/>
              </a:solidFill>
              <a:effectLst/>
            </a:endParaRPr>
          </a:p>
        </p:txBody>
      </p:sp>
      <p:sp>
        <p:nvSpPr>
          <p:cNvPr id="3" name="TextBox 2">
            <a:extLst>
              <a:ext uri="{FF2B5EF4-FFF2-40B4-BE49-F238E27FC236}">
                <a16:creationId xmlns:a16="http://schemas.microsoft.com/office/drawing/2014/main" id="{2A4E8494-4200-478D-90A9-0AB39EA0EC21}"/>
              </a:ext>
            </a:extLst>
          </p:cNvPr>
          <p:cNvSpPr txBox="1"/>
          <p:nvPr/>
        </p:nvSpPr>
        <p:spPr>
          <a:xfrm>
            <a:off x="190645" y="799977"/>
            <a:ext cx="8574664" cy="646331"/>
          </a:xfrm>
          <a:prstGeom prst="rect">
            <a:avLst/>
          </a:prstGeom>
          <a:noFill/>
        </p:spPr>
        <p:txBody>
          <a:bodyPr wrap="square" rtlCol="0">
            <a:spAutoFit/>
          </a:bodyPr>
          <a:lstStyle/>
          <a:p>
            <a:r>
              <a:rPr lang="en-US" dirty="0"/>
              <a:t>Claisen rearrangement is also given by allyl vinyl ether and in this case the rearrangement is known as aliphatic Claisen rearrangement or Claisen-Cope rearrangement.</a:t>
            </a:r>
          </a:p>
        </p:txBody>
      </p:sp>
      <p:pic>
        <p:nvPicPr>
          <p:cNvPr id="14338" name="Picture 2">
            <a:extLst>
              <a:ext uri="{FF2B5EF4-FFF2-40B4-BE49-F238E27FC236}">
                <a16:creationId xmlns:a16="http://schemas.microsoft.com/office/drawing/2014/main" id="{25AB99D9-1B2A-49CE-B237-07D5EBA98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874" y="1503830"/>
            <a:ext cx="34004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B108CEAA-628E-4F0C-B425-670BC9C3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00" y="1503830"/>
            <a:ext cx="3048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79DE1F60-F3B8-4C0D-AE83-1BC7E9F04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88" y="3723044"/>
            <a:ext cx="4495800" cy="168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8A045B-66F4-460B-B319-A7155F130DF3}"/>
              </a:ext>
            </a:extLst>
          </p:cNvPr>
          <p:cNvSpPr/>
          <p:nvPr/>
        </p:nvSpPr>
        <p:spPr>
          <a:xfrm>
            <a:off x="190645" y="3038709"/>
            <a:ext cx="8873456" cy="646331"/>
          </a:xfrm>
          <a:prstGeom prst="rect">
            <a:avLst/>
          </a:prstGeom>
        </p:spPr>
        <p:txBody>
          <a:bodyPr wrap="square">
            <a:spAutoFit/>
          </a:bodyPr>
          <a:lstStyle/>
          <a:p>
            <a:r>
              <a:rPr lang="en-US" dirty="0"/>
              <a:t>The reaction proceeds preferably via a chair transition state. Chiral, enantio-pure starting materials give high enantio-pure product.</a:t>
            </a:r>
          </a:p>
        </p:txBody>
      </p:sp>
      <p:pic>
        <p:nvPicPr>
          <p:cNvPr id="14344" name="Picture 8">
            <a:extLst>
              <a:ext uri="{FF2B5EF4-FFF2-40B4-BE49-F238E27FC236}">
                <a16:creationId xmlns:a16="http://schemas.microsoft.com/office/drawing/2014/main" id="{E15C58A1-0270-4A82-86D5-69F94C6D5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475" y="5610348"/>
            <a:ext cx="4543425" cy="895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42BA80E-4A81-4E9F-A151-33023D55E83E}"/>
              </a:ext>
            </a:extLst>
          </p:cNvPr>
          <p:cNvSpPr/>
          <p:nvPr/>
        </p:nvSpPr>
        <p:spPr>
          <a:xfrm>
            <a:off x="190645" y="5734857"/>
            <a:ext cx="3812960" cy="646331"/>
          </a:xfrm>
          <a:prstGeom prst="rect">
            <a:avLst/>
          </a:prstGeom>
        </p:spPr>
        <p:txBody>
          <a:bodyPr wrap="square">
            <a:spAutoFit/>
          </a:bodyPr>
          <a:lstStyle/>
          <a:p>
            <a:r>
              <a:rPr lang="en-US" dirty="0"/>
              <a:t>A boat transition state is also possible, and can lead to side products:</a:t>
            </a:r>
          </a:p>
        </p:txBody>
      </p:sp>
    </p:spTree>
    <p:extLst>
      <p:ext uri="{BB962C8B-B14F-4D97-AF65-F5344CB8AC3E}">
        <p14:creationId xmlns:p14="http://schemas.microsoft.com/office/powerpoint/2010/main" val="8781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E1B72-B5E4-43B7-8194-9840EDEBE2D8}"/>
              </a:ext>
            </a:extLst>
          </p:cNvPr>
          <p:cNvSpPr txBox="1"/>
          <p:nvPr/>
        </p:nvSpPr>
        <p:spPr>
          <a:xfrm>
            <a:off x="1509204" y="17753"/>
            <a:ext cx="7624117" cy="646331"/>
          </a:xfrm>
          <a:prstGeom prst="rect">
            <a:avLst/>
          </a:prstGeom>
          <a:noFill/>
        </p:spPr>
        <p:txBody>
          <a:bodyPr wrap="square" rtlCol="0">
            <a:spAutoFit/>
          </a:bodyPr>
          <a:lstStyle/>
          <a:p>
            <a:pPr algn="r"/>
            <a:r>
              <a:rPr lang="en-US" sz="3600" b="1" dirty="0"/>
              <a:t>Benzidine </a:t>
            </a:r>
            <a:r>
              <a:rPr lang="en-US" sz="3600" b="1" dirty="0" err="1"/>
              <a:t>semidine</a:t>
            </a:r>
            <a:r>
              <a:rPr lang="en-US" sz="3600" b="1" dirty="0"/>
              <a:t> Rearrangement</a:t>
            </a:r>
          </a:p>
        </p:txBody>
      </p:sp>
      <p:grpSp>
        <p:nvGrpSpPr>
          <p:cNvPr id="15" name="Group 14">
            <a:extLst>
              <a:ext uri="{FF2B5EF4-FFF2-40B4-BE49-F238E27FC236}">
                <a16:creationId xmlns:a16="http://schemas.microsoft.com/office/drawing/2014/main" id="{27CD05C4-7638-4944-B2D4-B53A2B19E380}"/>
              </a:ext>
            </a:extLst>
          </p:cNvPr>
          <p:cNvGrpSpPr/>
          <p:nvPr/>
        </p:nvGrpSpPr>
        <p:grpSpPr>
          <a:xfrm>
            <a:off x="79899" y="870014"/>
            <a:ext cx="8762260" cy="1658772"/>
            <a:chOff x="79899" y="790113"/>
            <a:chExt cx="8762260" cy="1658772"/>
          </a:xfrm>
        </p:grpSpPr>
        <p:sp>
          <p:nvSpPr>
            <p:cNvPr id="3" name="TextBox 2">
              <a:extLst>
                <a:ext uri="{FF2B5EF4-FFF2-40B4-BE49-F238E27FC236}">
                  <a16:creationId xmlns:a16="http://schemas.microsoft.com/office/drawing/2014/main" id="{643B3A4B-0799-41F7-9210-5CD64C7818A6}"/>
                </a:ext>
              </a:extLst>
            </p:cNvPr>
            <p:cNvSpPr txBox="1"/>
            <p:nvPr/>
          </p:nvSpPr>
          <p:spPr>
            <a:xfrm>
              <a:off x="79899" y="790113"/>
              <a:ext cx="8762260" cy="646331"/>
            </a:xfrm>
            <a:prstGeom prst="rect">
              <a:avLst/>
            </a:prstGeom>
            <a:noFill/>
          </p:spPr>
          <p:txBody>
            <a:bodyPr wrap="square" rtlCol="0">
              <a:spAutoFit/>
            </a:bodyPr>
            <a:lstStyle/>
            <a:p>
              <a:r>
                <a:rPr lang="en-US" dirty="0"/>
                <a:t>When </a:t>
              </a:r>
              <a:r>
                <a:rPr lang="en-US" dirty="0" err="1"/>
                <a:t>hydrazobenzene</a:t>
              </a:r>
              <a:r>
                <a:rPr lang="en-US" dirty="0"/>
                <a:t> is treated with acids (ethanolic HCl), it is converted into a mixture of benzidine (~75%) and diphenylene (~25%) </a:t>
              </a:r>
            </a:p>
          </p:txBody>
        </p:sp>
        <p:graphicFrame>
          <p:nvGraphicFramePr>
            <p:cNvPr id="5" name="Object 4">
              <a:extLst>
                <a:ext uri="{FF2B5EF4-FFF2-40B4-BE49-F238E27FC236}">
                  <a16:creationId xmlns:a16="http://schemas.microsoft.com/office/drawing/2014/main" id="{2CE78BE8-D18C-436E-9A3E-FF54566F49DB}"/>
                </a:ext>
              </a:extLst>
            </p:cNvPr>
            <p:cNvGraphicFramePr>
              <a:graphicFrameLocks noChangeAspect="1"/>
            </p:cNvGraphicFramePr>
            <p:nvPr>
              <p:extLst>
                <p:ext uri="{D42A27DB-BD31-4B8C-83A1-F6EECF244321}">
                  <p14:modId xmlns:p14="http://schemas.microsoft.com/office/powerpoint/2010/main" val="1307012333"/>
                </p:ext>
              </p:extLst>
            </p:nvPr>
          </p:nvGraphicFramePr>
          <p:xfrm>
            <a:off x="1168894" y="1597985"/>
            <a:ext cx="6096000" cy="850900"/>
          </p:xfrm>
          <a:graphic>
            <a:graphicData uri="http://schemas.openxmlformats.org/presentationml/2006/ole">
              <mc:AlternateContent xmlns:mc="http://schemas.openxmlformats.org/markup-compatibility/2006">
                <mc:Choice xmlns:v="urn:schemas-microsoft-com:vml" Requires="v">
                  <p:oleObj spid="_x0000_s1077" name="CS ChemDraw Drawing" r:id="rId3" imgW="11449564" imgH="1590914" progId="ChemDraw.Document.6.0">
                    <p:embed/>
                  </p:oleObj>
                </mc:Choice>
                <mc:Fallback>
                  <p:oleObj name="CS ChemDraw Drawing" r:id="rId3" imgW="11449564" imgH="1590914" progId="ChemDraw.Document.6.0">
                    <p:embed/>
                    <p:pic>
                      <p:nvPicPr>
                        <p:cNvPr id="0" name=""/>
                        <p:cNvPicPr/>
                        <p:nvPr/>
                      </p:nvPicPr>
                      <p:blipFill>
                        <a:blip r:embed="rId4"/>
                        <a:stretch>
                          <a:fillRect/>
                        </a:stretch>
                      </p:blipFill>
                      <p:spPr>
                        <a:xfrm>
                          <a:off x="1168894" y="1597985"/>
                          <a:ext cx="6096000" cy="8509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C82C0FCD-D9AE-4D65-B06C-E06880AB0BC8}"/>
              </a:ext>
            </a:extLst>
          </p:cNvPr>
          <p:cNvGrpSpPr/>
          <p:nvPr/>
        </p:nvGrpSpPr>
        <p:grpSpPr>
          <a:xfrm>
            <a:off x="106533" y="3024671"/>
            <a:ext cx="8827539" cy="2662384"/>
            <a:chOff x="106533" y="2687318"/>
            <a:chExt cx="8827539" cy="2662384"/>
          </a:xfrm>
        </p:grpSpPr>
        <p:grpSp>
          <p:nvGrpSpPr>
            <p:cNvPr id="11" name="Group 10">
              <a:extLst>
                <a:ext uri="{FF2B5EF4-FFF2-40B4-BE49-F238E27FC236}">
                  <a16:creationId xmlns:a16="http://schemas.microsoft.com/office/drawing/2014/main" id="{63A96E93-2F9A-48F8-8B2E-AAC4690C5803}"/>
                </a:ext>
              </a:extLst>
            </p:cNvPr>
            <p:cNvGrpSpPr/>
            <p:nvPr/>
          </p:nvGrpSpPr>
          <p:grpSpPr>
            <a:xfrm>
              <a:off x="106533" y="2687318"/>
              <a:ext cx="8827539" cy="2109567"/>
              <a:chOff x="79899" y="2687318"/>
              <a:chExt cx="8827539" cy="2109567"/>
            </a:xfrm>
          </p:grpSpPr>
          <p:graphicFrame>
            <p:nvGraphicFramePr>
              <p:cNvPr id="6" name="Object 5">
                <a:extLst>
                  <a:ext uri="{FF2B5EF4-FFF2-40B4-BE49-F238E27FC236}">
                    <a16:creationId xmlns:a16="http://schemas.microsoft.com/office/drawing/2014/main" id="{0FDA69D8-1DE7-4628-86CF-5C0793247CA1}"/>
                  </a:ext>
                </a:extLst>
              </p:cNvPr>
              <p:cNvGraphicFramePr>
                <a:graphicFrameLocks noChangeAspect="1"/>
              </p:cNvGraphicFramePr>
              <p:nvPr>
                <p:extLst>
                  <p:ext uri="{D42A27DB-BD31-4B8C-83A1-F6EECF244321}">
                    <p14:modId xmlns:p14="http://schemas.microsoft.com/office/powerpoint/2010/main" val="2584133360"/>
                  </p:ext>
                </p:extLst>
              </p:nvPr>
            </p:nvGraphicFramePr>
            <p:xfrm>
              <a:off x="4181384" y="2687318"/>
              <a:ext cx="4726054" cy="2109567"/>
            </p:xfrm>
            <a:graphic>
              <a:graphicData uri="http://schemas.openxmlformats.org/presentationml/2006/ole">
                <mc:AlternateContent xmlns:mc="http://schemas.openxmlformats.org/markup-compatibility/2006">
                  <mc:Choice xmlns:v="urn:schemas-microsoft-com:vml" Requires="v">
                    <p:oleObj spid="_x0000_s1078" name="CS ChemDraw Drawing" r:id="rId5" imgW="9226083" imgH="4113094" progId="ChemDraw.Document.6.0">
                      <p:embed/>
                    </p:oleObj>
                  </mc:Choice>
                  <mc:Fallback>
                    <p:oleObj name="CS ChemDraw Drawing" r:id="rId5" imgW="9226083" imgH="4113094" progId="ChemDraw.Document.6.0">
                      <p:embed/>
                      <p:pic>
                        <p:nvPicPr>
                          <p:cNvPr id="0" name=""/>
                          <p:cNvPicPr/>
                          <p:nvPr/>
                        </p:nvPicPr>
                        <p:blipFill>
                          <a:blip r:embed="rId6"/>
                          <a:stretch>
                            <a:fillRect/>
                          </a:stretch>
                        </p:blipFill>
                        <p:spPr>
                          <a:xfrm>
                            <a:off x="4181384" y="2687318"/>
                            <a:ext cx="4726054" cy="2109567"/>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ADA3E05C-619E-4794-90DF-06E93A582A9D}"/>
                  </a:ext>
                </a:extLst>
              </p:cNvPr>
              <p:cNvGrpSpPr/>
              <p:nvPr/>
            </p:nvGrpSpPr>
            <p:grpSpPr>
              <a:xfrm>
                <a:off x="79899" y="2758404"/>
                <a:ext cx="4261281" cy="2031325"/>
                <a:chOff x="79899" y="2864938"/>
                <a:chExt cx="4261281" cy="2031325"/>
              </a:xfrm>
            </p:grpSpPr>
            <p:sp>
              <p:nvSpPr>
                <p:cNvPr id="7" name="TextBox 6">
                  <a:extLst>
                    <a:ext uri="{FF2B5EF4-FFF2-40B4-BE49-F238E27FC236}">
                      <a16:creationId xmlns:a16="http://schemas.microsoft.com/office/drawing/2014/main" id="{37D14B44-3CAF-4566-9FE5-FD230E27798D}"/>
                    </a:ext>
                  </a:extLst>
                </p:cNvPr>
                <p:cNvSpPr txBox="1"/>
                <p:nvPr/>
              </p:nvSpPr>
              <p:spPr>
                <a:xfrm>
                  <a:off x="79899" y="2864938"/>
                  <a:ext cx="4261281" cy="2031325"/>
                </a:xfrm>
                <a:prstGeom prst="rect">
                  <a:avLst/>
                </a:prstGeom>
                <a:noFill/>
              </p:spPr>
              <p:txBody>
                <a:bodyPr wrap="square" rtlCol="0">
                  <a:spAutoFit/>
                </a:bodyPr>
                <a:lstStyle/>
                <a:p>
                  <a:r>
                    <a:rPr lang="en-US" dirty="0"/>
                    <a:t>Study with wide variety of substituted </a:t>
                  </a:r>
                  <a:r>
                    <a:rPr lang="en-US" dirty="0" err="1"/>
                    <a:t>hydrazobenzenes</a:t>
                  </a:r>
                  <a:r>
                    <a:rPr lang="en-US" dirty="0"/>
                    <a:t> disclosed the formation of variety of products.</a:t>
                  </a:r>
                </a:p>
                <a:p>
                  <a:r>
                    <a:rPr lang="en-US" dirty="0"/>
                    <a:t>Aniline and azobenzene may also form by disproportionation.</a:t>
                  </a:r>
                </a:p>
                <a:p>
                  <a:endParaRPr lang="en-US" dirty="0"/>
                </a:p>
                <a:p>
                  <a:r>
                    <a:rPr lang="en-US" dirty="0"/>
                    <a:t>2PhNH-NHPh          2PhNH2 + Ph-N=N-Ph</a:t>
                  </a:r>
                </a:p>
              </p:txBody>
            </p:sp>
            <p:cxnSp>
              <p:nvCxnSpPr>
                <p:cNvPr id="9" name="Straight Arrow Connector 8">
                  <a:extLst>
                    <a:ext uri="{FF2B5EF4-FFF2-40B4-BE49-F238E27FC236}">
                      <a16:creationId xmlns:a16="http://schemas.microsoft.com/office/drawing/2014/main" id="{6FC335E8-8B35-492D-9F7B-6651E232D234}"/>
                    </a:ext>
                  </a:extLst>
                </p:cNvPr>
                <p:cNvCxnSpPr/>
                <p:nvPr/>
              </p:nvCxnSpPr>
              <p:spPr>
                <a:xfrm>
                  <a:off x="1447060" y="4693201"/>
                  <a:ext cx="452761"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sp>
          <p:nvSpPr>
            <p:cNvPr id="12" name="TextBox 11">
              <a:extLst>
                <a:ext uri="{FF2B5EF4-FFF2-40B4-BE49-F238E27FC236}">
                  <a16:creationId xmlns:a16="http://schemas.microsoft.com/office/drawing/2014/main" id="{1C07B990-A2EC-420C-BC4E-20CC70CB780C}"/>
                </a:ext>
              </a:extLst>
            </p:cNvPr>
            <p:cNvSpPr txBox="1"/>
            <p:nvPr/>
          </p:nvSpPr>
          <p:spPr>
            <a:xfrm>
              <a:off x="230819" y="4980370"/>
              <a:ext cx="8410636" cy="369332"/>
            </a:xfrm>
            <a:prstGeom prst="rect">
              <a:avLst/>
            </a:prstGeom>
            <a:noFill/>
          </p:spPr>
          <p:txBody>
            <a:bodyPr wrap="none" rtlCol="0">
              <a:spAutoFit/>
            </a:bodyPr>
            <a:lstStyle/>
            <a:p>
              <a:r>
                <a:rPr lang="en-US" dirty="0"/>
                <a:t>For example, p,p’-PhC</a:t>
              </a:r>
              <a:r>
                <a:rPr lang="en-US" baseline="-25000" dirty="0"/>
                <a:t>6</a:t>
              </a:r>
              <a:r>
                <a:rPr lang="en-US" dirty="0"/>
                <a:t>H</a:t>
              </a:r>
              <a:r>
                <a:rPr lang="en-US" baseline="-25000" dirty="0"/>
                <a:t>4</a:t>
              </a:r>
              <a:r>
                <a:rPr lang="en-US" dirty="0"/>
                <a:t>NH-NHC</a:t>
              </a:r>
              <a:r>
                <a:rPr lang="en-US" baseline="-25000" dirty="0"/>
                <a:t>6</a:t>
              </a:r>
              <a:r>
                <a:rPr lang="en-US" dirty="0"/>
                <a:t>H</a:t>
              </a:r>
              <a:r>
                <a:rPr lang="en-US" baseline="-25000" dirty="0"/>
                <a:t>4</a:t>
              </a:r>
              <a:r>
                <a:rPr lang="en-US" dirty="0"/>
                <a:t>Ph gives 88% disproportionation products at 25 </a:t>
              </a:r>
              <a:r>
                <a:rPr lang="en-US" baseline="30000" dirty="0" err="1"/>
                <a:t>o</a:t>
              </a:r>
              <a:r>
                <a:rPr lang="en-US" dirty="0" err="1"/>
                <a:t>C.</a:t>
              </a:r>
              <a:r>
                <a:rPr lang="en-US" dirty="0"/>
                <a:t> </a:t>
              </a:r>
            </a:p>
          </p:txBody>
        </p:sp>
      </p:grpSp>
    </p:spTree>
    <p:extLst>
      <p:ext uri="{BB962C8B-B14F-4D97-AF65-F5344CB8AC3E}">
        <p14:creationId xmlns:p14="http://schemas.microsoft.com/office/powerpoint/2010/main" val="145900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1E81C8-68A6-42BC-B9DD-692A9B89B29D}"/>
              </a:ext>
            </a:extLst>
          </p:cNvPr>
          <p:cNvSpPr txBox="1"/>
          <p:nvPr/>
        </p:nvSpPr>
        <p:spPr>
          <a:xfrm>
            <a:off x="1509204" y="17753"/>
            <a:ext cx="7624117" cy="646331"/>
          </a:xfrm>
          <a:prstGeom prst="rect">
            <a:avLst/>
          </a:prstGeom>
          <a:noFill/>
        </p:spPr>
        <p:txBody>
          <a:bodyPr wrap="square" rtlCol="0">
            <a:spAutoFit/>
          </a:bodyPr>
          <a:lstStyle/>
          <a:p>
            <a:pPr algn="r"/>
            <a:r>
              <a:rPr lang="en-US" sz="3600" b="1" dirty="0"/>
              <a:t>Substituent effect</a:t>
            </a:r>
          </a:p>
        </p:txBody>
      </p:sp>
      <p:grpSp>
        <p:nvGrpSpPr>
          <p:cNvPr id="10" name="Group 9">
            <a:extLst>
              <a:ext uri="{FF2B5EF4-FFF2-40B4-BE49-F238E27FC236}">
                <a16:creationId xmlns:a16="http://schemas.microsoft.com/office/drawing/2014/main" id="{EA09FB94-DC2F-45EE-9902-B3A0C4AE747C}"/>
              </a:ext>
            </a:extLst>
          </p:cNvPr>
          <p:cNvGrpSpPr/>
          <p:nvPr/>
        </p:nvGrpSpPr>
        <p:grpSpPr>
          <a:xfrm>
            <a:off x="169415" y="698551"/>
            <a:ext cx="8805170" cy="6097306"/>
            <a:chOff x="169415" y="698551"/>
            <a:chExt cx="8805170" cy="6097306"/>
          </a:xfrm>
        </p:grpSpPr>
        <p:sp>
          <p:nvSpPr>
            <p:cNvPr id="3" name="TextBox 2">
              <a:extLst>
                <a:ext uri="{FF2B5EF4-FFF2-40B4-BE49-F238E27FC236}">
                  <a16:creationId xmlns:a16="http://schemas.microsoft.com/office/drawing/2014/main" id="{910D2161-822E-410A-9297-21CE502B958F}"/>
                </a:ext>
              </a:extLst>
            </p:cNvPr>
            <p:cNvSpPr txBox="1"/>
            <p:nvPr/>
          </p:nvSpPr>
          <p:spPr>
            <a:xfrm>
              <a:off x="169415" y="698551"/>
              <a:ext cx="8805170" cy="526297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err="1"/>
                <a:t>Hydrazoarenes</a:t>
              </a:r>
              <a:r>
                <a:rPr lang="en-US" sz="1600" dirty="0"/>
                <a:t> containing substituents at </a:t>
              </a:r>
              <a:r>
                <a:rPr lang="en-US" sz="1600" i="1" dirty="0"/>
                <a:t>o</a:t>
              </a:r>
              <a:r>
                <a:rPr lang="en-US" sz="1600" dirty="0"/>
                <a:t>-/</a:t>
              </a:r>
              <a:r>
                <a:rPr lang="en-US" sz="1600" i="1" dirty="0"/>
                <a:t>m</a:t>
              </a:r>
              <a:r>
                <a:rPr lang="en-US" sz="1600" dirty="0"/>
                <a:t>- positions give benzidines as major product on rearrangement while containing one or two substituents at </a:t>
              </a:r>
              <a:r>
                <a:rPr lang="en-US" sz="1600" i="1" dirty="0"/>
                <a:t>p</a:t>
              </a:r>
              <a:r>
                <a:rPr lang="en-US" sz="1600" dirty="0"/>
                <a:t>- position give side products.</a:t>
              </a:r>
            </a:p>
            <a:p>
              <a:pPr marL="342900" indent="-342900">
                <a:buAutoNum type="alphaLcParenR"/>
              </a:pPr>
              <a:r>
                <a:rPr lang="en-US" sz="1600" dirty="0"/>
                <a:t>If the p- position of one of the nucleus contains a +R group like –</a:t>
              </a:r>
              <a:r>
                <a:rPr lang="en-US" sz="1600" dirty="0" err="1"/>
                <a:t>OMe</a:t>
              </a:r>
              <a:r>
                <a:rPr lang="en-US" sz="1600" dirty="0"/>
                <a:t>, -</a:t>
              </a:r>
              <a:r>
                <a:rPr lang="en-US" sz="1600" dirty="0" err="1"/>
                <a:t>Oet</a:t>
              </a:r>
              <a:r>
                <a:rPr lang="en-US" sz="1600" dirty="0"/>
                <a:t>, the </a:t>
              </a:r>
              <a:r>
                <a:rPr lang="en-US" sz="1600" i="1" dirty="0"/>
                <a:t>o</a:t>
              </a:r>
              <a:r>
                <a:rPr lang="en-US" sz="1600" dirty="0"/>
                <a:t>-</a:t>
              </a:r>
              <a:r>
                <a:rPr lang="en-US" sz="1600" dirty="0" err="1"/>
                <a:t>semidine</a:t>
              </a:r>
              <a:r>
                <a:rPr lang="en-US" sz="1600" dirty="0"/>
                <a:t> type compound is the major product along with small amount of </a:t>
              </a:r>
              <a:r>
                <a:rPr lang="en-US" sz="1600" i="1" dirty="0"/>
                <a:t>p</a:t>
              </a:r>
              <a:r>
                <a:rPr lang="en-US" sz="1600" dirty="0"/>
                <a:t>-</a:t>
              </a:r>
              <a:r>
                <a:rPr lang="en-US" sz="1600" dirty="0" err="1"/>
                <a:t>semidine</a:t>
              </a:r>
              <a:r>
                <a:rPr lang="en-US" sz="1600" dirty="0"/>
                <a:t>.</a:t>
              </a:r>
            </a:p>
            <a:p>
              <a:pPr marL="342900" indent="-342900">
                <a:buAutoNum type="alphaLcParenR"/>
              </a:pPr>
              <a:endParaRPr lang="en-US" sz="1600" dirty="0"/>
            </a:p>
            <a:p>
              <a:pPr marL="342900" indent="-342900">
                <a:buAutoNum type="alphaLcParenR"/>
              </a:pPr>
              <a:endParaRPr lang="en-US" sz="1600" dirty="0"/>
            </a:p>
            <a:p>
              <a:pPr marL="342900" indent="-342900">
                <a:buAutoNum type="alphaLcParenR"/>
              </a:pPr>
              <a:endParaRPr lang="en-US" sz="1600" dirty="0"/>
            </a:p>
            <a:p>
              <a:endParaRPr lang="en-US" sz="1600" dirty="0"/>
            </a:p>
            <a:p>
              <a:r>
                <a:rPr lang="en-US" sz="1600" dirty="0"/>
                <a:t>b)  If the p- position of one of the nucleus contains a –I group, a diphenylene type compound and the </a:t>
              </a:r>
              <a:r>
                <a:rPr lang="en-US" sz="1600" i="1" dirty="0"/>
                <a:t>o</a:t>
              </a:r>
              <a:r>
                <a:rPr lang="en-US" sz="1600" dirty="0"/>
                <a:t>-</a:t>
              </a:r>
              <a:r>
                <a:rPr lang="en-US" sz="1600" dirty="0" err="1"/>
                <a:t>semidine</a:t>
              </a:r>
              <a:r>
                <a:rPr lang="en-US" sz="1600" dirty="0"/>
                <a:t> type compound is formed.</a:t>
              </a:r>
            </a:p>
            <a:p>
              <a:pPr marL="342900" indent="-342900">
                <a:buAutoNum type="alphaLcParenR"/>
              </a:pPr>
              <a:endParaRPr lang="en-US" sz="1600" dirty="0"/>
            </a:p>
            <a:p>
              <a:pPr marL="342900" indent="-342900">
                <a:buAutoNum type="alphaLcParenR"/>
              </a:pPr>
              <a:endParaRPr lang="en-US" sz="1600" dirty="0"/>
            </a:p>
            <a:p>
              <a:endParaRPr lang="en-US" sz="1600" dirty="0"/>
            </a:p>
            <a:p>
              <a:endParaRPr lang="en-US" sz="1600" dirty="0"/>
            </a:p>
            <a:p>
              <a:r>
                <a:rPr lang="en-US" sz="1600" dirty="0"/>
                <a:t>c)  If both </a:t>
              </a:r>
              <a:r>
                <a:rPr lang="en-US" sz="1600" i="1" dirty="0"/>
                <a:t>p</a:t>
              </a:r>
              <a:r>
                <a:rPr lang="en-US" sz="1600" dirty="0"/>
                <a:t>-positions are blocked, the major product is</a:t>
              </a:r>
              <a:r>
                <a:rPr lang="en-US" sz="1600" i="1" dirty="0"/>
                <a:t> o</a:t>
              </a:r>
              <a:r>
                <a:rPr lang="en-US" sz="1600" dirty="0"/>
                <a:t>-</a:t>
              </a:r>
              <a:r>
                <a:rPr lang="en-US" sz="1600" dirty="0" err="1"/>
                <a:t>semidine</a:t>
              </a:r>
              <a:r>
                <a:rPr lang="en-US" sz="1600" dirty="0"/>
                <a:t> type compound.</a:t>
              </a:r>
            </a:p>
            <a:p>
              <a:pPr marL="342900" indent="-342900">
                <a:buAutoNum type="alphaLcParenR"/>
              </a:pPr>
              <a:endParaRPr lang="en-US" sz="1600" dirty="0"/>
            </a:p>
            <a:p>
              <a:pPr marL="342900" indent="-342900">
                <a:buAutoNum type="alphaLcParenR"/>
              </a:pPr>
              <a:endParaRPr lang="en-US" sz="1600" dirty="0"/>
            </a:p>
            <a:p>
              <a:pPr marL="342900" indent="-342900">
                <a:buAutoNum type="alphaLcParenR"/>
              </a:pPr>
              <a:endParaRPr lang="en-US" sz="1600" dirty="0"/>
            </a:p>
            <a:p>
              <a:pPr marL="342900" indent="-342900">
                <a:buAutoNum type="alphaLcParenR"/>
              </a:pPr>
              <a:endParaRPr lang="en-US" sz="1600" dirty="0"/>
            </a:p>
            <a:p>
              <a:r>
                <a:rPr lang="en-US" sz="1600" dirty="0"/>
                <a:t>d)  When </a:t>
              </a:r>
              <a:r>
                <a:rPr lang="en-US" sz="1600" i="1" dirty="0"/>
                <a:t>p</a:t>
              </a:r>
              <a:r>
                <a:rPr lang="en-US" sz="1600" dirty="0"/>
                <a:t>-position (one or both) is blocked by carboxyl or sulfonic acid group, the group gets ejected and benzidine is formed</a:t>
              </a:r>
            </a:p>
          </p:txBody>
        </p:sp>
        <p:graphicFrame>
          <p:nvGraphicFramePr>
            <p:cNvPr id="4" name="Object 3">
              <a:extLst>
                <a:ext uri="{FF2B5EF4-FFF2-40B4-BE49-F238E27FC236}">
                  <a16:creationId xmlns:a16="http://schemas.microsoft.com/office/drawing/2014/main" id="{9A1F64E7-DF03-4B89-88BB-DE31FB9AA70A}"/>
                </a:ext>
              </a:extLst>
            </p:cNvPr>
            <p:cNvGraphicFramePr>
              <a:graphicFrameLocks noChangeAspect="1"/>
            </p:cNvGraphicFramePr>
            <p:nvPr>
              <p:extLst>
                <p:ext uri="{D42A27DB-BD31-4B8C-83A1-F6EECF244321}">
                  <p14:modId xmlns:p14="http://schemas.microsoft.com/office/powerpoint/2010/main" val="2624267913"/>
                </p:ext>
              </p:extLst>
            </p:nvPr>
          </p:nvGraphicFramePr>
          <p:xfrm>
            <a:off x="1239913" y="1749406"/>
            <a:ext cx="5746813" cy="947326"/>
          </p:xfrm>
          <a:graphic>
            <a:graphicData uri="http://schemas.openxmlformats.org/presentationml/2006/ole">
              <mc:AlternateContent xmlns:mc="http://schemas.openxmlformats.org/markup-compatibility/2006">
                <mc:Choice xmlns:v="urn:schemas-microsoft-com:vml" Requires="v">
                  <p:oleObj spid="_x0000_s2144" name="CS ChemDraw Drawing" r:id="rId3" imgW="11970985" imgH="1962738" progId="ChemDraw.Document.6.0">
                    <p:embed/>
                  </p:oleObj>
                </mc:Choice>
                <mc:Fallback>
                  <p:oleObj name="CS ChemDraw Drawing" r:id="rId3" imgW="11970985" imgH="1962738" progId="ChemDraw.Document.6.0">
                    <p:embed/>
                    <p:pic>
                      <p:nvPicPr>
                        <p:cNvPr id="0" name=""/>
                        <p:cNvPicPr/>
                        <p:nvPr/>
                      </p:nvPicPr>
                      <p:blipFill>
                        <a:blip r:embed="rId4"/>
                        <a:stretch>
                          <a:fillRect/>
                        </a:stretch>
                      </p:blipFill>
                      <p:spPr>
                        <a:xfrm>
                          <a:off x="1239913" y="1749406"/>
                          <a:ext cx="5746813" cy="94732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764DDA-B4D4-40C2-906B-687CED3A893F}"/>
                </a:ext>
              </a:extLst>
            </p:cNvPr>
            <p:cNvGraphicFramePr>
              <a:graphicFrameLocks noChangeAspect="1"/>
            </p:cNvGraphicFramePr>
            <p:nvPr>
              <p:extLst>
                <p:ext uri="{D42A27DB-BD31-4B8C-83A1-F6EECF244321}">
                  <p14:modId xmlns:p14="http://schemas.microsoft.com/office/powerpoint/2010/main" val="3214329790"/>
                </p:ext>
              </p:extLst>
            </p:nvPr>
          </p:nvGraphicFramePr>
          <p:xfrm>
            <a:off x="1509204" y="3242910"/>
            <a:ext cx="5024761" cy="795588"/>
          </p:xfrm>
          <a:graphic>
            <a:graphicData uri="http://schemas.openxmlformats.org/presentationml/2006/ole">
              <mc:AlternateContent xmlns:mc="http://schemas.openxmlformats.org/markup-compatibility/2006">
                <mc:Choice xmlns:v="urn:schemas-microsoft-com:vml" Requires="v">
                  <p:oleObj spid="_x0000_s2145" name="CS ChemDraw Drawing" r:id="rId5" imgW="11111449" imgH="1752521" progId="ChemDraw.Document.6.0">
                    <p:embed/>
                  </p:oleObj>
                </mc:Choice>
                <mc:Fallback>
                  <p:oleObj name="CS ChemDraw Drawing" r:id="rId5" imgW="11111449" imgH="1752521" progId="ChemDraw.Document.6.0">
                    <p:embed/>
                    <p:pic>
                      <p:nvPicPr>
                        <p:cNvPr id="0" name=""/>
                        <p:cNvPicPr/>
                        <p:nvPr/>
                      </p:nvPicPr>
                      <p:blipFill>
                        <a:blip r:embed="rId6"/>
                        <a:stretch>
                          <a:fillRect/>
                        </a:stretch>
                      </p:blipFill>
                      <p:spPr>
                        <a:xfrm>
                          <a:off x="1509204" y="3242910"/>
                          <a:ext cx="5024761" cy="7955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46B0835-B7DB-4B44-A847-898CFC54F5EC}"/>
                </a:ext>
              </a:extLst>
            </p:cNvPr>
            <p:cNvGraphicFramePr>
              <a:graphicFrameLocks noChangeAspect="1"/>
            </p:cNvGraphicFramePr>
            <p:nvPr>
              <p:extLst>
                <p:ext uri="{D42A27DB-BD31-4B8C-83A1-F6EECF244321}">
                  <p14:modId xmlns:p14="http://schemas.microsoft.com/office/powerpoint/2010/main" val="3132232960"/>
                </p:ext>
              </p:extLst>
            </p:nvPr>
          </p:nvGraphicFramePr>
          <p:xfrm>
            <a:off x="1912051" y="4502017"/>
            <a:ext cx="3849558" cy="818257"/>
          </p:xfrm>
          <a:graphic>
            <a:graphicData uri="http://schemas.openxmlformats.org/presentationml/2006/ole">
              <mc:AlternateContent xmlns:mc="http://schemas.openxmlformats.org/markup-compatibility/2006">
                <mc:Choice xmlns:v="urn:schemas-microsoft-com:vml" Requires="v">
                  <p:oleObj spid="_x0000_s2146" name="CS ChemDraw Drawing" r:id="rId7" imgW="8469045" imgH="1799852" progId="ChemDraw.Document.6.0">
                    <p:embed/>
                  </p:oleObj>
                </mc:Choice>
                <mc:Fallback>
                  <p:oleObj name="CS ChemDraw Drawing" r:id="rId7" imgW="8469045" imgH="1799852" progId="ChemDraw.Document.6.0">
                    <p:embed/>
                    <p:pic>
                      <p:nvPicPr>
                        <p:cNvPr id="0" name=""/>
                        <p:cNvPicPr/>
                        <p:nvPr/>
                      </p:nvPicPr>
                      <p:blipFill>
                        <a:blip r:embed="rId8"/>
                        <a:stretch>
                          <a:fillRect/>
                        </a:stretch>
                      </p:blipFill>
                      <p:spPr>
                        <a:xfrm>
                          <a:off x="1912051" y="4502017"/>
                          <a:ext cx="3849558" cy="81825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66FAC69-1301-49B1-B0BD-4AAE4985F560}"/>
                </a:ext>
              </a:extLst>
            </p:cNvPr>
            <p:cNvGraphicFramePr>
              <a:graphicFrameLocks noChangeAspect="1"/>
            </p:cNvGraphicFramePr>
            <p:nvPr>
              <p:extLst>
                <p:ext uri="{D42A27DB-BD31-4B8C-83A1-F6EECF244321}">
                  <p14:modId xmlns:p14="http://schemas.microsoft.com/office/powerpoint/2010/main" val="451978036"/>
                </p:ext>
              </p:extLst>
            </p:nvPr>
          </p:nvGraphicFramePr>
          <p:xfrm>
            <a:off x="2524246" y="5762924"/>
            <a:ext cx="4332241" cy="1032933"/>
          </p:xfrm>
          <a:graphic>
            <a:graphicData uri="http://schemas.openxmlformats.org/presentationml/2006/ole">
              <mc:AlternateContent xmlns:mc="http://schemas.openxmlformats.org/markup-compatibility/2006">
                <mc:Choice xmlns:v="urn:schemas-microsoft-com:vml" Requires="v">
                  <p:oleObj spid="_x0000_s2147" name="CS ChemDraw Drawing" r:id="rId9" imgW="9055537" imgH="2159311" progId="ChemDraw.Document.6.0">
                    <p:embed/>
                  </p:oleObj>
                </mc:Choice>
                <mc:Fallback>
                  <p:oleObj name="CS ChemDraw Drawing" r:id="rId9" imgW="9055537" imgH="2159311" progId="ChemDraw.Document.6.0">
                    <p:embed/>
                    <p:pic>
                      <p:nvPicPr>
                        <p:cNvPr id="0" name=""/>
                        <p:cNvPicPr/>
                        <p:nvPr/>
                      </p:nvPicPr>
                      <p:blipFill>
                        <a:blip r:embed="rId10"/>
                        <a:stretch>
                          <a:fillRect/>
                        </a:stretch>
                      </p:blipFill>
                      <p:spPr>
                        <a:xfrm>
                          <a:off x="2524246" y="5762924"/>
                          <a:ext cx="4332241" cy="1032933"/>
                        </a:xfrm>
                        <a:prstGeom prst="rect">
                          <a:avLst/>
                        </a:prstGeom>
                      </p:spPr>
                    </p:pic>
                  </p:oleObj>
                </mc:Fallback>
              </mc:AlternateContent>
            </a:graphicData>
          </a:graphic>
        </p:graphicFrame>
      </p:grpSp>
    </p:spTree>
    <p:extLst>
      <p:ext uri="{BB962C8B-B14F-4D97-AF65-F5344CB8AC3E}">
        <p14:creationId xmlns:p14="http://schemas.microsoft.com/office/powerpoint/2010/main" val="340747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070403-F2F4-4058-AD70-BA3DD0ECE898}"/>
              </a:ext>
            </a:extLst>
          </p:cNvPr>
          <p:cNvGrpSpPr/>
          <p:nvPr/>
        </p:nvGrpSpPr>
        <p:grpSpPr>
          <a:xfrm>
            <a:off x="137931" y="916667"/>
            <a:ext cx="8859259" cy="2031325"/>
            <a:chOff x="155687" y="881155"/>
            <a:chExt cx="8859259" cy="2031325"/>
          </a:xfrm>
        </p:grpSpPr>
        <p:graphicFrame>
          <p:nvGraphicFramePr>
            <p:cNvPr id="2" name="Object 1">
              <a:extLst>
                <a:ext uri="{FF2B5EF4-FFF2-40B4-BE49-F238E27FC236}">
                  <a16:creationId xmlns:a16="http://schemas.microsoft.com/office/drawing/2014/main" id="{39FF11BA-D62A-435A-B43E-DED2CF51CFFB}"/>
                </a:ext>
              </a:extLst>
            </p:cNvPr>
            <p:cNvGraphicFramePr>
              <a:graphicFrameLocks noChangeAspect="1"/>
            </p:cNvGraphicFramePr>
            <p:nvPr>
              <p:extLst>
                <p:ext uri="{D42A27DB-BD31-4B8C-83A1-F6EECF244321}">
                  <p14:modId xmlns:p14="http://schemas.microsoft.com/office/powerpoint/2010/main" val="3324789758"/>
                </p:ext>
              </p:extLst>
            </p:nvPr>
          </p:nvGraphicFramePr>
          <p:xfrm>
            <a:off x="4614539" y="881155"/>
            <a:ext cx="4400407" cy="2031325"/>
          </p:xfrm>
          <a:graphic>
            <a:graphicData uri="http://schemas.openxmlformats.org/presentationml/2006/ole">
              <mc:AlternateContent xmlns:mc="http://schemas.openxmlformats.org/markup-compatibility/2006">
                <mc:Choice xmlns:v="urn:schemas-microsoft-com:vml" Requires="v">
                  <p:oleObj spid="_x0000_s4124" name="CS ChemDraw Drawing" r:id="rId3" imgW="8768883" imgH="4047428" progId="ChemDraw.Document.6.0">
                    <p:embed/>
                  </p:oleObj>
                </mc:Choice>
                <mc:Fallback>
                  <p:oleObj name="CS ChemDraw Drawing" r:id="rId3" imgW="8768883" imgH="4047428" progId="ChemDraw.Document.6.0">
                    <p:embed/>
                    <p:pic>
                      <p:nvPicPr>
                        <p:cNvPr id="0" name=""/>
                        <p:cNvPicPr/>
                        <p:nvPr/>
                      </p:nvPicPr>
                      <p:blipFill>
                        <a:blip r:embed="rId4"/>
                        <a:stretch>
                          <a:fillRect/>
                        </a:stretch>
                      </p:blipFill>
                      <p:spPr>
                        <a:xfrm>
                          <a:off x="4614539" y="881155"/>
                          <a:ext cx="4400407" cy="203132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DB3ED266-7B23-44E2-BCD8-D3B8554189CC}"/>
                </a:ext>
              </a:extLst>
            </p:cNvPr>
            <p:cNvSpPr txBox="1"/>
            <p:nvPr/>
          </p:nvSpPr>
          <p:spPr>
            <a:xfrm>
              <a:off x="155687" y="881155"/>
              <a:ext cx="4285000" cy="2031325"/>
            </a:xfrm>
            <a:prstGeom prst="rect">
              <a:avLst/>
            </a:prstGeom>
            <a:noFill/>
          </p:spPr>
          <p:txBody>
            <a:bodyPr wrap="square" rtlCol="0">
              <a:spAutoFit/>
            </a:bodyPr>
            <a:lstStyle/>
            <a:p>
              <a:r>
                <a:rPr lang="en-US" dirty="0"/>
                <a:t>The rearrangement is intramolecular and has been proved by crossover experiments. For example 2,2-dimethoxyhydrazobenzene and 2,2-diethoxyhydrazobenzene gives corresponding 3,3-dimethoxybenzidine and 3,3-diethoxybenzidine. NO cross-products was observed.</a:t>
              </a:r>
            </a:p>
          </p:txBody>
        </p:sp>
      </p:grpSp>
      <p:sp>
        <p:nvSpPr>
          <p:cNvPr id="4" name="TextBox 3">
            <a:extLst>
              <a:ext uri="{FF2B5EF4-FFF2-40B4-BE49-F238E27FC236}">
                <a16:creationId xmlns:a16="http://schemas.microsoft.com/office/drawing/2014/main" id="{77F001A7-5622-49F5-B5FB-1467BBE714CC}"/>
              </a:ext>
            </a:extLst>
          </p:cNvPr>
          <p:cNvSpPr txBox="1"/>
          <p:nvPr/>
        </p:nvSpPr>
        <p:spPr>
          <a:xfrm>
            <a:off x="534715" y="3493188"/>
            <a:ext cx="8462475" cy="2308324"/>
          </a:xfrm>
          <a:prstGeom prst="rect">
            <a:avLst/>
          </a:prstGeom>
          <a:noFill/>
        </p:spPr>
        <p:txBody>
          <a:bodyPr wrap="square" rtlCol="0">
            <a:spAutoFit/>
          </a:bodyPr>
          <a:lstStyle/>
          <a:p>
            <a:r>
              <a:rPr lang="en-US" dirty="0"/>
              <a:t>Hammond and Shine have shown that the benzidine and </a:t>
            </a:r>
            <a:r>
              <a:rPr lang="en-US" dirty="0" err="1"/>
              <a:t>semidine</a:t>
            </a:r>
            <a:r>
              <a:rPr lang="en-US" dirty="0"/>
              <a:t> rearrangement follows a 3</a:t>
            </a:r>
            <a:r>
              <a:rPr lang="en-US" baseline="30000" dirty="0"/>
              <a:t>rd</a:t>
            </a:r>
            <a:r>
              <a:rPr lang="en-US" dirty="0"/>
              <a:t> order reaction, i.e.-</a:t>
            </a:r>
          </a:p>
          <a:p>
            <a:r>
              <a:rPr lang="en-US" dirty="0"/>
              <a:t>		Rate = k[substrate].[H</a:t>
            </a:r>
            <a:r>
              <a:rPr lang="en-US" baseline="30000" dirty="0"/>
              <a:t>+</a:t>
            </a:r>
            <a:r>
              <a:rPr lang="en-US" dirty="0"/>
              <a:t>]</a:t>
            </a:r>
            <a:r>
              <a:rPr lang="en-US" baseline="30000" dirty="0"/>
              <a:t>2</a:t>
            </a:r>
          </a:p>
          <a:p>
            <a:r>
              <a:rPr lang="en-US" dirty="0"/>
              <a:t>Therefore it is clear that the rearrangement proceeds via an intermediate which contains two protons.</a:t>
            </a:r>
          </a:p>
          <a:p>
            <a:r>
              <a:rPr lang="en-US" dirty="0"/>
              <a:t>Hammond et al. showed that p,p’-</a:t>
            </a:r>
            <a:r>
              <a:rPr lang="en-US" dirty="0" err="1"/>
              <a:t>dideuterio</a:t>
            </a:r>
            <a:r>
              <a:rPr lang="en-US" dirty="0"/>
              <a:t> </a:t>
            </a:r>
            <a:r>
              <a:rPr lang="en-US" dirty="0" err="1"/>
              <a:t>hydrazobenzene</a:t>
            </a:r>
            <a:r>
              <a:rPr lang="en-US" dirty="0"/>
              <a:t> rearrange at the same rate as that of </a:t>
            </a:r>
            <a:r>
              <a:rPr lang="en-US" dirty="0" err="1"/>
              <a:t>hydrazobenzene</a:t>
            </a:r>
            <a:r>
              <a:rPr lang="en-US" dirty="0"/>
              <a:t>. It therefore appears that the breaking of C-H bonds occurs after and not during the rate determining step.</a:t>
            </a:r>
          </a:p>
        </p:txBody>
      </p:sp>
      <p:sp>
        <p:nvSpPr>
          <p:cNvPr id="6" name="TextBox 5">
            <a:extLst>
              <a:ext uri="{FF2B5EF4-FFF2-40B4-BE49-F238E27FC236}">
                <a16:creationId xmlns:a16="http://schemas.microsoft.com/office/drawing/2014/main" id="{FC638B03-BEA5-4C1E-96D3-2D8F8F2404A3}"/>
              </a:ext>
            </a:extLst>
          </p:cNvPr>
          <p:cNvSpPr txBox="1"/>
          <p:nvPr/>
        </p:nvSpPr>
        <p:spPr>
          <a:xfrm>
            <a:off x="1509204" y="17753"/>
            <a:ext cx="7624117" cy="646331"/>
          </a:xfrm>
          <a:prstGeom prst="rect">
            <a:avLst/>
          </a:prstGeom>
          <a:noFill/>
        </p:spPr>
        <p:txBody>
          <a:bodyPr wrap="square" rtlCol="0">
            <a:spAutoFit/>
          </a:bodyPr>
          <a:lstStyle/>
          <a:p>
            <a:pPr algn="r"/>
            <a:r>
              <a:rPr lang="en-US" sz="3600" b="1" dirty="0"/>
              <a:t>Mechanism</a:t>
            </a:r>
          </a:p>
        </p:txBody>
      </p:sp>
    </p:spTree>
    <p:extLst>
      <p:ext uri="{BB962C8B-B14F-4D97-AF65-F5344CB8AC3E}">
        <p14:creationId xmlns:p14="http://schemas.microsoft.com/office/powerpoint/2010/main" val="238365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5C7B2-5833-426A-A46A-A22CDB6249F4}"/>
              </a:ext>
            </a:extLst>
          </p:cNvPr>
          <p:cNvSpPr txBox="1"/>
          <p:nvPr/>
        </p:nvSpPr>
        <p:spPr>
          <a:xfrm>
            <a:off x="1509204" y="17753"/>
            <a:ext cx="7624117" cy="646331"/>
          </a:xfrm>
          <a:prstGeom prst="rect">
            <a:avLst/>
          </a:prstGeom>
          <a:noFill/>
        </p:spPr>
        <p:txBody>
          <a:bodyPr wrap="square" rtlCol="0">
            <a:spAutoFit/>
          </a:bodyPr>
          <a:lstStyle/>
          <a:p>
            <a:pPr algn="r"/>
            <a:r>
              <a:rPr lang="en-US" sz="3600" b="1" dirty="0"/>
              <a:t>Mechanism</a:t>
            </a:r>
          </a:p>
        </p:txBody>
      </p:sp>
      <p:graphicFrame>
        <p:nvGraphicFramePr>
          <p:cNvPr id="5" name="Object 4">
            <a:extLst>
              <a:ext uri="{FF2B5EF4-FFF2-40B4-BE49-F238E27FC236}">
                <a16:creationId xmlns:a16="http://schemas.microsoft.com/office/drawing/2014/main" id="{FFEF1576-2B47-458B-B2F4-3D54A73DEDE0}"/>
              </a:ext>
            </a:extLst>
          </p:cNvPr>
          <p:cNvGraphicFramePr>
            <a:graphicFrameLocks noChangeAspect="1"/>
          </p:cNvGraphicFramePr>
          <p:nvPr>
            <p:extLst>
              <p:ext uri="{D42A27DB-BD31-4B8C-83A1-F6EECF244321}">
                <p14:modId xmlns:p14="http://schemas.microsoft.com/office/powerpoint/2010/main" val="1079520338"/>
              </p:ext>
            </p:extLst>
          </p:nvPr>
        </p:nvGraphicFramePr>
        <p:xfrm>
          <a:off x="928241" y="1292609"/>
          <a:ext cx="7273677" cy="5195484"/>
        </p:xfrm>
        <a:graphic>
          <a:graphicData uri="http://schemas.openxmlformats.org/presentationml/2006/ole">
            <mc:AlternateContent xmlns:mc="http://schemas.openxmlformats.org/markup-compatibility/2006">
              <mc:Choice xmlns:v="urn:schemas-microsoft-com:vml" Requires="v">
                <p:oleObj spid="_x0000_s3100" name="CS ChemDraw Drawing" r:id="rId3" imgW="16238468" imgH="11599046" progId="ChemDraw.Document.6.0">
                  <p:embed/>
                </p:oleObj>
              </mc:Choice>
              <mc:Fallback>
                <p:oleObj name="CS ChemDraw Drawing" r:id="rId3" imgW="16238468" imgH="11599046" progId="ChemDraw.Document.6.0">
                  <p:embed/>
                  <p:pic>
                    <p:nvPicPr>
                      <p:cNvPr id="0" name=""/>
                      <p:cNvPicPr/>
                      <p:nvPr/>
                    </p:nvPicPr>
                    <p:blipFill>
                      <a:blip r:embed="rId4"/>
                      <a:stretch>
                        <a:fillRect/>
                      </a:stretch>
                    </p:blipFill>
                    <p:spPr>
                      <a:xfrm>
                        <a:off x="928241" y="1292609"/>
                        <a:ext cx="7273677" cy="519548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FC5EA7E-A928-493F-9327-B5CB810178EE}"/>
              </a:ext>
            </a:extLst>
          </p:cNvPr>
          <p:cNvSpPr txBox="1"/>
          <p:nvPr/>
        </p:nvSpPr>
        <p:spPr>
          <a:xfrm>
            <a:off x="310719" y="923277"/>
            <a:ext cx="7891199" cy="369332"/>
          </a:xfrm>
          <a:prstGeom prst="rect">
            <a:avLst/>
          </a:prstGeom>
          <a:noFill/>
        </p:spPr>
        <p:txBody>
          <a:bodyPr wrap="none" rtlCol="0">
            <a:spAutoFit/>
          </a:bodyPr>
          <a:lstStyle/>
          <a:p>
            <a:r>
              <a:rPr lang="en-US" dirty="0"/>
              <a:t>From the evidences the mechanism of the rearrangement can be drawn as follows:</a:t>
            </a:r>
          </a:p>
        </p:txBody>
      </p:sp>
    </p:spTree>
    <p:extLst>
      <p:ext uri="{BB962C8B-B14F-4D97-AF65-F5344CB8AC3E}">
        <p14:creationId xmlns:p14="http://schemas.microsoft.com/office/powerpoint/2010/main" val="104125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0DED1-B485-4020-89A1-17A778C73D53}"/>
              </a:ext>
            </a:extLst>
          </p:cNvPr>
          <p:cNvSpPr txBox="1"/>
          <p:nvPr/>
        </p:nvSpPr>
        <p:spPr>
          <a:xfrm>
            <a:off x="1509204" y="17753"/>
            <a:ext cx="7624117" cy="646331"/>
          </a:xfrm>
          <a:prstGeom prst="rect">
            <a:avLst/>
          </a:prstGeom>
          <a:noFill/>
        </p:spPr>
        <p:txBody>
          <a:bodyPr wrap="square" rtlCol="0">
            <a:spAutoFit/>
          </a:bodyPr>
          <a:lstStyle/>
          <a:p>
            <a:pPr algn="r"/>
            <a:r>
              <a:rPr lang="en-US" sz="3600" b="1" dirty="0"/>
              <a:t>Examples</a:t>
            </a:r>
          </a:p>
        </p:txBody>
      </p:sp>
      <p:graphicFrame>
        <p:nvGraphicFramePr>
          <p:cNvPr id="3" name="Object 2">
            <a:extLst>
              <a:ext uri="{FF2B5EF4-FFF2-40B4-BE49-F238E27FC236}">
                <a16:creationId xmlns:a16="http://schemas.microsoft.com/office/drawing/2014/main" id="{5BCAD3A2-CDEA-4805-909F-EAB306DDC22F}"/>
              </a:ext>
            </a:extLst>
          </p:cNvPr>
          <p:cNvGraphicFramePr>
            <a:graphicFrameLocks noChangeAspect="1"/>
          </p:cNvGraphicFramePr>
          <p:nvPr>
            <p:extLst>
              <p:ext uri="{D42A27DB-BD31-4B8C-83A1-F6EECF244321}">
                <p14:modId xmlns:p14="http://schemas.microsoft.com/office/powerpoint/2010/main" val="2515342991"/>
              </p:ext>
            </p:extLst>
          </p:nvPr>
        </p:nvGraphicFramePr>
        <p:xfrm>
          <a:off x="912919" y="1046623"/>
          <a:ext cx="7618977" cy="3978137"/>
        </p:xfrm>
        <a:graphic>
          <a:graphicData uri="http://schemas.openxmlformats.org/presentationml/2006/ole">
            <mc:AlternateContent xmlns:mc="http://schemas.openxmlformats.org/markup-compatibility/2006">
              <mc:Choice xmlns:v="urn:schemas-microsoft-com:vml" Requires="v">
                <p:oleObj spid="_x0000_s5166" name="CS ChemDraw Drawing" r:id="rId3" imgW="15811465" imgH="8252199" progId="ChemDraw.Document.6.0">
                  <p:embed/>
                </p:oleObj>
              </mc:Choice>
              <mc:Fallback>
                <p:oleObj name="CS ChemDraw Drawing" r:id="rId3" imgW="15811465" imgH="8252199" progId="ChemDraw.Document.6.0">
                  <p:embed/>
                  <p:pic>
                    <p:nvPicPr>
                      <p:cNvPr id="0" name=""/>
                      <p:cNvPicPr/>
                      <p:nvPr/>
                    </p:nvPicPr>
                    <p:blipFill>
                      <a:blip r:embed="rId4"/>
                      <a:stretch>
                        <a:fillRect/>
                      </a:stretch>
                    </p:blipFill>
                    <p:spPr>
                      <a:xfrm>
                        <a:off x="912919" y="1046623"/>
                        <a:ext cx="7618977" cy="39781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EE8161D-E256-4C9B-8CA4-FC7AE9C482D4}"/>
              </a:ext>
            </a:extLst>
          </p:cNvPr>
          <p:cNvGraphicFramePr>
            <a:graphicFrameLocks noChangeAspect="1"/>
          </p:cNvGraphicFramePr>
          <p:nvPr>
            <p:extLst>
              <p:ext uri="{D42A27DB-BD31-4B8C-83A1-F6EECF244321}">
                <p14:modId xmlns:p14="http://schemas.microsoft.com/office/powerpoint/2010/main" val="2765617333"/>
              </p:ext>
            </p:extLst>
          </p:nvPr>
        </p:nvGraphicFramePr>
        <p:xfrm>
          <a:off x="1200044" y="5407299"/>
          <a:ext cx="4268602" cy="878131"/>
        </p:xfrm>
        <a:graphic>
          <a:graphicData uri="http://schemas.openxmlformats.org/presentationml/2006/ole">
            <mc:AlternateContent xmlns:mc="http://schemas.openxmlformats.org/markup-compatibility/2006">
              <mc:Choice xmlns:v="urn:schemas-microsoft-com:vml" Requires="v">
                <p:oleObj spid="_x0000_s5167" name="CS ChemDraw Drawing" r:id="rId5" imgW="8272130" imgH="1702205" progId="ChemDraw.Document.6.0">
                  <p:embed/>
                </p:oleObj>
              </mc:Choice>
              <mc:Fallback>
                <p:oleObj name="CS ChemDraw Drawing" r:id="rId5" imgW="8272130" imgH="1702205" progId="ChemDraw.Document.6.0">
                  <p:embed/>
                  <p:pic>
                    <p:nvPicPr>
                      <p:cNvPr id="0" name=""/>
                      <p:cNvPicPr/>
                      <p:nvPr/>
                    </p:nvPicPr>
                    <p:blipFill>
                      <a:blip r:embed="rId6"/>
                      <a:stretch>
                        <a:fillRect/>
                      </a:stretch>
                    </p:blipFill>
                    <p:spPr>
                      <a:xfrm>
                        <a:off x="1200044" y="5407299"/>
                        <a:ext cx="4268602" cy="878131"/>
                      </a:xfrm>
                      <a:prstGeom prst="rect">
                        <a:avLst/>
                      </a:prstGeom>
                    </p:spPr>
                  </p:pic>
                </p:oleObj>
              </mc:Fallback>
            </mc:AlternateContent>
          </a:graphicData>
        </a:graphic>
      </p:graphicFrame>
    </p:spTree>
    <p:extLst>
      <p:ext uri="{BB962C8B-B14F-4D97-AF65-F5344CB8AC3E}">
        <p14:creationId xmlns:p14="http://schemas.microsoft.com/office/powerpoint/2010/main" val="217575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D8ABA-EF5F-4EA9-AB10-98C1A91304A5}"/>
              </a:ext>
            </a:extLst>
          </p:cNvPr>
          <p:cNvSpPr txBox="1"/>
          <p:nvPr/>
        </p:nvSpPr>
        <p:spPr>
          <a:xfrm>
            <a:off x="363984" y="763480"/>
            <a:ext cx="8416032" cy="4247317"/>
          </a:xfrm>
          <a:prstGeom prst="rect">
            <a:avLst/>
          </a:prstGeom>
          <a:noFill/>
        </p:spPr>
        <p:txBody>
          <a:bodyPr wrap="square" rtlCol="0">
            <a:spAutoFit/>
          </a:bodyPr>
          <a:lstStyle/>
          <a:p>
            <a:r>
              <a:rPr lang="en-US" dirty="0"/>
              <a:t>The rearrangement of allyl aryl ether allyl phenol is known as Claisen rearrangement. This reaction proceeds under heating and without any catalyst. The allyl group migrates to one of the ortho-positions if free. If both the ortho-positions are occupied, then only the migration happens to para-position. </a:t>
            </a:r>
          </a:p>
          <a:p>
            <a:endParaRPr lang="en-US" dirty="0"/>
          </a:p>
          <a:p>
            <a:r>
              <a:rPr lang="en-US" dirty="0"/>
              <a:t>The Claisen rearrangement is an exothermic reaction.</a:t>
            </a:r>
          </a:p>
          <a:p>
            <a:endParaRPr lang="en-US" dirty="0"/>
          </a:p>
          <a:p>
            <a:r>
              <a:rPr lang="en-US" dirty="0"/>
              <a:t>There are substantial solvent effects observed in the Claisen rearrangement, where polar solvents tend to accelerate the reaction to a greater extent. Hydrogen-bonding solvents gave the highest rate constants. For example, ethanol/water solvent mixtures give rate constants 10-fold higher than </a:t>
            </a:r>
            <a:r>
              <a:rPr lang="en-US" dirty="0" err="1"/>
              <a:t>sulfolane</a:t>
            </a:r>
            <a:r>
              <a:rPr lang="en-US" dirty="0"/>
              <a:t>.</a:t>
            </a:r>
          </a:p>
          <a:p>
            <a:endParaRPr lang="en-US" dirty="0"/>
          </a:p>
          <a:p>
            <a:r>
              <a:rPr lang="en-US" dirty="0"/>
              <a:t>This rearrangement is a concerted (bond cleavage and recombination) pericyclic reaction. Woodward–Hoffmann rules show a </a:t>
            </a:r>
            <a:r>
              <a:rPr lang="en-US" dirty="0" err="1"/>
              <a:t>suprafacial</a:t>
            </a:r>
            <a:r>
              <a:rPr lang="en-US" dirty="0"/>
              <a:t>, stereospecific reaction pathway.</a:t>
            </a:r>
          </a:p>
        </p:txBody>
      </p:sp>
      <p:graphicFrame>
        <p:nvGraphicFramePr>
          <p:cNvPr id="3" name="Object 2">
            <a:extLst>
              <a:ext uri="{FF2B5EF4-FFF2-40B4-BE49-F238E27FC236}">
                <a16:creationId xmlns:a16="http://schemas.microsoft.com/office/drawing/2014/main" id="{33756636-1FB7-4377-BC1E-DFDFED0D4F54}"/>
              </a:ext>
            </a:extLst>
          </p:cNvPr>
          <p:cNvGraphicFramePr>
            <a:graphicFrameLocks noChangeAspect="1"/>
          </p:cNvGraphicFramePr>
          <p:nvPr>
            <p:extLst>
              <p:ext uri="{D42A27DB-BD31-4B8C-83A1-F6EECF244321}">
                <p14:modId xmlns:p14="http://schemas.microsoft.com/office/powerpoint/2010/main" val="688317509"/>
              </p:ext>
            </p:extLst>
          </p:nvPr>
        </p:nvGraphicFramePr>
        <p:xfrm>
          <a:off x="1391606" y="5129840"/>
          <a:ext cx="5825562" cy="1258934"/>
        </p:xfrm>
        <a:graphic>
          <a:graphicData uri="http://schemas.openxmlformats.org/presentationml/2006/ole">
            <mc:AlternateContent xmlns:mc="http://schemas.openxmlformats.org/markup-compatibility/2006">
              <mc:Choice xmlns:v="urn:schemas-microsoft-com:vml" Requires="v">
                <p:oleObj spid="_x0000_s6165" name="CS ChemDraw Drawing" r:id="rId3" imgW="9264361" imgH="1993439" progId="ChemDraw.Document.6.0">
                  <p:embed/>
                </p:oleObj>
              </mc:Choice>
              <mc:Fallback>
                <p:oleObj name="CS ChemDraw Drawing" r:id="rId3" imgW="9264361" imgH="1993439" progId="ChemDraw.Document.6.0">
                  <p:embed/>
                  <p:pic>
                    <p:nvPicPr>
                      <p:cNvPr id="0" name=""/>
                      <p:cNvPicPr/>
                      <p:nvPr/>
                    </p:nvPicPr>
                    <p:blipFill>
                      <a:blip r:embed="rId4"/>
                      <a:stretch>
                        <a:fillRect/>
                      </a:stretch>
                    </p:blipFill>
                    <p:spPr>
                      <a:xfrm>
                        <a:off x="1391606" y="5129840"/>
                        <a:ext cx="5825562" cy="1258934"/>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1920E32-ADBB-42C3-AAE3-69FDE3D177D9}"/>
              </a:ext>
            </a:extLst>
          </p:cNvPr>
          <p:cNvSpPr/>
          <p:nvPr/>
        </p:nvSpPr>
        <p:spPr>
          <a:xfrm>
            <a:off x="2716567" y="26634"/>
            <a:ext cx="6418555" cy="646331"/>
          </a:xfrm>
          <a:prstGeom prst="rect">
            <a:avLst/>
          </a:prstGeom>
        </p:spPr>
        <p:txBody>
          <a:bodyPr wrap="square">
            <a:spAutoFit/>
          </a:bodyPr>
          <a:lstStyle/>
          <a:p>
            <a:pPr algn="r"/>
            <a:r>
              <a:rPr lang="en-US" sz="3600" b="1" dirty="0"/>
              <a:t>Claisen rearrangement</a:t>
            </a:r>
          </a:p>
        </p:txBody>
      </p:sp>
    </p:spTree>
    <p:extLst>
      <p:ext uri="{BB962C8B-B14F-4D97-AF65-F5344CB8AC3E}">
        <p14:creationId xmlns:p14="http://schemas.microsoft.com/office/powerpoint/2010/main" val="5161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42877-DF0C-4286-AF17-3024E0E5F729}"/>
              </a:ext>
            </a:extLst>
          </p:cNvPr>
          <p:cNvSpPr txBox="1"/>
          <p:nvPr/>
        </p:nvSpPr>
        <p:spPr>
          <a:xfrm>
            <a:off x="1509204" y="17753"/>
            <a:ext cx="7624117" cy="646331"/>
          </a:xfrm>
          <a:prstGeom prst="rect">
            <a:avLst/>
          </a:prstGeom>
          <a:noFill/>
        </p:spPr>
        <p:txBody>
          <a:bodyPr wrap="square" rtlCol="0">
            <a:spAutoFit/>
          </a:bodyPr>
          <a:lstStyle/>
          <a:p>
            <a:pPr algn="r"/>
            <a:r>
              <a:rPr lang="en-US" sz="3600" b="1" dirty="0"/>
              <a:t>Mechanism</a:t>
            </a:r>
          </a:p>
        </p:txBody>
      </p:sp>
      <p:sp>
        <p:nvSpPr>
          <p:cNvPr id="3" name="TextBox 2">
            <a:extLst>
              <a:ext uri="{FF2B5EF4-FFF2-40B4-BE49-F238E27FC236}">
                <a16:creationId xmlns:a16="http://schemas.microsoft.com/office/drawing/2014/main" id="{590F010B-EAF8-4886-B96C-3CF521641F86}"/>
              </a:ext>
            </a:extLst>
          </p:cNvPr>
          <p:cNvSpPr txBox="1"/>
          <p:nvPr/>
        </p:nvSpPr>
        <p:spPr>
          <a:xfrm>
            <a:off x="164236" y="843381"/>
            <a:ext cx="8815527" cy="923330"/>
          </a:xfrm>
          <a:prstGeom prst="rect">
            <a:avLst/>
          </a:prstGeom>
          <a:noFill/>
        </p:spPr>
        <p:txBody>
          <a:bodyPr wrap="square" rtlCol="0">
            <a:spAutoFit/>
          </a:bodyPr>
          <a:lstStyle/>
          <a:p>
            <a:r>
              <a:rPr lang="en-US" dirty="0"/>
              <a:t>Heating a mixture of two different allyl aryl ethers (1 and 2) together doesn’t give any cross product (5, 6). Therefore, it follows an intramolecular reaction pathway. This is further supported by first order reaction kinetics. </a:t>
            </a:r>
          </a:p>
        </p:txBody>
      </p:sp>
      <p:graphicFrame>
        <p:nvGraphicFramePr>
          <p:cNvPr id="4" name="Object 3">
            <a:extLst>
              <a:ext uri="{FF2B5EF4-FFF2-40B4-BE49-F238E27FC236}">
                <a16:creationId xmlns:a16="http://schemas.microsoft.com/office/drawing/2014/main" id="{8CABB1B9-2549-4942-9AE5-5A129B45A912}"/>
              </a:ext>
            </a:extLst>
          </p:cNvPr>
          <p:cNvGraphicFramePr>
            <a:graphicFrameLocks noChangeAspect="1"/>
          </p:cNvGraphicFramePr>
          <p:nvPr>
            <p:extLst>
              <p:ext uri="{D42A27DB-BD31-4B8C-83A1-F6EECF244321}">
                <p14:modId xmlns:p14="http://schemas.microsoft.com/office/powerpoint/2010/main" val="91178180"/>
              </p:ext>
            </p:extLst>
          </p:nvPr>
        </p:nvGraphicFramePr>
        <p:xfrm>
          <a:off x="1691380" y="1896127"/>
          <a:ext cx="5242080" cy="2203011"/>
        </p:xfrm>
        <a:graphic>
          <a:graphicData uri="http://schemas.openxmlformats.org/presentationml/2006/ole">
            <mc:AlternateContent xmlns:mc="http://schemas.openxmlformats.org/markup-compatibility/2006">
              <mc:Choice xmlns:v="urn:schemas-microsoft-com:vml" Requires="v">
                <p:oleObj spid="_x0000_s7210" name="CS ChemDraw Drawing" r:id="rId3" imgW="9548037" imgH="4005214" progId="ChemDraw.Document.6.0">
                  <p:embed/>
                </p:oleObj>
              </mc:Choice>
              <mc:Fallback>
                <p:oleObj name="CS ChemDraw Drawing" r:id="rId3" imgW="9548037" imgH="4005214" progId="ChemDraw.Document.6.0">
                  <p:embed/>
                  <p:pic>
                    <p:nvPicPr>
                      <p:cNvPr id="0" name=""/>
                      <p:cNvPicPr/>
                      <p:nvPr/>
                    </p:nvPicPr>
                    <p:blipFill>
                      <a:blip r:embed="rId4"/>
                      <a:stretch>
                        <a:fillRect/>
                      </a:stretch>
                    </p:blipFill>
                    <p:spPr>
                      <a:xfrm>
                        <a:off x="1691380" y="1896127"/>
                        <a:ext cx="5242080" cy="220301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47CB791-5361-4792-91DA-A64E05A72E5B}"/>
              </a:ext>
            </a:extLst>
          </p:cNvPr>
          <p:cNvSpPr txBox="1"/>
          <p:nvPr/>
        </p:nvSpPr>
        <p:spPr>
          <a:xfrm>
            <a:off x="164236" y="4375426"/>
            <a:ext cx="8500370" cy="646331"/>
          </a:xfrm>
          <a:prstGeom prst="rect">
            <a:avLst/>
          </a:prstGeom>
          <a:noFill/>
        </p:spPr>
        <p:txBody>
          <a:bodyPr wrap="square" rtlCol="0">
            <a:spAutoFit/>
          </a:bodyPr>
          <a:lstStyle/>
          <a:p>
            <a:r>
              <a:rPr lang="en-US" dirty="0"/>
              <a:t>In the intramolecular process, the reaction proceeds through a cyclic T.S. where new C-C bond forms and at the same time old C-O bond cleaves. Thus for ortho migration</a:t>
            </a:r>
          </a:p>
        </p:txBody>
      </p:sp>
      <p:graphicFrame>
        <p:nvGraphicFramePr>
          <p:cNvPr id="6" name="Object 5">
            <a:extLst>
              <a:ext uri="{FF2B5EF4-FFF2-40B4-BE49-F238E27FC236}">
                <a16:creationId xmlns:a16="http://schemas.microsoft.com/office/drawing/2014/main" id="{88E11801-1AD1-42AD-BA70-0ADD2CD65AF1}"/>
              </a:ext>
            </a:extLst>
          </p:cNvPr>
          <p:cNvGraphicFramePr>
            <a:graphicFrameLocks noChangeAspect="1"/>
          </p:cNvGraphicFramePr>
          <p:nvPr>
            <p:extLst>
              <p:ext uri="{D42A27DB-BD31-4B8C-83A1-F6EECF244321}">
                <p14:modId xmlns:p14="http://schemas.microsoft.com/office/powerpoint/2010/main" val="1304579802"/>
              </p:ext>
            </p:extLst>
          </p:nvPr>
        </p:nvGraphicFramePr>
        <p:xfrm>
          <a:off x="1123490" y="5154939"/>
          <a:ext cx="6165964" cy="1427178"/>
        </p:xfrm>
        <a:graphic>
          <a:graphicData uri="http://schemas.openxmlformats.org/presentationml/2006/ole">
            <mc:AlternateContent xmlns:mc="http://schemas.openxmlformats.org/markup-compatibility/2006">
              <mc:Choice xmlns:v="urn:schemas-microsoft-com:vml" Requires="v">
                <p:oleObj spid="_x0000_s7211" name="CS ChemDraw Drawing" r:id="rId5" imgW="10163875" imgH="2348208" progId="ChemDraw.Document.6.0">
                  <p:embed/>
                </p:oleObj>
              </mc:Choice>
              <mc:Fallback>
                <p:oleObj name="CS ChemDraw Drawing" r:id="rId5" imgW="10163875" imgH="2348208" progId="ChemDraw.Document.6.0">
                  <p:embed/>
                  <p:pic>
                    <p:nvPicPr>
                      <p:cNvPr id="0" name=""/>
                      <p:cNvPicPr/>
                      <p:nvPr/>
                    </p:nvPicPr>
                    <p:blipFill>
                      <a:blip r:embed="rId6"/>
                      <a:stretch>
                        <a:fillRect/>
                      </a:stretch>
                    </p:blipFill>
                    <p:spPr>
                      <a:xfrm>
                        <a:off x="1123490" y="5154939"/>
                        <a:ext cx="6165964" cy="142717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9222107-FB00-4328-9D51-14D5049515AE}"/>
              </a:ext>
            </a:extLst>
          </p:cNvPr>
          <p:cNvSpPr txBox="1"/>
          <p:nvPr/>
        </p:nvSpPr>
        <p:spPr>
          <a:xfrm>
            <a:off x="5529312" y="4059277"/>
            <a:ext cx="1413913" cy="338554"/>
          </a:xfrm>
          <a:prstGeom prst="rect">
            <a:avLst/>
          </a:prstGeom>
          <a:noFill/>
        </p:spPr>
        <p:txBody>
          <a:bodyPr wrap="none" rtlCol="0">
            <a:spAutoFit/>
          </a:bodyPr>
          <a:lstStyle/>
          <a:p>
            <a:r>
              <a:rPr lang="en-US" sz="1600" dirty="0"/>
              <a:t>Cross products</a:t>
            </a:r>
          </a:p>
        </p:txBody>
      </p:sp>
    </p:spTree>
    <p:extLst>
      <p:ext uri="{BB962C8B-B14F-4D97-AF65-F5344CB8AC3E}">
        <p14:creationId xmlns:p14="http://schemas.microsoft.com/office/powerpoint/2010/main" val="103831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9D207-9E7A-40F7-97C3-21D69ACADF44}"/>
              </a:ext>
            </a:extLst>
          </p:cNvPr>
          <p:cNvSpPr txBox="1"/>
          <p:nvPr/>
        </p:nvSpPr>
        <p:spPr>
          <a:xfrm>
            <a:off x="1509204" y="17753"/>
            <a:ext cx="7624117" cy="646331"/>
          </a:xfrm>
          <a:prstGeom prst="rect">
            <a:avLst/>
          </a:prstGeom>
          <a:noFill/>
        </p:spPr>
        <p:txBody>
          <a:bodyPr wrap="square" rtlCol="0">
            <a:spAutoFit/>
          </a:bodyPr>
          <a:lstStyle/>
          <a:p>
            <a:pPr algn="r"/>
            <a:r>
              <a:rPr lang="en-US" sz="3600" b="1" dirty="0"/>
              <a:t>Mechanism</a:t>
            </a:r>
          </a:p>
        </p:txBody>
      </p:sp>
      <p:grpSp>
        <p:nvGrpSpPr>
          <p:cNvPr id="10" name="Group 9">
            <a:extLst>
              <a:ext uri="{FF2B5EF4-FFF2-40B4-BE49-F238E27FC236}">
                <a16:creationId xmlns:a16="http://schemas.microsoft.com/office/drawing/2014/main" id="{8002B849-2E6E-4D81-9E0A-5BFA22CF7E09}"/>
              </a:ext>
            </a:extLst>
          </p:cNvPr>
          <p:cNvGrpSpPr/>
          <p:nvPr/>
        </p:nvGrpSpPr>
        <p:grpSpPr>
          <a:xfrm>
            <a:off x="169598" y="748664"/>
            <a:ext cx="8722311" cy="2529477"/>
            <a:chOff x="169598" y="748664"/>
            <a:chExt cx="8722311" cy="2529477"/>
          </a:xfrm>
        </p:grpSpPr>
        <p:sp>
          <p:nvSpPr>
            <p:cNvPr id="2" name="TextBox 1">
              <a:extLst>
                <a:ext uri="{FF2B5EF4-FFF2-40B4-BE49-F238E27FC236}">
                  <a16:creationId xmlns:a16="http://schemas.microsoft.com/office/drawing/2014/main" id="{CF4E1E7E-5CE5-40CC-B655-0A97603C5572}"/>
                </a:ext>
              </a:extLst>
            </p:cNvPr>
            <p:cNvSpPr txBox="1"/>
            <p:nvPr/>
          </p:nvSpPr>
          <p:spPr>
            <a:xfrm>
              <a:off x="169598" y="748664"/>
              <a:ext cx="8722311" cy="1077218"/>
            </a:xfrm>
            <a:prstGeom prst="rect">
              <a:avLst/>
            </a:prstGeom>
            <a:noFill/>
          </p:spPr>
          <p:txBody>
            <a:bodyPr wrap="square" rtlCol="0">
              <a:spAutoFit/>
            </a:bodyPr>
            <a:lstStyle/>
            <a:p>
              <a:r>
                <a:rPr lang="en-US" sz="1600" dirty="0"/>
                <a:t>When the ortho positions are blocked, the first step is still the ortho migration leading to a </a:t>
              </a:r>
              <a:r>
                <a:rPr lang="en-US" sz="1600" dirty="0" err="1"/>
                <a:t>cyclohexadieneone</a:t>
              </a:r>
              <a:r>
                <a:rPr lang="en-US" sz="1600" dirty="0"/>
                <a:t> (I). Lacking a H atom at the ortho position, prevents the aromatization of 1 and hence it undergo a further rearrangement by allyl group migration via a deformed six member T.S. (II), which finally aromatizes to give a para-substituted allyl phenol.</a:t>
              </a:r>
            </a:p>
          </p:txBody>
        </p:sp>
        <p:graphicFrame>
          <p:nvGraphicFramePr>
            <p:cNvPr id="5" name="Object 4">
              <a:extLst>
                <a:ext uri="{FF2B5EF4-FFF2-40B4-BE49-F238E27FC236}">
                  <a16:creationId xmlns:a16="http://schemas.microsoft.com/office/drawing/2014/main" id="{F42E30A4-7E18-461C-8CA6-4B708B28DFAF}"/>
                </a:ext>
              </a:extLst>
            </p:cNvPr>
            <p:cNvGraphicFramePr>
              <a:graphicFrameLocks noChangeAspect="1"/>
            </p:cNvGraphicFramePr>
            <p:nvPr>
              <p:extLst>
                <p:ext uri="{D42A27DB-BD31-4B8C-83A1-F6EECF244321}">
                  <p14:modId xmlns:p14="http://schemas.microsoft.com/office/powerpoint/2010/main" val="2065301475"/>
                </p:ext>
              </p:extLst>
            </p:nvPr>
          </p:nvGraphicFramePr>
          <p:xfrm>
            <a:off x="184209" y="1885888"/>
            <a:ext cx="8693087" cy="1392253"/>
          </p:xfrm>
          <a:graphic>
            <a:graphicData uri="http://schemas.openxmlformats.org/presentationml/2006/ole">
              <mc:AlternateContent xmlns:mc="http://schemas.openxmlformats.org/markup-compatibility/2006">
                <mc:Choice xmlns:v="urn:schemas-microsoft-com:vml" Requires="v">
                  <p:oleObj spid="_x0000_s8272" name="CS ChemDraw Drawing" r:id="rId3" imgW="19740407" imgH="3152832" progId="ChemDraw.Document.6.0">
                    <p:embed/>
                  </p:oleObj>
                </mc:Choice>
                <mc:Fallback>
                  <p:oleObj name="CS ChemDraw Drawing" r:id="rId3" imgW="19740407" imgH="3152832" progId="ChemDraw.Document.6.0">
                    <p:embed/>
                    <p:pic>
                      <p:nvPicPr>
                        <p:cNvPr id="0" name=""/>
                        <p:cNvPicPr/>
                        <p:nvPr/>
                      </p:nvPicPr>
                      <p:blipFill>
                        <a:blip r:embed="rId4"/>
                        <a:stretch>
                          <a:fillRect/>
                        </a:stretch>
                      </p:blipFill>
                      <p:spPr>
                        <a:xfrm>
                          <a:off x="184209" y="1885888"/>
                          <a:ext cx="8693087" cy="1392253"/>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F7013FE1-5545-4A06-BB50-BB172621064B}"/>
              </a:ext>
            </a:extLst>
          </p:cNvPr>
          <p:cNvGrpSpPr/>
          <p:nvPr/>
        </p:nvGrpSpPr>
        <p:grpSpPr>
          <a:xfrm>
            <a:off x="198822" y="3245893"/>
            <a:ext cx="8865279" cy="2477435"/>
            <a:chOff x="198822" y="3920596"/>
            <a:chExt cx="8865279" cy="2477435"/>
          </a:xfrm>
        </p:grpSpPr>
        <p:sp>
          <p:nvSpPr>
            <p:cNvPr id="6" name="TextBox 5">
              <a:extLst>
                <a:ext uri="{FF2B5EF4-FFF2-40B4-BE49-F238E27FC236}">
                  <a16:creationId xmlns:a16="http://schemas.microsoft.com/office/drawing/2014/main" id="{9514D97E-F67E-4248-B49D-7AB14673C0F2}"/>
                </a:ext>
              </a:extLst>
            </p:cNvPr>
            <p:cNvSpPr txBox="1"/>
            <p:nvPr/>
          </p:nvSpPr>
          <p:spPr>
            <a:xfrm>
              <a:off x="198822" y="3920596"/>
              <a:ext cx="2449004" cy="369332"/>
            </a:xfrm>
            <a:prstGeom prst="rect">
              <a:avLst/>
            </a:prstGeom>
            <a:noFill/>
          </p:spPr>
          <p:txBody>
            <a:bodyPr wrap="none" rtlCol="0">
              <a:spAutoFit/>
            </a:bodyPr>
            <a:lstStyle/>
            <a:p>
              <a:r>
                <a:rPr lang="en-US" b="1" dirty="0"/>
                <a:t>Experimental evidences</a:t>
              </a:r>
            </a:p>
          </p:txBody>
        </p:sp>
        <p:sp>
          <p:nvSpPr>
            <p:cNvPr id="7" name="TextBox 6">
              <a:extLst>
                <a:ext uri="{FF2B5EF4-FFF2-40B4-BE49-F238E27FC236}">
                  <a16:creationId xmlns:a16="http://schemas.microsoft.com/office/drawing/2014/main" id="{5E166837-6880-449A-8317-F9B60CC41996}"/>
                </a:ext>
              </a:extLst>
            </p:cNvPr>
            <p:cNvSpPr txBox="1"/>
            <p:nvPr/>
          </p:nvSpPr>
          <p:spPr>
            <a:xfrm>
              <a:off x="440234" y="4225767"/>
              <a:ext cx="6553461" cy="338554"/>
            </a:xfrm>
            <a:prstGeom prst="rect">
              <a:avLst/>
            </a:prstGeom>
            <a:noFill/>
          </p:spPr>
          <p:txBody>
            <a:bodyPr wrap="none" rtlCol="0">
              <a:spAutoFit/>
            </a:bodyPr>
            <a:lstStyle/>
            <a:p>
              <a:r>
                <a:rPr lang="en-US" sz="1600" dirty="0"/>
                <a:t>1. The intermediate </a:t>
              </a:r>
              <a:r>
                <a:rPr lang="en-US" sz="1600" dirty="0" err="1"/>
                <a:t>cyclohexadieneone</a:t>
              </a:r>
              <a:r>
                <a:rPr lang="en-US" sz="1600" dirty="0"/>
                <a:t> (I) is trapped by Diels-Alder reaction.</a:t>
              </a:r>
            </a:p>
          </p:txBody>
        </p:sp>
        <p:graphicFrame>
          <p:nvGraphicFramePr>
            <p:cNvPr id="8" name="Object 7">
              <a:extLst>
                <a:ext uri="{FF2B5EF4-FFF2-40B4-BE49-F238E27FC236}">
                  <a16:creationId xmlns:a16="http://schemas.microsoft.com/office/drawing/2014/main" id="{618F4D89-DDA9-4C76-8755-8B14AE1CD1B7}"/>
                </a:ext>
              </a:extLst>
            </p:cNvPr>
            <p:cNvGraphicFramePr>
              <a:graphicFrameLocks noChangeAspect="1"/>
            </p:cNvGraphicFramePr>
            <p:nvPr>
              <p:extLst>
                <p:ext uri="{D42A27DB-BD31-4B8C-83A1-F6EECF244321}">
                  <p14:modId xmlns:p14="http://schemas.microsoft.com/office/powerpoint/2010/main" val="1757355413"/>
                </p:ext>
              </p:extLst>
            </p:nvPr>
          </p:nvGraphicFramePr>
          <p:xfrm>
            <a:off x="1509204" y="4506330"/>
            <a:ext cx="4580878" cy="1116499"/>
          </p:xfrm>
          <a:graphic>
            <a:graphicData uri="http://schemas.openxmlformats.org/presentationml/2006/ole">
              <mc:AlternateContent xmlns:mc="http://schemas.openxmlformats.org/markup-compatibility/2006">
                <mc:Choice xmlns:v="urn:schemas-microsoft-com:vml" Requires="v">
                  <p:oleObj spid="_x0000_s8273" name="CS ChemDraw Drawing" r:id="rId5" imgW="9715606" imgH="2361853" progId="ChemDraw.Document.6.0">
                    <p:embed/>
                  </p:oleObj>
                </mc:Choice>
                <mc:Fallback>
                  <p:oleObj name="CS ChemDraw Drawing" r:id="rId5" imgW="9715606" imgH="2361853" progId="ChemDraw.Document.6.0">
                    <p:embed/>
                    <p:pic>
                      <p:nvPicPr>
                        <p:cNvPr id="0" name=""/>
                        <p:cNvPicPr/>
                        <p:nvPr/>
                      </p:nvPicPr>
                      <p:blipFill>
                        <a:blip r:embed="rId6"/>
                        <a:stretch>
                          <a:fillRect/>
                        </a:stretch>
                      </p:blipFill>
                      <p:spPr>
                        <a:xfrm>
                          <a:off x="1509204" y="4506330"/>
                          <a:ext cx="4580878" cy="111649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5D8EE5D-9906-4706-A3AA-866EB586598F}"/>
                </a:ext>
              </a:extLst>
            </p:cNvPr>
            <p:cNvSpPr txBox="1"/>
            <p:nvPr/>
          </p:nvSpPr>
          <p:spPr>
            <a:xfrm>
              <a:off x="440234" y="5567034"/>
              <a:ext cx="8623867" cy="830997"/>
            </a:xfrm>
            <a:prstGeom prst="rect">
              <a:avLst/>
            </a:prstGeom>
            <a:noFill/>
          </p:spPr>
          <p:txBody>
            <a:bodyPr wrap="square" rtlCol="0">
              <a:spAutoFit/>
            </a:bodyPr>
            <a:lstStyle/>
            <a:p>
              <a:r>
                <a:rPr lang="en-US" sz="1600" dirty="0"/>
                <a:t>2. When an allyl ether labeled with </a:t>
              </a:r>
              <a:r>
                <a:rPr lang="en-US" sz="1600" baseline="30000" dirty="0"/>
                <a:t>14</a:t>
              </a:r>
              <a:r>
                <a:rPr lang="en-US" sz="1600" dirty="0"/>
                <a:t>C atom (</a:t>
              </a:r>
              <a:r>
                <a:rPr lang="en-US" sz="1600" dirty="0">
                  <a:latin typeface="Symbol" panose="05050102010706020507" pitchFamily="18" charset="2"/>
                </a:rPr>
                <a:t>g</a:t>
              </a:r>
              <a:r>
                <a:rPr lang="en-US" sz="1600" dirty="0"/>
                <a:t> carbon) is subjected to Claisen rearrangement, it is found that the </a:t>
              </a:r>
              <a:r>
                <a:rPr lang="en-US" sz="1600" dirty="0">
                  <a:latin typeface="Symbol" panose="05050102010706020507" pitchFamily="18" charset="2"/>
                </a:rPr>
                <a:t>g-</a:t>
              </a:r>
              <a:r>
                <a:rPr lang="en-US" sz="1600" dirty="0"/>
                <a:t>carbon atom forms bond in the ortho-position whereas the </a:t>
              </a:r>
              <a:r>
                <a:rPr lang="en-US" sz="1600" dirty="0">
                  <a:latin typeface="Symbol" panose="05050102010706020507" pitchFamily="18" charset="2"/>
                </a:rPr>
                <a:t>a-</a:t>
              </a:r>
              <a:r>
                <a:rPr lang="en-US" sz="1600" dirty="0"/>
                <a:t>carbon atom forms the bond in the para-position.</a:t>
              </a:r>
            </a:p>
          </p:txBody>
        </p:sp>
      </p:grpSp>
      <p:graphicFrame>
        <p:nvGraphicFramePr>
          <p:cNvPr id="14" name="Object 13">
            <a:extLst>
              <a:ext uri="{FF2B5EF4-FFF2-40B4-BE49-F238E27FC236}">
                <a16:creationId xmlns:a16="http://schemas.microsoft.com/office/drawing/2014/main" id="{042C2413-9CD8-4846-9D6C-945CD111302A}"/>
              </a:ext>
            </a:extLst>
          </p:cNvPr>
          <p:cNvGraphicFramePr>
            <a:graphicFrameLocks noChangeAspect="1"/>
          </p:cNvGraphicFramePr>
          <p:nvPr>
            <p:extLst>
              <p:ext uri="{D42A27DB-BD31-4B8C-83A1-F6EECF244321}">
                <p14:modId xmlns:p14="http://schemas.microsoft.com/office/powerpoint/2010/main" val="3161962812"/>
              </p:ext>
            </p:extLst>
          </p:nvPr>
        </p:nvGraphicFramePr>
        <p:xfrm>
          <a:off x="1538411" y="5623519"/>
          <a:ext cx="4694222" cy="1207850"/>
        </p:xfrm>
        <a:graphic>
          <a:graphicData uri="http://schemas.openxmlformats.org/presentationml/2006/ole">
            <mc:AlternateContent xmlns:mc="http://schemas.openxmlformats.org/markup-compatibility/2006">
              <mc:Choice xmlns:v="urn:schemas-microsoft-com:vml" Requires="v">
                <p:oleObj spid="_x0000_s8274" name="CS ChemDraw Drawing" r:id="rId7" imgW="10683169" imgH="2743058" progId="ChemDraw.Document.6.0">
                  <p:embed/>
                </p:oleObj>
              </mc:Choice>
              <mc:Fallback>
                <p:oleObj name="CS ChemDraw Drawing" r:id="rId7" imgW="10683169" imgH="2743058" progId="ChemDraw.Document.6.0">
                  <p:embed/>
                  <p:pic>
                    <p:nvPicPr>
                      <p:cNvPr id="0" name=""/>
                      <p:cNvPicPr/>
                      <p:nvPr/>
                    </p:nvPicPr>
                    <p:blipFill>
                      <a:blip r:embed="rId8"/>
                      <a:stretch>
                        <a:fillRect/>
                      </a:stretch>
                    </p:blipFill>
                    <p:spPr>
                      <a:xfrm>
                        <a:off x="1538411" y="5623519"/>
                        <a:ext cx="4694222" cy="1207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F3B192A-FA04-47E4-B466-679F6ED35C4A}"/>
              </a:ext>
            </a:extLst>
          </p:cNvPr>
          <p:cNvGraphicFramePr>
            <a:graphicFrameLocks noChangeAspect="1"/>
          </p:cNvGraphicFramePr>
          <p:nvPr>
            <p:extLst>
              <p:ext uri="{D42A27DB-BD31-4B8C-83A1-F6EECF244321}">
                <p14:modId xmlns:p14="http://schemas.microsoft.com/office/powerpoint/2010/main" val="2280919783"/>
              </p:ext>
            </p:extLst>
          </p:nvPr>
        </p:nvGraphicFramePr>
        <p:xfrm>
          <a:off x="7330810" y="5974877"/>
          <a:ext cx="703481" cy="369713"/>
        </p:xfrm>
        <a:graphic>
          <a:graphicData uri="http://schemas.openxmlformats.org/presentationml/2006/ole">
            <mc:AlternateContent xmlns:mc="http://schemas.openxmlformats.org/markup-compatibility/2006">
              <mc:Choice xmlns:v="urn:schemas-microsoft-com:vml" Requires="v">
                <p:oleObj spid="_x0000_s8275" name="CS ChemDraw Drawing" r:id="rId9" imgW="1086647" imgH="571382" progId="ChemDraw.Document.6.0">
                  <p:embed/>
                </p:oleObj>
              </mc:Choice>
              <mc:Fallback>
                <p:oleObj name="CS ChemDraw Drawing" r:id="rId9" imgW="1086647" imgH="571382" progId="ChemDraw.Document.6.0">
                  <p:embed/>
                  <p:pic>
                    <p:nvPicPr>
                      <p:cNvPr id="0" name=""/>
                      <p:cNvPicPr/>
                      <p:nvPr/>
                    </p:nvPicPr>
                    <p:blipFill>
                      <a:blip r:embed="rId10"/>
                      <a:stretch>
                        <a:fillRect/>
                      </a:stretch>
                    </p:blipFill>
                    <p:spPr>
                      <a:xfrm>
                        <a:off x="7330810" y="5974877"/>
                        <a:ext cx="703481" cy="369713"/>
                      </a:xfrm>
                      <a:prstGeom prst="rect">
                        <a:avLst/>
                      </a:prstGeom>
                    </p:spPr>
                  </p:pic>
                </p:oleObj>
              </mc:Fallback>
            </mc:AlternateContent>
          </a:graphicData>
        </a:graphic>
      </p:graphicFrame>
    </p:spTree>
    <p:extLst>
      <p:ext uri="{BB962C8B-B14F-4D97-AF65-F5344CB8AC3E}">
        <p14:creationId xmlns:p14="http://schemas.microsoft.com/office/powerpoint/2010/main" val="1159443196"/>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8EAAD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4918</TotalTime>
  <Words>1144</Words>
  <Application>Microsoft Office PowerPoint</Application>
  <PresentationFormat>On-screen Show (4:3)</PresentationFormat>
  <Paragraphs>79</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Symbol</vt:lpstr>
      <vt:lpstr>Times New Roman</vt:lpstr>
      <vt:lpstr>Wingdings</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jayantasamanta0000@gmail.com</dc:creator>
  <cp:lastModifiedBy>jayantasamanta0000@gmail.com</cp:lastModifiedBy>
  <cp:revision>57</cp:revision>
  <dcterms:created xsi:type="dcterms:W3CDTF">2020-03-31T19:57:23Z</dcterms:created>
  <dcterms:modified xsi:type="dcterms:W3CDTF">2020-06-10T05:48:22Z</dcterms:modified>
</cp:coreProperties>
</file>