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Relationship Id="rId4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image" Target="../media/image20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3DAF347-476D-4695-B02D-F47DACDE393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1231699"/>
            <a:ext cx="6858000" cy="5882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Rearrangement</a:t>
            </a:r>
          </a:p>
          <a:p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124C838-C748-45AF-B879-D71184E444CF}"/>
              </a:ext>
            </a:extLst>
          </p:cNvPr>
          <p:cNvSpPr/>
          <p:nvPr userDrawn="1"/>
        </p:nvSpPr>
        <p:spPr>
          <a:xfrm>
            <a:off x="2286000" y="2828836"/>
            <a:ext cx="4572000" cy="17045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Kuheli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Pramanik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Chemistry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Kharagpur College</a:t>
            </a:r>
          </a:p>
        </p:txBody>
      </p:sp>
    </p:spTree>
    <p:extLst>
      <p:ext uri="{BB962C8B-B14F-4D97-AF65-F5344CB8AC3E}">
        <p14:creationId xmlns:p14="http://schemas.microsoft.com/office/powerpoint/2010/main" val="2821467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116FA-13E8-40ED-8B44-CBEB014FB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879" y="149258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C78C47-2AAB-4BCA-B82E-D16960D24A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89CEB-B261-43A4-9022-47247CFD5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D6B3-716D-43E1-AAE0-F463F97AF317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9D54B-1842-4DE4-8028-D2E048D8B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EE34D-E49C-457C-A5DD-76155CEBB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2794-EB2E-4006-8CC8-3B2E8CAA0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41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490F15-305E-47F3-B8BD-AD6FF6AAAA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73386-2A1A-4586-95F4-C500FFCBDC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23524-4877-40F5-953F-3F9B6F17D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D6B3-716D-43E1-AAE0-F463F97AF317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D75DD-71FD-49C6-99CF-C860B1D43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3B5A5-2D1C-49BA-8475-B12AD6259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2794-EB2E-4006-8CC8-3B2E8CAA0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80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5562A-2F3A-40C7-99B5-80E94F65B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879" y="149258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49AE1-D567-4EA2-A9ED-BDB0B291D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AFA6A-285D-48AA-A2EC-26306B5C8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D6B3-716D-43E1-AAE0-F463F97AF317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995CB-CEC7-4ED7-A515-DF6961B67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6B568-8365-4212-BE00-A6EBF0203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2794-EB2E-4006-8CC8-3B2E8CAA0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595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9ADE7-12B7-46BD-A37E-63153B5F9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2CE5C-133C-4E77-B7E5-155993258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89E5D-0D61-437B-918E-FE717C21B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D6B3-716D-43E1-AAE0-F463F97AF317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76A6D-FEAE-4799-A2F6-CE5270BB4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D94B1-9C37-4593-AC15-3645223E5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2794-EB2E-4006-8CC8-3B2E8CAA0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6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3C201-2AD6-4705-9E04-EB1370465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879" y="149258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43FEF-118D-4DCD-B979-189A42A542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ABFDCD-15F3-4499-9675-30C6DE6DF6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41D44-689C-4B9F-B092-8BF172F7C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D6B3-716D-43E1-AAE0-F463F97AF317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877757-DAAD-4222-A684-5646AD70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93A0BF-765F-4F86-AA10-DD442BEA3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2794-EB2E-4006-8CC8-3B2E8CAA0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32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C790C-6A67-45C9-B386-48C289E98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00998A-8FFB-48B4-82CD-C4A484A45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3FB55D-98EC-473A-8C14-34DD8D96B2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23EAFB-CD4C-4927-B482-F875477137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AC210F-F090-49C7-9367-BE612F8526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65A083-C075-4D55-B0F9-7D1766E5A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D6B3-716D-43E1-AAE0-F463F97AF317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F43B9E-7ED1-49F7-96EF-EF9FA0B76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B45619-B2FB-4408-813A-C43C5C78C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2794-EB2E-4006-8CC8-3B2E8CAA0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47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BDB73-B390-449D-90CC-7B58DBE38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879" y="149258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6E1621-6850-4CAB-A42A-1507B0AC6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D6B3-716D-43E1-AAE0-F463F97AF317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6259B-9444-4874-8FED-8B8CA8DEA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E9D253-90DC-4FA7-8D21-7A1E1B396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2794-EB2E-4006-8CC8-3B2E8CAA0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391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650805-34DC-43E0-925E-E116C6E2B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D6B3-716D-43E1-AAE0-F463F97AF317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6F0F52-329A-4470-B4FB-5C775F462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917C50-7C6C-4C40-A5EB-4DA4B0133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2794-EB2E-4006-8CC8-3B2E8CAA0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509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23B49-B9CB-4421-B81B-6751B94DA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4F182-A5C5-4DA7-A6BC-7B84D6F2F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869E7F-65F0-4DA3-B6DB-B0062A70C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C0819A-238B-492C-BB35-5498A013E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D6B3-716D-43E1-AAE0-F463F97AF317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0E08D5-1606-4491-A7AA-2EC010A93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F62553-860E-41DE-B73D-B700305CD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2794-EB2E-4006-8CC8-3B2E8CAA0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611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FAAA0-A19A-4D69-8905-C837FB392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CBFF3E-C0A0-4022-9259-AC26B975F0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0DD8F5-CA8C-4412-8103-F3DD4FFDD7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5ACD94-9830-4F13-9337-6EA53D193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D6B3-716D-43E1-AAE0-F463F97AF317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C9902F-5D27-4605-881E-0833B1FE6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E17A75-02FB-447A-A171-B93C9798F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2794-EB2E-4006-8CC8-3B2E8CAA0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153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00CEB-911D-4EA8-BB47-45C3BD87C6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D6B3-716D-43E1-AAE0-F463F97AF317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8AAAC-5CA8-46D5-8377-ED917DE41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ED440-F6BF-4F62-94ED-2BC2AEFEDA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32794-EB2E-4006-8CC8-3B2E8CAA0CC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1D607C8F-670C-44B0-8605-897A1EB4AE20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143999" cy="6835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111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e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e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emf"/><Relationship Id="rId4" Type="http://schemas.openxmlformats.org/officeDocument/2006/relationships/image" Target="../media/image5.emf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1253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A2FB41A-228E-4EE2-8F86-B6B06737D79B}"/>
              </a:ext>
            </a:extLst>
          </p:cNvPr>
          <p:cNvSpPr txBox="1"/>
          <p:nvPr/>
        </p:nvSpPr>
        <p:spPr>
          <a:xfrm>
            <a:off x="443883" y="439444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894E855-14F0-4425-9BFC-E0644473DADC}"/>
              </a:ext>
            </a:extLst>
          </p:cNvPr>
          <p:cNvGrpSpPr/>
          <p:nvPr/>
        </p:nvGrpSpPr>
        <p:grpSpPr>
          <a:xfrm>
            <a:off x="79899" y="710210"/>
            <a:ext cx="9017585" cy="3739704"/>
            <a:chOff x="79899" y="790112"/>
            <a:chExt cx="9017585" cy="3739704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DA09D4EE-E94E-4889-A9C8-0BF15C935639}"/>
                </a:ext>
              </a:extLst>
            </p:cNvPr>
            <p:cNvSpPr txBox="1"/>
            <p:nvPr/>
          </p:nvSpPr>
          <p:spPr>
            <a:xfrm>
              <a:off x="79899" y="790112"/>
              <a:ext cx="9017585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US" sz="1700" dirty="0"/>
                <a:t>Para-isomer is formed more rapidly than the ortho-isomer due to steric reason. Hence at low temperature para-isomer is the major product and is KCP.</a:t>
              </a:r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US" sz="1700" dirty="0"/>
                <a:t>At high temperature, the reaction is equilibrium driven. Since the intermediate (before hydrolysis) of the ortho-isomer gets stabilized due to the chelation of two </a:t>
              </a:r>
            </a:p>
            <a:p>
              <a:r>
                <a:rPr lang="en-US" sz="1700" dirty="0"/>
                <a:t>     oxygen atom with </a:t>
              </a:r>
              <a:r>
                <a:rPr lang="en-US" sz="1700" dirty="0" err="1"/>
                <a:t>aluminium</a:t>
              </a:r>
              <a:r>
                <a:rPr lang="en-US" sz="1700" dirty="0"/>
                <a:t> of AlCl</a:t>
              </a:r>
              <a:r>
                <a:rPr lang="en-US" sz="1700" baseline="-25000" dirty="0"/>
                <a:t>3.</a:t>
              </a:r>
              <a:r>
                <a:rPr lang="en-US" sz="1700" dirty="0"/>
                <a:t> It is thermodynamically more stable </a:t>
              </a:r>
            </a:p>
            <a:p>
              <a:r>
                <a:rPr lang="en-US" sz="1700" dirty="0"/>
                <a:t>     than the para-isomer and is the major product at high temperature (TCP).</a:t>
              </a:r>
            </a:p>
            <a:p>
              <a:endParaRPr lang="en-US" sz="1700" dirty="0"/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US" sz="1700" dirty="0"/>
                <a:t>Evidence for inter- and intramolecular mechanisms have been obtained</a:t>
              </a:r>
            </a:p>
            <a:p>
              <a:r>
                <a:rPr lang="en-US" sz="1700" dirty="0"/>
                <a:t> by crossover experiments with mixed reactants. </a:t>
              </a:r>
            </a:p>
            <a:p>
              <a:endParaRPr lang="en-US" sz="1700" dirty="0"/>
            </a:p>
          </p:txBody>
        </p:sp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3F93CC6F-DA6F-4353-9309-5F773B1C181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2504276"/>
                </p:ext>
              </p:extLst>
            </p:nvPr>
          </p:nvGraphicFramePr>
          <p:xfrm>
            <a:off x="850557" y="3357615"/>
            <a:ext cx="6571176" cy="11722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5" name="CS ChemDraw Drawing" r:id="rId3" imgW="13627537" imgH="2425813" progId="ChemDraw.Document.6.0">
                    <p:embed/>
                  </p:oleObj>
                </mc:Choice>
                <mc:Fallback>
                  <p:oleObj name="CS ChemDraw Drawing" r:id="rId3" imgW="13627537" imgH="2425813" progId="ChemDraw.Document.6.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850557" y="3357615"/>
                          <a:ext cx="6571176" cy="117220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id="{13F47054-9BB0-4A87-8250-94D1669A60A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1768540"/>
                </p:ext>
              </p:extLst>
            </p:nvPr>
          </p:nvGraphicFramePr>
          <p:xfrm>
            <a:off x="7595857" y="1735579"/>
            <a:ext cx="1041131" cy="10983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6" name="CS ChemDraw Drawing" r:id="rId5" imgW="1759901" imgH="1857843" progId="ChemDraw.Document.6.0">
                    <p:embed/>
                  </p:oleObj>
                </mc:Choice>
                <mc:Fallback>
                  <p:oleObj name="CS ChemDraw Drawing" r:id="rId5" imgW="1759901" imgH="1857843" progId="ChemDraw.Document.6.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7595857" y="1735579"/>
                          <a:ext cx="1041131" cy="109839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552E8B6-3F29-479B-8450-13997D2887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580377"/>
              </p:ext>
            </p:extLst>
          </p:nvPr>
        </p:nvGraphicFramePr>
        <p:xfrm>
          <a:off x="4413157" y="4627041"/>
          <a:ext cx="4695336" cy="2134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CS ChemDraw Drawing" r:id="rId7" imgW="11068918" imgH="4934775" progId="ChemDraw.Document.6.0">
                  <p:embed/>
                </p:oleObj>
              </mc:Choice>
              <mc:Fallback>
                <p:oleObj name="CS ChemDraw Drawing" r:id="rId7" imgW="11068918" imgH="493477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13157" y="4627041"/>
                        <a:ext cx="4695336" cy="21348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814DAEF-C76F-4A25-A1F8-4AA86A79E4C6}"/>
              </a:ext>
            </a:extLst>
          </p:cNvPr>
          <p:cNvSpPr txBox="1"/>
          <p:nvPr/>
        </p:nvSpPr>
        <p:spPr>
          <a:xfrm>
            <a:off x="-6" y="4616389"/>
            <a:ext cx="4729674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700" dirty="0"/>
              <a:t>One step process has been demonstrated by rearrangement of two similar phenolic esters A and B in presence of toluene. Acylated toluene (cross-product) was obtained in case of A whereas no such acylated toluene was obtained in case of B, indicating the one step process for the later reaction.</a:t>
            </a:r>
          </a:p>
        </p:txBody>
      </p:sp>
    </p:spTree>
    <p:extLst>
      <p:ext uri="{BB962C8B-B14F-4D97-AF65-F5344CB8AC3E}">
        <p14:creationId xmlns:p14="http://schemas.microsoft.com/office/powerpoint/2010/main" val="1840400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6F0846-8B36-4662-9D09-B80A2C4B9489}"/>
              </a:ext>
            </a:extLst>
          </p:cNvPr>
          <p:cNvSpPr/>
          <p:nvPr/>
        </p:nvSpPr>
        <p:spPr>
          <a:xfrm>
            <a:off x="3687001" y="17756"/>
            <a:ext cx="54471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Photo-Fries Rearrangement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728C23-4108-4C2A-AAFB-A85371980EBC}"/>
              </a:ext>
            </a:extLst>
          </p:cNvPr>
          <p:cNvSpPr txBox="1"/>
          <p:nvPr/>
        </p:nvSpPr>
        <p:spPr>
          <a:xfrm>
            <a:off x="275207" y="843379"/>
            <a:ext cx="641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Fries rearrangement can be done under ultraviolet light irradiation.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26E5022-5312-4F46-88BF-8C377D8996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5305031"/>
              </p:ext>
            </p:extLst>
          </p:nvPr>
        </p:nvGraphicFramePr>
        <p:xfrm>
          <a:off x="1368410" y="1392003"/>
          <a:ext cx="4286665" cy="1168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CS ChemDraw Drawing" r:id="rId3" imgW="6888622" imgH="1878737" progId="ChemDraw.Document.6.0">
                  <p:embed/>
                </p:oleObj>
              </mc:Choice>
              <mc:Fallback>
                <p:oleObj name="CS ChemDraw Drawing" r:id="rId3" imgW="6888622" imgH="187873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68410" y="1392003"/>
                        <a:ext cx="4286665" cy="11687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978EF3C-260A-4509-BAFC-9E98D1FB90AF}"/>
              </a:ext>
            </a:extLst>
          </p:cNvPr>
          <p:cNvSpPr txBox="1"/>
          <p:nvPr/>
        </p:nvSpPr>
        <p:spPr>
          <a:xfrm>
            <a:off x="498012" y="2955059"/>
            <a:ext cx="545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Photo-Fries rearrangement is an intramolecular process.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9C544B1-45D2-489B-B0B8-3420DDBA29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568333"/>
              </p:ext>
            </p:extLst>
          </p:nvPr>
        </p:nvGraphicFramePr>
        <p:xfrm>
          <a:off x="1034563" y="3503683"/>
          <a:ext cx="5654131" cy="1168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CS ChemDraw Drawing" r:id="rId5" imgW="9543359" imgH="1968708" progId="ChemDraw.Document.6.0">
                  <p:embed/>
                </p:oleObj>
              </mc:Choice>
              <mc:Fallback>
                <p:oleObj name="CS ChemDraw Drawing" r:id="rId5" imgW="9543359" imgH="196870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34563" y="3503683"/>
                        <a:ext cx="5654131" cy="11687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5418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48A31F-E34B-46E9-90D6-3AF00F94E0BC}"/>
              </a:ext>
            </a:extLst>
          </p:cNvPr>
          <p:cNvSpPr txBox="1"/>
          <p:nvPr/>
        </p:nvSpPr>
        <p:spPr>
          <a:xfrm>
            <a:off x="479395" y="861134"/>
            <a:ext cx="743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number of aromatic rearrangement occurs in aromatic system of the type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35EB69-6F88-40DA-B411-0A7EA6929E21}"/>
              </a:ext>
            </a:extLst>
          </p:cNvPr>
          <p:cNvSpPr txBox="1"/>
          <p:nvPr/>
        </p:nvSpPr>
        <p:spPr>
          <a:xfrm>
            <a:off x="496496" y="2714542"/>
            <a:ext cx="6492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is most commonly nitrogen, and in some cases oxygen atom.</a:t>
            </a:r>
          </a:p>
          <a:p>
            <a:r>
              <a:rPr lang="en-US" dirty="0"/>
              <a:t>Both intramolecular and intermolecular rearrangements are known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FC12907-F1CE-4CBC-B78B-194C05144B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8946598"/>
              </p:ext>
            </p:extLst>
          </p:nvPr>
        </p:nvGraphicFramePr>
        <p:xfrm>
          <a:off x="2221083" y="1329802"/>
          <a:ext cx="2706024" cy="1216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CS ChemDraw Drawing" r:id="rId3" imgW="4913518" imgH="2208347" progId="ChemDraw.Document.6.0">
                  <p:embed/>
                </p:oleObj>
              </mc:Choice>
              <mc:Fallback>
                <p:oleObj name="CS ChemDraw Drawing" r:id="rId3" imgW="4913518" imgH="220834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21083" y="1329802"/>
                        <a:ext cx="2706024" cy="12161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E9D3D0C-6075-4259-B8AC-7696F7C195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9031195"/>
              </p:ext>
            </p:extLst>
          </p:nvPr>
        </p:nvGraphicFramePr>
        <p:xfrm>
          <a:off x="2201658" y="3617277"/>
          <a:ext cx="3064466" cy="1216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CS ChemDraw Drawing" r:id="rId5" imgW="4963703" imgH="1970840" progId="ChemDraw.Document.6.0">
                  <p:embed/>
                </p:oleObj>
              </mc:Choice>
              <mc:Fallback>
                <p:oleObj name="CS ChemDraw Drawing" r:id="rId5" imgW="4963703" imgH="19708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01658" y="3617277"/>
                        <a:ext cx="3064466" cy="12161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2BA2F97-BDC2-4ED5-830E-276CB721F23E}"/>
              </a:ext>
            </a:extLst>
          </p:cNvPr>
          <p:cNvSpPr txBox="1"/>
          <p:nvPr/>
        </p:nvSpPr>
        <p:spPr>
          <a:xfrm>
            <a:off x="1526959" y="5069150"/>
            <a:ext cx="464422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 = -NO</a:t>
            </a:r>
            <a:r>
              <a:rPr lang="en-US" baseline="-25000" dirty="0"/>
              <a:t>2</a:t>
            </a:r>
            <a:r>
              <a:rPr lang="en-US" dirty="0"/>
              <a:t> / -­­NO (Fischer-</a:t>
            </a:r>
            <a:r>
              <a:rPr lang="en-US" dirty="0" err="1"/>
              <a:t>Hepp</a:t>
            </a:r>
            <a:r>
              <a:rPr lang="en-US" dirty="0"/>
              <a:t>) / -SO</a:t>
            </a:r>
            <a:r>
              <a:rPr lang="en-US" baseline="-25000" dirty="0"/>
              <a:t>3</a:t>
            </a:r>
            <a:r>
              <a:rPr lang="en-US" dirty="0"/>
              <a:t>H / -N=N-Br</a:t>
            </a:r>
          </a:p>
          <a:p>
            <a:r>
              <a:rPr lang="en-US" dirty="0"/>
              <a:t>     -OH (Bamberger)</a:t>
            </a:r>
          </a:p>
          <a:p>
            <a:r>
              <a:rPr lang="en-US" dirty="0"/>
              <a:t>     -R (Hofmann-Martius)</a:t>
            </a:r>
          </a:p>
          <a:p>
            <a:r>
              <a:rPr lang="en-US" dirty="0"/>
              <a:t>     -</a:t>
            </a:r>
            <a:r>
              <a:rPr lang="en-US" dirty="0" err="1"/>
              <a:t>NHBr</a:t>
            </a:r>
            <a:r>
              <a:rPr lang="en-US" dirty="0"/>
              <a:t> (Benzidine-</a:t>
            </a:r>
            <a:r>
              <a:rPr lang="en-US" dirty="0" err="1"/>
              <a:t>Semidine</a:t>
            </a:r>
            <a:r>
              <a:rPr lang="en-US" dirty="0"/>
              <a:t>)</a:t>
            </a:r>
          </a:p>
          <a:p>
            <a:r>
              <a:rPr lang="en-US" dirty="0"/>
              <a:t>     -Cl and R = COCH</a:t>
            </a:r>
            <a:r>
              <a:rPr lang="en-US" baseline="-25000" dirty="0"/>
              <a:t>3</a:t>
            </a:r>
            <a:r>
              <a:rPr lang="en-US" dirty="0"/>
              <a:t> (Orton)</a:t>
            </a:r>
          </a:p>
        </p:txBody>
      </p:sp>
    </p:spTree>
    <p:extLst>
      <p:ext uri="{BB962C8B-B14F-4D97-AF65-F5344CB8AC3E}">
        <p14:creationId xmlns:p14="http://schemas.microsoft.com/office/powerpoint/2010/main" val="1291324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09B8018-E108-45FA-8D61-074AAA80B9D8}"/>
              </a:ext>
            </a:extLst>
          </p:cNvPr>
          <p:cNvSpPr txBox="1"/>
          <p:nvPr/>
        </p:nvSpPr>
        <p:spPr>
          <a:xfrm>
            <a:off x="277091" y="852493"/>
            <a:ext cx="83875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rearrangement of a N-nitroso derivative of a secondary aromatic amine, under acid catalyst, to a para-nitroso product as a major one along with ortho isomer is known as Fischer-</a:t>
            </a:r>
            <a:r>
              <a:rPr lang="en-US" dirty="0" err="1"/>
              <a:t>Hepp</a:t>
            </a:r>
            <a:r>
              <a:rPr lang="en-US" dirty="0"/>
              <a:t> Rearrangement.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0D4B92D-50FC-43F8-AF5C-7864D23119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1345865"/>
              </p:ext>
            </p:extLst>
          </p:nvPr>
        </p:nvGraphicFramePr>
        <p:xfrm>
          <a:off x="1818120" y="1963514"/>
          <a:ext cx="3520498" cy="1631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CS ChemDraw Drawing" r:id="rId3" imgW="5175504" imgH="2398950" progId="ChemDraw.Document.6.0">
                  <p:embed/>
                </p:oleObj>
              </mc:Choice>
              <mc:Fallback>
                <p:oleObj name="CS ChemDraw Drawing" r:id="rId3" imgW="5175504" imgH="239895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18120" y="1963514"/>
                        <a:ext cx="3520498" cy="16317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3B80606B-B71A-4DEC-ADEF-84EE76CA2EFB}"/>
              </a:ext>
            </a:extLst>
          </p:cNvPr>
          <p:cNvSpPr/>
          <p:nvPr/>
        </p:nvSpPr>
        <p:spPr>
          <a:xfrm>
            <a:off x="3338229" y="18472"/>
            <a:ext cx="57642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Fischer-</a:t>
            </a:r>
            <a:r>
              <a:rPr lang="en-US" sz="3600" b="1" dirty="0" err="1"/>
              <a:t>Hepp</a:t>
            </a:r>
            <a:r>
              <a:rPr lang="en-US" sz="3600" b="1" dirty="0"/>
              <a:t> Rearrangement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559D8E-FEEB-4F51-BDBC-7512F2126AF8}"/>
              </a:ext>
            </a:extLst>
          </p:cNvPr>
          <p:cNvSpPr txBox="1"/>
          <p:nvPr/>
        </p:nvSpPr>
        <p:spPr>
          <a:xfrm>
            <a:off x="277091" y="4036291"/>
            <a:ext cx="8589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When the reaction is carried out in 15N labeled sodium nitrite, no 15N was incorporated in the product. This suggests that the rearrangement is </a:t>
            </a:r>
            <a:r>
              <a:rPr lang="en-US" b="1" dirty="0"/>
              <a:t>intramolecular</a:t>
            </a:r>
            <a:r>
              <a:rPr lang="en-US" dirty="0"/>
              <a:t>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F012CD5-08B7-401E-8D12-3C1CAB42D9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4589343"/>
              </p:ext>
            </p:extLst>
          </p:nvPr>
        </p:nvGraphicFramePr>
        <p:xfrm>
          <a:off x="832874" y="5136115"/>
          <a:ext cx="7110398" cy="1437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CS ChemDraw Drawing" r:id="rId5" imgW="10018847" imgH="2021156" progId="ChemDraw.Document.6.0">
                  <p:embed/>
                </p:oleObj>
              </mc:Choice>
              <mc:Fallback>
                <p:oleObj name="CS ChemDraw Drawing" r:id="rId5" imgW="10018847" imgH="202115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2874" y="5136115"/>
                        <a:ext cx="7110398" cy="1437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C678992E-96E7-47D7-ADEF-6DD03332989E}"/>
              </a:ext>
            </a:extLst>
          </p:cNvPr>
          <p:cNvSpPr/>
          <p:nvPr/>
        </p:nvSpPr>
        <p:spPr>
          <a:xfrm>
            <a:off x="211511" y="3625987"/>
            <a:ext cx="4360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Evidence for intramolecular rearrangement: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F1CE7E8-900F-4FF9-ADB7-2028CFD6A918}"/>
              </a:ext>
            </a:extLst>
          </p:cNvPr>
          <p:cNvSpPr/>
          <p:nvPr/>
        </p:nvSpPr>
        <p:spPr>
          <a:xfrm>
            <a:off x="277091" y="4879518"/>
            <a:ext cx="13580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Mechanism:</a:t>
            </a:r>
          </a:p>
        </p:txBody>
      </p:sp>
    </p:spTree>
    <p:extLst>
      <p:ext uri="{BB962C8B-B14F-4D97-AF65-F5344CB8AC3E}">
        <p14:creationId xmlns:p14="http://schemas.microsoft.com/office/powerpoint/2010/main" val="3592647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88312F4-ECCC-4AC6-8CCC-BC74D75627C0}"/>
              </a:ext>
            </a:extLst>
          </p:cNvPr>
          <p:cNvSpPr/>
          <p:nvPr/>
        </p:nvSpPr>
        <p:spPr>
          <a:xfrm>
            <a:off x="2294514" y="18472"/>
            <a:ext cx="68286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Hofmann-Martius Rearrangement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B68F0B-3828-4C9E-B235-0FC022211493}"/>
              </a:ext>
            </a:extLst>
          </p:cNvPr>
          <p:cNvSpPr txBox="1"/>
          <p:nvPr/>
        </p:nvSpPr>
        <p:spPr>
          <a:xfrm>
            <a:off x="229972" y="789491"/>
            <a:ext cx="8552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thermal rearrangement (200-300 </a:t>
            </a:r>
            <a:r>
              <a:rPr lang="en-US" baseline="30000" dirty="0" err="1"/>
              <a:t>o</a:t>
            </a:r>
            <a:r>
              <a:rPr lang="en-US" dirty="0" err="1"/>
              <a:t>C</a:t>
            </a:r>
            <a:r>
              <a:rPr lang="en-US" dirty="0"/>
              <a:t>) of hydrochloride salt of N-</a:t>
            </a:r>
            <a:r>
              <a:rPr lang="en-US" dirty="0" err="1"/>
              <a:t>alkylaniline</a:t>
            </a:r>
            <a:r>
              <a:rPr lang="en-US" dirty="0"/>
              <a:t> to C-</a:t>
            </a:r>
            <a:r>
              <a:rPr lang="en-US" dirty="0" err="1"/>
              <a:t>alkylaniline</a:t>
            </a:r>
            <a:r>
              <a:rPr lang="en-US" dirty="0"/>
              <a:t> is known as Hofmann-Martius rearrangement.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C10BD5C-81FB-4FB3-A2C9-F3F7CB19A1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138555"/>
              </p:ext>
            </p:extLst>
          </p:nvPr>
        </p:nvGraphicFramePr>
        <p:xfrm>
          <a:off x="2580841" y="1454294"/>
          <a:ext cx="2491607" cy="1130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CS ChemDraw Drawing" r:id="rId3" imgW="4927127" imgH="2235637" progId="ChemDraw.Document.6.0">
                  <p:embed/>
                </p:oleObj>
              </mc:Choice>
              <mc:Fallback>
                <p:oleObj name="CS ChemDraw Drawing" r:id="rId3" imgW="4927127" imgH="223563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80841" y="1454294"/>
                        <a:ext cx="2491607" cy="11302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634638B7-BB9F-40C3-BA24-C596106810B1}"/>
              </a:ext>
            </a:extLst>
          </p:cNvPr>
          <p:cNvGrpSpPr/>
          <p:nvPr/>
        </p:nvGrpSpPr>
        <p:grpSpPr>
          <a:xfrm>
            <a:off x="332511" y="2485367"/>
            <a:ext cx="6243780" cy="1495115"/>
            <a:chOff x="332511" y="3196555"/>
            <a:chExt cx="6243780" cy="1495115"/>
          </a:xfrm>
        </p:grpSpPr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id="{AA9F4F47-3011-4C46-8752-3BAB833C173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77508034"/>
                </p:ext>
              </p:extLst>
            </p:nvPr>
          </p:nvGraphicFramePr>
          <p:xfrm>
            <a:off x="710334" y="3599296"/>
            <a:ext cx="5865957" cy="10923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3" name="CS ChemDraw Drawing" r:id="rId5" imgW="10055423" imgH="1868077" progId="ChemDraw.Document.6.0">
                    <p:embed/>
                  </p:oleObj>
                </mc:Choice>
                <mc:Fallback>
                  <p:oleObj name="CS ChemDraw Drawing" r:id="rId5" imgW="10055423" imgH="1868077" progId="ChemDraw.Document.6.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710334" y="3599296"/>
                          <a:ext cx="5865957" cy="109237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92B3D8E-7196-42C2-873F-49900CF48A03}"/>
                </a:ext>
              </a:extLst>
            </p:cNvPr>
            <p:cNvSpPr/>
            <p:nvPr/>
          </p:nvSpPr>
          <p:spPr>
            <a:xfrm>
              <a:off x="332511" y="3196555"/>
              <a:ext cx="13580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Mechanism: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8C19208-2CA3-4182-A263-BB7C51DBA732}"/>
              </a:ext>
            </a:extLst>
          </p:cNvPr>
          <p:cNvGrpSpPr/>
          <p:nvPr/>
        </p:nvGrpSpPr>
        <p:grpSpPr>
          <a:xfrm>
            <a:off x="321518" y="4094623"/>
            <a:ext cx="8278420" cy="1529625"/>
            <a:chOff x="321518" y="4408652"/>
            <a:chExt cx="8278420" cy="1529625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B33FEC8-807E-4874-8104-04E6DD6B7B7E}"/>
                </a:ext>
              </a:extLst>
            </p:cNvPr>
            <p:cNvSpPr txBox="1"/>
            <p:nvPr/>
          </p:nvSpPr>
          <p:spPr>
            <a:xfrm>
              <a:off x="321518" y="4408652"/>
              <a:ext cx="82784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The rearrangement is </a:t>
              </a:r>
              <a:r>
                <a:rPr lang="en-US" b="1" dirty="0"/>
                <a:t>intermolecular</a:t>
              </a:r>
              <a:r>
                <a:rPr lang="en-US" dirty="0"/>
                <a:t>, as during the reactions cross products are found</a:t>
              </a:r>
            </a:p>
          </p:txBody>
        </p:sp>
        <p:graphicFrame>
          <p:nvGraphicFramePr>
            <p:cNvPr id="10" name="Object 9">
              <a:extLst>
                <a:ext uri="{FF2B5EF4-FFF2-40B4-BE49-F238E27FC236}">
                  <a16:creationId xmlns:a16="http://schemas.microsoft.com/office/drawing/2014/main" id="{C82D782C-BD4B-4B32-86F5-9B0BC2C98DD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68404807"/>
                </p:ext>
              </p:extLst>
            </p:nvPr>
          </p:nvGraphicFramePr>
          <p:xfrm>
            <a:off x="1291216" y="4770165"/>
            <a:ext cx="5580639" cy="1168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4" name="CS ChemDraw Drawing" r:id="rId7" imgW="8759952" imgH="1833538" progId="ChemDraw.Document.6.0">
                    <p:embed/>
                  </p:oleObj>
                </mc:Choice>
                <mc:Fallback>
                  <p:oleObj name="CS ChemDraw Drawing" r:id="rId7" imgW="8759952" imgH="1833538" progId="ChemDraw.Document.6.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291216" y="4770165"/>
                          <a:ext cx="5580639" cy="11681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277D45B-6A40-433D-AAB6-A050CBE2CBDD}"/>
              </a:ext>
            </a:extLst>
          </p:cNvPr>
          <p:cNvGrpSpPr/>
          <p:nvPr/>
        </p:nvGrpSpPr>
        <p:grpSpPr>
          <a:xfrm>
            <a:off x="277092" y="5495082"/>
            <a:ext cx="7704534" cy="1293644"/>
            <a:chOff x="277092" y="5495082"/>
            <a:chExt cx="7704534" cy="1293644"/>
          </a:xfrm>
        </p:grpSpPr>
        <p:graphicFrame>
          <p:nvGraphicFramePr>
            <p:cNvPr id="13" name="Object 12">
              <a:extLst>
                <a:ext uri="{FF2B5EF4-FFF2-40B4-BE49-F238E27FC236}">
                  <a16:creationId xmlns:a16="http://schemas.microsoft.com/office/drawing/2014/main" id="{F484044F-6299-486B-90A1-7709CA2DA3D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1253745"/>
                </p:ext>
              </p:extLst>
            </p:nvPr>
          </p:nvGraphicFramePr>
          <p:xfrm>
            <a:off x="789871" y="5790496"/>
            <a:ext cx="7191755" cy="9982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5" name="CS ChemDraw Drawing" r:id="rId9" imgW="14712483" imgH="2033095" progId="ChemDraw.Document.6.0">
                    <p:embed/>
                  </p:oleObj>
                </mc:Choice>
                <mc:Fallback>
                  <p:oleObj name="CS ChemDraw Drawing" r:id="rId9" imgW="14712483" imgH="2033095" progId="ChemDraw.Document.6.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789871" y="5790496"/>
                          <a:ext cx="7191755" cy="99823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A82FFC-8D9B-43DC-B6CD-D98669AC8EC1}"/>
                </a:ext>
              </a:extLst>
            </p:cNvPr>
            <p:cNvSpPr/>
            <p:nvPr/>
          </p:nvSpPr>
          <p:spPr>
            <a:xfrm>
              <a:off x="277092" y="5495082"/>
              <a:ext cx="115089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Examples: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4467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907FE85-85D8-4F47-AC2C-E999D8590DA0}"/>
              </a:ext>
            </a:extLst>
          </p:cNvPr>
          <p:cNvSpPr/>
          <p:nvPr/>
        </p:nvSpPr>
        <p:spPr>
          <a:xfrm>
            <a:off x="3066875" y="18472"/>
            <a:ext cx="60517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N-Azo to C-azo Rearrangement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02EA326-3E3F-4B30-B04E-AE0A4FF673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312718"/>
              </p:ext>
            </p:extLst>
          </p:nvPr>
        </p:nvGraphicFramePr>
        <p:xfrm>
          <a:off x="794803" y="1069257"/>
          <a:ext cx="2580673" cy="1236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CS ChemDraw Drawing" r:id="rId3" imgW="4215171" imgH="2019450" progId="ChemDraw.Document.6.0">
                  <p:embed/>
                </p:oleObj>
              </mc:Choice>
              <mc:Fallback>
                <p:oleObj name="CS ChemDraw Drawing" r:id="rId3" imgW="4215171" imgH="201945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4803" y="1069257"/>
                        <a:ext cx="2580673" cy="12363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078809A-930A-4A78-9B32-A9A1410C1A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8734823"/>
              </p:ext>
            </p:extLst>
          </p:nvPr>
        </p:nvGraphicFramePr>
        <p:xfrm>
          <a:off x="4925177" y="1072173"/>
          <a:ext cx="2952950" cy="1233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CS ChemDraw Drawing" r:id="rId5" imgW="4823354" imgH="2014760" progId="ChemDraw.Document.6.0">
                  <p:embed/>
                </p:oleObj>
              </mc:Choice>
              <mc:Fallback>
                <p:oleObj name="CS ChemDraw Drawing" r:id="rId5" imgW="4823354" imgH="201476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25177" y="1072173"/>
                        <a:ext cx="2952950" cy="12334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EB6ED22-5C82-4082-B491-97CD738110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713512"/>
              </p:ext>
            </p:extLst>
          </p:nvPr>
        </p:nvGraphicFramePr>
        <p:xfrm>
          <a:off x="554066" y="3506737"/>
          <a:ext cx="7324061" cy="1050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CS ChemDraw Drawing" r:id="rId7" imgW="14496004" imgH="2069339" progId="ChemDraw.Document.6.0">
                  <p:embed/>
                </p:oleObj>
              </mc:Choice>
              <mc:Fallback>
                <p:oleObj name="CS ChemDraw Drawing" r:id="rId7" imgW="14496004" imgH="206933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4066" y="3506737"/>
                        <a:ext cx="7324061" cy="10509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EB86114-D4C7-4CE4-AACD-E6A6015F6DFE}"/>
              </a:ext>
            </a:extLst>
          </p:cNvPr>
          <p:cNvSpPr txBox="1"/>
          <p:nvPr/>
        </p:nvSpPr>
        <p:spPr>
          <a:xfrm>
            <a:off x="4572000" y="2459115"/>
            <a:ext cx="4314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When the para- position is blocked, then only ortho product is obtained.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DDC0E32-8407-4522-B9F1-DBB95EEDF903}"/>
              </a:ext>
            </a:extLst>
          </p:cNvPr>
          <p:cNvSpPr/>
          <p:nvPr/>
        </p:nvSpPr>
        <p:spPr>
          <a:xfrm>
            <a:off x="288122" y="3137405"/>
            <a:ext cx="13580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Mechanism: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0EAA56-DDEC-4571-9F78-1469BA4625DB}"/>
              </a:ext>
            </a:extLst>
          </p:cNvPr>
          <p:cNvSpPr txBox="1"/>
          <p:nvPr/>
        </p:nvSpPr>
        <p:spPr>
          <a:xfrm>
            <a:off x="288122" y="4899758"/>
            <a:ext cx="833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rearrangement is </a:t>
            </a:r>
            <a:r>
              <a:rPr lang="en-US" b="1" dirty="0"/>
              <a:t>intermolecular</a:t>
            </a:r>
            <a:r>
              <a:rPr lang="en-US" dirty="0"/>
              <a:t>, as during the reactions cross products are found.</a:t>
            </a:r>
          </a:p>
        </p:txBody>
      </p:sp>
    </p:spTree>
    <p:extLst>
      <p:ext uri="{BB962C8B-B14F-4D97-AF65-F5344CB8AC3E}">
        <p14:creationId xmlns:p14="http://schemas.microsoft.com/office/powerpoint/2010/main" val="2281144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8EF6D2-CB82-4999-98BB-C59CA1D4BE8C}"/>
              </a:ext>
            </a:extLst>
          </p:cNvPr>
          <p:cNvSpPr/>
          <p:nvPr/>
        </p:nvSpPr>
        <p:spPr>
          <a:xfrm>
            <a:off x="3750458" y="18472"/>
            <a:ext cx="53644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Bamberger Rearrangement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9148E6-437F-468C-87FD-C67942CB41D1}"/>
              </a:ext>
            </a:extLst>
          </p:cNvPr>
          <p:cNvSpPr txBox="1"/>
          <p:nvPr/>
        </p:nvSpPr>
        <p:spPr>
          <a:xfrm>
            <a:off x="138725" y="778274"/>
            <a:ext cx="86912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Aryl hydroxylamine, under acidic conditions, rearranges to form amino phenol. This type of rearrangement is known as Bamberger rearrangement. </a:t>
            </a:r>
          </a:p>
          <a:p>
            <a:r>
              <a:rPr lang="en-US" dirty="0"/>
              <a:t>The attack on the ring is not electrophilic, but nucleophilic.</a:t>
            </a:r>
          </a:p>
        </p:txBody>
      </p:sp>
      <p:pic>
        <p:nvPicPr>
          <p:cNvPr id="5122" name="Picture 2" descr="The Bamberger rearrangement">
            <a:extLst>
              <a:ext uri="{FF2B5EF4-FFF2-40B4-BE49-F238E27FC236}">
                <a16:creationId xmlns:a16="http://schemas.microsoft.com/office/drawing/2014/main" id="{85BFB331-1882-4948-AB61-B64926455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055" y="1764029"/>
            <a:ext cx="2986815" cy="699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1CB55A59-99A2-430E-942D-9DAC78ABFD4E}"/>
              </a:ext>
            </a:extLst>
          </p:cNvPr>
          <p:cNvGrpSpPr/>
          <p:nvPr/>
        </p:nvGrpSpPr>
        <p:grpSpPr>
          <a:xfrm>
            <a:off x="138725" y="2531926"/>
            <a:ext cx="5105145" cy="3306836"/>
            <a:chOff x="138725" y="2594072"/>
            <a:chExt cx="5105145" cy="3306836"/>
          </a:xfrm>
        </p:grpSpPr>
        <p:pic>
          <p:nvPicPr>
            <p:cNvPr id="5124" name="Picture 4" descr="The mechanism of the Bamberger rearrangement">
              <a:extLst>
                <a:ext uri="{FF2B5EF4-FFF2-40B4-BE49-F238E27FC236}">
                  <a16:creationId xmlns:a16="http://schemas.microsoft.com/office/drawing/2014/main" id="{AF1D2B9C-C3CA-4113-B333-31002FFC1E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6789" y="2784586"/>
              <a:ext cx="3747081" cy="31163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FE2CFE6-D546-4CC0-98E5-995F5E5EA3B1}"/>
                </a:ext>
              </a:extLst>
            </p:cNvPr>
            <p:cNvSpPr/>
            <p:nvPr/>
          </p:nvSpPr>
          <p:spPr>
            <a:xfrm>
              <a:off x="138725" y="2594072"/>
              <a:ext cx="13580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Mechanism: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B0190B37-9F5E-4C78-8323-1015CFC8BE68}"/>
              </a:ext>
            </a:extLst>
          </p:cNvPr>
          <p:cNvSpPr/>
          <p:nvPr/>
        </p:nvSpPr>
        <p:spPr>
          <a:xfrm>
            <a:off x="5258194" y="2830266"/>
            <a:ext cx="374708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mechanism of the rearrangement proceeds from the </a:t>
            </a:r>
            <a:r>
              <a:rPr lang="en-US" dirty="0" err="1"/>
              <a:t>monoprotonation</a:t>
            </a:r>
            <a:r>
              <a:rPr lang="en-US" dirty="0"/>
              <a:t> of N-phenylhydroxylamine </a:t>
            </a:r>
            <a:r>
              <a:rPr lang="en-US" b="1" dirty="0"/>
              <a:t>1</a:t>
            </a:r>
            <a:r>
              <a:rPr lang="en-US" dirty="0"/>
              <a:t>. N-protonation </a:t>
            </a:r>
            <a:r>
              <a:rPr lang="en-US" b="1" dirty="0"/>
              <a:t>2</a:t>
            </a:r>
            <a:r>
              <a:rPr lang="en-US" dirty="0"/>
              <a:t> is favored, but unproductive. O-protonation </a:t>
            </a:r>
            <a:r>
              <a:rPr lang="en-US" b="1" dirty="0"/>
              <a:t>3</a:t>
            </a:r>
            <a:r>
              <a:rPr lang="en-US" dirty="0"/>
              <a:t> can form the nitrenium ion </a:t>
            </a:r>
            <a:r>
              <a:rPr lang="en-US" b="1" dirty="0"/>
              <a:t>4</a:t>
            </a:r>
            <a:r>
              <a:rPr lang="en-US" dirty="0"/>
              <a:t>, which can react with nucleophiles (H</a:t>
            </a:r>
            <a:r>
              <a:rPr lang="en-US" baseline="-25000" dirty="0"/>
              <a:t>2</a:t>
            </a:r>
            <a:r>
              <a:rPr lang="en-US" dirty="0"/>
              <a:t>O) to form the desired 4-aminophenol </a:t>
            </a:r>
            <a:r>
              <a:rPr lang="en-US" b="1" dirty="0"/>
              <a:t>5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56EDB74-B0CB-45C5-A00D-8A013BD55A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1563183"/>
              </p:ext>
            </p:extLst>
          </p:nvPr>
        </p:nvGraphicFramePr>
        <p:xfrm>
          <a:off x="5904304" y="5795678"/>
          <a:ext cx="2454860" cy="951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CS ChemDraw Drawing" r:id="rId5" imgW="4838665" imgH="1875752" progId="ChemDraw.Document.6.0">
                  <p:embed/>
                </p:oleObj>
              </mc:Choice>
              <mc:Fallback>
                <p:oleObj name="CS ChemDraw Drawing" r:id="rId5" imgW="4838665" imgH="187575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04304" y="5795678"/>
                        <a:ext cx="2454860" cy="9519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FEB4642-C7B9-4949-A8E3-21E27A8C4D9F}"/>
              </a:ext>
            </a:extLst>
          </p:cNvPr>
          <p:cNvSpPr txBox="1"/>
          <p:nvPr/>
        </p:nvSpPr>
        <p:spPr>
          <a:xfrm>
            <a:off x="501399" y="6029276"/>
            <a:ext cx="5476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When the reaction is carried out in presence of alcohol, alkoxy group is found in the product</a:t>
            </a:r>
          </a:p>
        </p:txBody>
      </p:sp>
    </p:spTree>
    <p:extLst>
      <p:ext uri="{BB962C8B-B14F-4D97-AF65-F5344CB8AC3E}">
        <p14:creationId xmlns:p14="http://schemas.microsoft.com/office/powerpoint/2010/main" val="2542175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6488CF-F0F3-4A59-9967-340B218A59A0}"/>
              </a:ext>
            </a:extLst>
          </p:cNvPr>
          <p:cNvSpPr/>
          <p:nvPr/>
        </p:nvSpPr>
        <p:spPr>
          <a:xfrm>
            <a:off x="4734563" y="17756"/>
            <a:ext cx="43828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Orton Rearrangement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C0FC4F-5194-4628-8AB7-7E3C7D62A98F}"/>
              </a:ext>
            </a:extLst>
          </p:cNvPr>
          <p:cNvSpPr txBox="1"/>
          <p:nvPr/>
        </p:nvSpPr>
        <p:spPr>
          <a:xfrm>
            <a:off x="36944" y="781145"/>
            <a:ext cx="89015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Acid catalyzed rearrangement of N-</a:t>
            </a:r>
            <a:r>
              <a:rPr lang="en-US" dirty="0" err="1"/>
              <a:t>chloro</a:t>
            </a:r>
            <a:r>
              <a:rPr lang="en-US" dirty="0"/>
              <a:t> acetanilide to </a:t>
            </a:r>
            <a:r>
              <a:rPr lang="en-US" i="1" dirty="0"/>
              <a:t>p</a:t>
            </a:r>
            <a:r>
              <a:rPr lang="en-US" dirty="0"/>
              <a:t>-chloroacetanilide along with minor amount of </a:t>
            </a:r>
            <a:r>
              <a:rPr lang="en-US" i="1" dirty="0"/>
              <a:t>o</a:t>
            </a:r>
            <a:r>
              <a:rPr lang="en-US" dirty="0"/>
              <a:t>-chloroacetanilide is known as Orton Rearrangement.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DDDBEAE-BA23-4F1F-BFC9-57AC26ED95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9511573"/>
              </p:ext>
            </p:extLst>
          </p:nvPr>
        </p:nvGraphicFramePr>
        <p:xfrm>
          <a:off x="807027" y="1772804"/>
          <a:ext cx="6997663" cy="1265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CS ChemDraw Drawing" r:id="rId3" imgW="10687847" imgH="1926068" progId="ChemDraw.Document.6.0">
                  <p:embed/>
                </p:oleObj>
              </mc:Choice>
              <mc:Fallback>
                <p:oleObj name="CS ChemDraw Drawing" r:id="rId3" imgW="10687847" imgH="192606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7027" y="1772804"/>
                        <a:ext cx="6997663" cy="12659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BBBE622D-6166-4CC6-8BD3-2907D4D8D4AD}"/>
              </a:ext>
            </a:extLst>
          </p:cNvPr>
          <p:cNvSpPr/>
          <p:nvPr/>
        </p:nvSpPr>
        <p:spPr>
          <a:xfrm>
            <a:off x="132481" y="3199425"/>
            <a:ext cx="3651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 rearrangement is </a:t>
            </a:r>
            <a:r>
              <a:rPr lang="en-US" b="1" dirty="0"/>
              <a:t>intermolecular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B643A6-2511-4828-93CA-5C60088E1906}"/>
              </a:ext>
            </a:extLst>
          </p:cNvPr>
          <p:cNvSpPr txBox="1"/>
          <p:nvPr/>
        </p:nvSpPr>
        <p:spPr>
          <a:xfrm>
            <a:off x="225723" y="3685029"/>
            <a:ext cx="86772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When air is bubbled through the reaction mixture, Cl</a:t>
            </a:r>
            <a:r>
              <a:rPr lang="en-US" baseline="-25000" dirty="0"/>
              <a:t>2</a:t>
            </a:r>
            <a:r>
              <a:rPr lang="en-US" dirty="0"/>
              <a:t> is evolved leaving </a:t>
            </a:r>
            <a:r>
              <a:rPr lang="en-US" dirty="0" err="1"/>
              <a:t>anilide</a:t>
            </a:r>
            <a:r>
              <a:rPr lang="en-US" dirty="0"/>
              <a:t> as the product.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Using HCl* (where  -Cl* is radioactive) in the reaction, the –Cl* is found in the product.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When reaction is carried out in presence of anisole, o- and p- chloroanisoles are found as products.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D374088-4C06-4ACE-B96F-143069E17B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9289839"/>
              </p:ext>
            </p:extLst>
          </p:nvPr>
        </p:nvGraphicFramePr>
        <p:xfrm>
          <a:off x="1115626" y="5443847"/>
          <a:ext cx="6571521" cy="1090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CS ChemDraw Drawing" r:id="rId5" imgW="12714838" imgH="2100040" progId="ChemDraw.Document.6.0">
                  <p:embed/>
                </p:oleObj>
              </mc:Choice>
              <mc:Fallback>
                <p:oleObj name="CS ChemDraw Drawing" r:id="rId5" imgW="12714838" imgH="21000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15626" y="5443847"/>
                        <a:ext cx="6571521" cy="10901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1807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93B35D6-8807-45A7-98BD-A6C3D838EDF8}"/>
              </a:ext>
            </a:extLst>
          </p:cNvPr>
          <p:cNvSpPr/>
          <p:nvPr/>
        </p:nvSpPr>
        <p:spPr>
          <a:xfrm>
            <a:off x="4947635" y="17756"/>
            <a:ext cx="41596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Fries Rearrangement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915336-EB12-49E0-A720-4151EE77EA85}"/>
              </a:ext>
            </a:extLst>
          </p:cNvPr>
          <p:cNvSpPr txBox="1"/>
          <p:nvPr/>
        </p:nvSpPr>
        <p:spPr>
          <a:xfrm>
            <a:off x="363984" y="843378"/>
            <a:ext cx="8602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Phenolic esters on heating with anhydrous AlCl3, followed by hydrolysis , gives </a:t>
            </a:r>
            <a:r>
              <a:rPr lang="en-US" i="1" dirty="0"/>
              <a:t>o</a:t>
            </a:r>
            <a:r>
              <a:rPr lang="en-US" dirty="0"/>
              <a:t>- and </a:t>
            </a:r>
            <a:r>
              <a:rPr lang="en-US" i="1" dirty="0"/>
              <a:t>p</a:t>
            </a:r>
            <a:r>
              <a:rPr lang="en-US" dirty="0"/>
              <a:t>- acylphenols. This type of rearrangement is known as Fries rearrangement.</a:t>
            </a:r>
          </a:p>
        </p:txBody>
      </p:sp>
      <p:pic>
        <p:nvPicPr>
          <p:cNvPr id="7174" name="Picture 6" descr="The Fries rearrangement">
            <a:extLst>
              <a:ext uri="{FF2B5EF4-FFF2-40B4-BE49-F238E27FC236}">
                <a16:creationId xmlns:a16="http://schemas.microsoft.com/office/drawing/2014/main" id="{8E269D92-74F3-41F4-9C83-E3B23D1B8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091" y="1551188"/>
            <a:ext cx="5121305" cy="1877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DA6EB63-BCB7-4F07-BF01-EE4EB28C913C}"/>
              </a:ext>
            </a:extLst>
          </p:cNvPr>
          <p:cNvSpPr txBox="1"/>
          <p:nvPr/>
        </p:nvSpPr>
        <p:spPr>
          <a:xfrm>
            <a:off x="284086" y="3429000"/>
            <a:ext cx="8407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low temp (&lt;100 </a:t>
            </a:r>
            <a:r>
              <a:rPr lang="en-US" baseline="30000" dirty="0" err="1"/>
              <a:t>o</a:t>
            </a:r>
            <a:r>
              <a:rPr lang="en-US" dirty="0" err="1"/>
              <a:t>C</a:t>
            </a:r>
            <a:r>
              <a:rPr lang="en-US" dirty="0"/>
              <a:t>) </a:t>
            </a:r>
            <a:r>
              <a:rPr lang="en-US" i="1" dirty="0"/>
              <a:t>p</a:t>
            </a:r>
            <a:r>
              <a:rPr lang="en-US" dirty="0"/>
              <a:t>-product predominates (KCP) and at high temperature (&gt;100 </a:t>
            </a:r>
            <a:r>
              <a:rPr lang="en-US" baseline="30000" dirty="0" err="1"/>
              <a:t>o</a:t>
            </a:r>
            <a:r>
              <a:rPr lang="en-US" dirty="0" err="1"/>
              <a:t>C</a:t>
            </a:r>
            <a:r>
              <a:rPr lang="en-US" dirty="0"/>
              <a:t>) </a:t>
            </a:r>
            <a:r>
              <a:rPr lang="en-US" i="1" dirty="0"/>
              <a:t>o</a:t>
            </a:r>
            <a:r>
              <a:rPr lang="en-US" dirty="0"/>
              <a:t>-product predominates (TCP).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99BDB2-FCDD-4161-9E89-24A55ECC24A2}"/>
              </a:ext>
            </a:extLst>
          </p:cNvPr>
          <p:cNvSpPr txBox="1"/>
          <p:nvPr/>
        </p:nvSpPr>
        <p:spPr>
          <a:xfrm>
            <a:off x="284086" y="4244514"/>
            <a:ext cx="850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difficulty in the </a:t>
            </a:r>
            <a:r>
              <a:rPr lang="en-US" dirty="0" err="1"/>
              <a:t>Fridel</a:t>
            </a:r>
            <a:r>
              <a:rPr lang="en-US" dirty="0"/>
              <a:t>-Crafts acylation of phenols thus can be overcome by first acylation of phenol followed by heating with AlCl</a:t>
            </a:r>
            <a:r>
              <a:rPr lang="en-US" baseline="-25000" dirty="0"/>
              <a:t>3</a:t>
            </a:r>
            <a:r>
              <a:rPr lang="en-US" dirty="0"/>
              <a:t> to give </a:t>
            </a:r>
            <a:r>
              <a:rPr lang="en-US" i="1" dirty="0"/>
              <a:t>o</a:t>
            </a:r>
            <a:r>
              <a:rPr lang="en-US" dirty="0"/>
              <a:t>- and </a:t>
            </a:r>
            <a:r>
              <a:rPr lang="en-US" i="1" dirty="0"/>
              <a:t>p</a:t>
            </a:r>
            <a:r>
              <a:rPr lang="en-US" dirty="0"/>
              <a:t>- acyl phenols.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C47718D-D72B-4B27-90DB-06F14EF986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901764"/>
              </p:ext>
            </p:extLst>
          </p:nvPr>
        </p:nvGraphicFramePr>
        <p:xfrm>
          <a:off x="1599091" y="5105821"/>
          <a:ext cx="4884305" cy="1514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CS ChemDraw Drawing" r:id="rId4" imgW="8622579" imgH="2673128" progId="ChemDraw.Document.6.0">
                  <p:embed/>
                </p:oleObj>
              </mc:Choice>
              <mc:Fallback>
                <p:oleObj name="CS ChemDraw Drawing" r:id="rId4" imgW="8622579" imgH="267312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9091" y="5105821"/>
                        <a:ext cx="4884305" cy="15142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8419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6043BABB-B45F-4C57-A99A-5DDC6F3AD50E}"/>
              </a:ext>
            </a:extLst>
          </p:cNvPr>
          <p:cNvGrpSpPr/>
          <p:nvPr/>
        </p:nvGrpSpPr>
        <p:grpSpPr>
          <a:xfrm>
            <a:off x="1292550" y="772259"/>
            <a:ext cx="7779983" cy="6085741"/>
            <a:chOff x="618292" y="772259"/>
            <a:chExt cx="7779983" cy="6085741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8FF2DE0A-A0B9-4C40-8A0D-73EF562278A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8292" y="772259"/>
              <a:ext cx="7779983" cy="5771661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5F0C889-522B-4F16-81B4-E95E0A641F1B}"/>
                </a:ext>
              </a:extLst>
            </p:cNvPr>
            <p:cNvSpPr txBox="1"/>
            <p:nvPr/>
          </p:nvSpPr>
          <p:spPr>
            <a:xfrm>
              <a:off x="4304907" y="3411734"/>
              <a:ext cx="5341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TCP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1F5A433-9033-427A-93FC-DA46CEE8ADF1}"/>
                </a:ext>
              </a:extLst>
            </p:cNvPr>
            <p:cNvSpPr txBox="1"/>
            <p:nvPr/>
          </p:nvSpPr>
          <p:spPr>
            <a:xfrm>
              <a:off x="1785891" y="6488668"/>
              <a:ext cx="5381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KCP</a:t>
              </a:r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D7405ADC-5D1F-4B82-A13B-8B10F5A3003C}"/>
              </a:ext>
            </a:extLst>
          </p:cNvPr>
          <p:cNvSpPr/>
          <p:nvPr/>
        </p:nvSpPr>
        <p:spPr>
          <a:xfrm>
            <a:off x="4947635" y="17756"/>
            <a:ext cx="41596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Fries Rearrangement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9412DA-A2F0-4974-A251-324856AFE823}"/>
              </a:ext>
            </a:extLst>
          </p:cNvPr>
          <p:cNvSpPr txBox="1"/>
          <p:nvPr/>
        </p:nvSpPr>
        <p:spPr>
          <a:xfrm>
            <a:off x="71467" y="772259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Mechanism</a:t>
            </a:r>
          </a:p>
        </p:txBody>
      </p:sp>
    </p:spTree>
    <p:extLst>
      <p:ext uri="{BB962C8B-B14F-4D97-AF65-F5344CB8AC3E}">
        <p14:creationId xmlns:p14="http://schemas.microsoft.com/office/powerpoint/2010/main" val="358113654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EAADB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</TotalTime>
  <Words>673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Custom Design</vt:lpstr>
      <vt:lpstr>CS ChemDraw 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jayantasamanta0000@gmail.com</dc:creator>
  <cp:lastModifiedBy>jayantasamanta0000@gmail.com</cp:lastModifiedBy>
  <cp:revision>36</cp:revision>
  <dcterms:created xsi:type="dcterms:W3CDTF">2020-03-31T19:57:23Z</dcterms:created>
  <dcterms:modified xsi:type="dcterms:W3CDTF">2020-05-28T22:38:06Z</dcterms:modified>
</cp:coreProperties>
</file>