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embeddedFontLst>
    <p:embeddedFont>
      <p:font typeface="Roboto Slab"/>
      <p:regular r:id="rId15"/>
      <p:bold r:id="rId16"/>
    </p:embeddedFont>
    <p:embeddedFont>
      <p:font typeface="Roboto"/>
      <p:regular r:id="rId17"/>
      <p:bold r:id="rId18"/>
      <p:italic r:id="rId19"/>
      <p:boldItalic r:id="rId2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Roboto-boldItalic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RobotoSlab-regular.fntdata"/><Relationship Id="rId14" Type="http://schemas.openxmlformats.org/officeDocument/2006/relationships/slide" Target="slides/slide9.xml"/><Relationship Id="rId17" Type="http://schemas.openxmlformats.org/officeDocument/2006/relationships/font" Target="fonts/Roboto-regular.fntdata"/><Relationship Id="rId16" Type="http://schemas.openxmlformats.org/officeDocument/2006/relationships/font" Target="fonts/RobotoSlab-bold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Roboto-italic.fntdata"/><Relationship Id="rId6" Type="http://schemas.openxmlformats.org/officeDocument/2006/relationships/slide" Target="slides/slide1.xml"/><Relationship Id="rId18" Type="http://schemas.openxmlformats.org/officeDocument/2006/relationships/font" Target="fonts/Roboto-bold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c6f75fceb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c6f75fceb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c6f75fceb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c6f75fceb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c6f75fceb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c6f75fceb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94f6afdf7c_0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94f6afdf7c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c6f75fceb_0_16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c6f75fceb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c6f75fceb_0_26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c6f75fceb_0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c6f75fceb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c6f75fceb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c6f75fceb_0_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c6f75fceb_0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c6f75fceb_0_6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c6f75fceb_0_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1524800" y="672606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1" name="Google Shape;11;p2"/>
          <p:cNvSpPr/>
          <p:nvPr/>
        </p:nvSpPr>
        <p:spPr>
          <a:xfrm rot="10800000">
            <a:off x="6537563" y="3342925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cxnSp>
        <p:nvCxnSpPr>
          <p:cNvPr id="12" name="Google Shape;12;p2"/>
          <p:cNvCxnSpPr/>
          <p:nvPr/>
        </p:nvCxnSpPr>
        <p:spPr>
          <a:xfrm>
            <a:off x="4359602" y="2817464"/>
            <a:ext cx="4248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3" name="Google Shape;13;p2"/>
          <p:cNvSpPr txBox="1"/>
          <p:nvPr>
            <p:ph type="ctrTitle"/>
          </p:nvPr>
        </p:nvSpPr>
        <p:spPr>
          <a:xfrm>
            <a:off x="1680302" y="1188925"/>
            <a:ext cx="5783400" cy="14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14" name="Google Shape;14;p2"/>
          <p:cNvSpPr txBox="1"/>
          <p:nvPr>
            <p:ph idx="1" type="subTitle"/>
          </p:nvPr>
        </p:nvSpPr>
        <p:spPr>
          <a:xfrm>
            <a:off x="1680302" y="3049450"/>
            <a:ext cx="5783400" cy="9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1"/>
          <p:cNvSpPr/>
          <p:nvPr/>
        </p:nvSpPr>
        <p:spPr>
          <a:xfrm>
            <a:off x="150" y="5076825"/>
            <a:ext cx="9143700" cy="66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" name="Google Shape;54;p11"/>
          <p:cNvSpPr txBox="1"/>
          <p:nvPr>
            <p:ph hasCustomPrompt="1" type="title"/>
          </p:nvPr>
        </p:nvSpPr>
        <p:spPr>
          <a:xfrm>
            <a:off x="387900" y="1152450"/>
            <a:ext cx="8368200" cy="15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5" name="Google Shape;55;p11"/>
          <p:cNvSpPr txBox="1"/>
          <p:nvPr>
            <p:ph idx="1" type="body"/>
          </p:nvPr>
        </p:nvSpPr>
        <p:spPr>
          <a:xfrm>
            <a:off x="387900" y="2919450"/>
            <a:ext cx="83682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6" name="Google Shape;56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Google Shape;17;p3"/>
          <p:cNvCxnSpPr/>
          <p:nvPr/>
        </p:nvCxnSpPr>
        <p:spPr>
          <a:xfrm>
            <a:off x="4359602" y="2817464"/>
            <a:ext cx="4248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8" name="Google Shape;18;p3"/>
          <p:cNvSpPr txBox="1"/>
          <p:nvPr>
            <p:ph type="title"/>
          </p:nvPr>
        </p:nvSpPr>
        <p:spPr>
          <a:xfrm>
            <a:off x="480750" y="1764950"/>
            <a:ext cx="8222100" cy="907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9" name="Google Shape;19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Google Shape;21;p4"/>
          <p:cNvCxnSpPr/>
          <p:nvPr/>
        </p:nvCxnSpPr>
        <p:spPr>
          <a:xfrm>
            <a:off x="492563" y="1260284"/>
            <a:ext cx="4248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2" name="Google Shape;22;p4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Google Shape;26;p5"/>
          <p:cNvCxnSpPr/>
          <p:nvPr/>
        </p:nvCxnSpPr>
        <p:spPr>
          <a:xfrm>
            <a:off x="492563" y="1260284"/>
            <a:ext cx="4248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7" name="Google Shape;27;p5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" type="body"/>
          </p:nvPr>
        </p:nvSpPr>
        <p:spPr>
          <a:xfrm>
            <a:off x="387900" y="1489825"/>
            <a:ext cx="39999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9" name="Google Shape;29;p5"/>
          <p:cNvSpPr txBox="1"/>
          <p:nvPr>
            <p:ph idx="2" type="body"/>
          </p:nvPr>
        </p:nvSpPr>
        <p:spPr>
          <a:xfrm>
            <a:off x="4756200" y="1489825"/>
            <a:ext cx="39999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0" name="Google Shape;30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3" name="Google Shape;33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Google Shape;35;p7"/>
          <p:cNvCxnSpPr/>
          <p:nvPr/>
        </p:nvCxnSpPr>
        <p:spPr>
          <a:xfrm>
            <a:off x="489218" y="1412277"/>
            <a:ext cx="3315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6" name="Google Shape;36;p7"/>
          <p:cNvSpPr txBox="1"/>
          <p:nvPr>
            <p:ph type="title"/>
          </p:nvPr>
        </p:nvSpPr>
        <p:spPr>
          <a:xfrm>
            <a:off x="3879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7" name="Google Shape;37;p7"/>
          <p:cNvSpPr txBox="1"/>
          <p:nvPr>
            <p:ph idx="1" type="body"/>
          </p:nvPr>
        </p:nvSpPr>
        <p:spPr>
          <a:xfrm>
            <a:off x="387900" y="1594025"/>
            <a:ext cx="2808000" cy="268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8" name="Google Shape;38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41" name="Google Shape;41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9"/>
          <p:cNvSpPr/>
          <p:nvPr/>
        </p:nvSpPr>
        <p:spPr>
          <a:xfrm>
            <a:off x="4572000" y="-7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4" name="Google Shape;44;p9"/>
          <p:cNvCxnSpPr/>
          <p:nvPr/>
        </p:nvCxnSpPr>
        <p:spPr>
          <a:xfrm>
            <a:off x="5029675" y="4495503"/>
            <a:ext cx="540900" cy="0"/>
          </a:xfrm>
          <a:prstGeom prst="straightConnector1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5" name="Google Shape;45;p9"/>
          <p:cNvSpPr txBox="1"/>
          <p:nvPr>
            <p:ph type="title"/>
          </p:nvPr>
        </p:nvSpPr>
        <p:spPr>
          <a:xfrm>
            <a:off x="265500" y="1209075"/>
            <a:ext cx="4045200" cy="1506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46" name="Google Shape;46;p9"/>
          <p:cNvSpPr txBox="1"/>
          <p:nvPr>
            <p:ph idx="1" type="subTitle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9pPr>
          </a:lstStyle>
          <a:p/>
        </p:txBody>
      </p:sp>
      <p:sp>
        <p:nvSpPr>
          <p:cNvPr id="47" name="Google Shape;47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8" name="Google Shape;48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0"/>
          <p:cNvSpPr txBox="1"/>
          <p:nvPr>
            <p:ph idx="1" type="body"/>
          </p:nvPr>
        </p:nvSpPr>
        <p:spPr>
          <a:xfrm>
            <a:off x="319500" y="423372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Roboto Slab"/>
              <a:buNone/>
              <a:defRPr>
                <a:latin typeface="Roboto Slab"/>
                <a:ea typeface="Roboto Slab"/>
                <a:cs typeface="Roboto Slab"/>
                <a:sym typeface="Roboto Slab"/>
              </a:defRPr>
            </a:lvl1pPr>
          </a:lstStyle>
          <a:p/>
        </p:txBody>
      </p:sp>
      <p:sp>
        <p:nvSpPr>
          <p:cNvPr id="51" name="Google Shape;51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marina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Char char="●"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png"/><Relationship Id="rId4" Type="http://schemas.openxmlformats.org/officeDocument/2006/relationships/image" Target="../media/image6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3"/>
          <p:cNvSpPr txBox="1"/>
          <p:nvPr>
            <p:ph type="ctrTitle"/>
          </p:nvPr>
        </p:nvSpPr>
        <p:spPr>
          <a:xfrm>
            <a:off x="1680302" y="1188925"/>
            <a:ext cx="5783400" cy="14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Remote Sensing-2</a:t>
            </a:r>
            <a:endParaRPr/>
          </a:p>
        </p:txBody>
      </p:sp>
      <p:sp>
        <p:nvSpPr>
          <p:cNvPr id="64" name="Google Shape;64;p13"/>
          <p:cNvSpPr txBox="1"/>
          <p:nvPr>
            <p:ph idx="1" type="subTitle"/>
          </p:nvPr>
        </p:nvSpPr>
        <p:spPr>
          <a:xfrm>
            <a:off x="1680302" y="3049450"/>
            <a:ext cx="5783400" cy="9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By - Sandip Tripathy, Department of Geography, Kharagpur College</a:t>
            </a:r>
            <a:endParaRPr/>
          </a:p>
        </p:txBody>
      </p:sp>
      <p:sp>
        <p:nvSpPr>
          <p:cNvPr id="65" name="Google Shape;65;p13"/>
          <p:cNvSpPr txBox="1"/>
          <p:nvPr/>
        </p:nvSpPr>
        <p:spPr>
          <a:xfrm>
            <a:off x="1993100" y="4039775"/>
            <a:ext cx="4264800" cy="48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6B26B"/>
                </a:solidFill>
                <a:latin typeface="Roboto"/>
                <a:ea typeface="Roboto"/>
                <a:cs typeface="Roboto"/>
                <a:sym typeface="Roboto"/>
              </a:rPr>
              <a:t>Topics Covered - Types of Remote Sensing Satellites and Sensors</a:t>
            </a:r>
            <a:endParaRPr>
              <a:solidFill>
                <a:srgbClr val="F6B26B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66" name="Google Shape;66;p13"/>
          <p:cNvSpPr txBox="1"/>
          <p:nvPr/>
        </p:nvSpPr>
        <p:spPr>
          <a:xfrm>
            <a:off x="2753925" y="867950"/>
            <a:ext cx="5165100" cy="90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00"/>
                </a:solidFill>
                <a:latin typeface="Roboto"/>
                <a:ea typeface="Roboto"/>
                <a:cs typeface="Roboto"/>
                <a:sym typeface="Roboto"/>
              </a:rPr>
              <a:t>Class - 5th Sem 						Paper - CC-12 </a:t>
            </a:r>
            <a:endParaRPr>
              <a:solidFill>
                <a:srgbClr val="FFFF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00"/>
                </a:solidFill>
                <a:latin typeface="Roboto"/>
                <a:ea typeface="Roboto"/>
                <a:cs typeface="Roboto"/>
                <a:sym typeface="Roboto"/>
              </a:rPr>
              <a:t>Unit - 1 - I (Partial)				   Date - 29/08/2020</a:t>
            </a:r>
            <a:endParaRPr>
              <a:solidFill>
                <a:srgbClr val="FFFF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4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None/>
            </a:pPr>
            <a:r>
              <a:rPr lang="en"/>
              <a:t>What is Remote Sensing?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None/>
            </a:pPr>
            <a:r>
              <a:rPr lang="en"/>
              <a:t>How the process is being done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None/>
            </a:pPr>
            <a:r>
              <a:rPr lang="en"/>
              <a:t>What are the principles of Remote Sensing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None/>
            </a:pPr>
            <a:r>
              <a:t/>
            </a:r>
            <a:endParaRPr/>
          </a:p>
        </p:txBody>
      </p:sp>
      <p:sp>
        <p:nvSpPr>
          <p:cNvPr id="72" name="Google Shape;72;p14"/>
          <p:cNvSpPr txBox="1"/>
          <p:nvPr>
            <p:ph type="title"/>
          </p:nvPr>
        </p:nvSpPr>
        <p:spPr>
          <a:xfrm>
            <a:off x="265500" y="1912650"/>
            <a:ext cx="4045200" cy="1318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Reminders previous Class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5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Types of Remote Sensor</a:t>
            </a:r>
            <a:endParaRPr/>
          </a:p>
        </p:txBody>
      </p:sp>
      <p:sp>
        <p:nvSpPr>
          <p:cNvPr id="78" name="Google Shape;78;p15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Active and passive Remote Sensor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Passive RS - When Energy source is located different from the sensor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Active RS - When Energy source and sensor located in same place.</a:t>
            </a:r>
            <a:endParaRPr/>
          </a:p>
        </p:txBody>
      </p:sp>
      <p:pic>
        <p:nvPicPr>
          <p:cNvPr id="79" name="Google Shape;79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38875" y="3305575"/>
            <a:ext cx="2076525" cy="16093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6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Annotation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7"/>
          <p:cNvSpPr txBox="1"/>
          <p:nvPr>
            <p:ph idx="4294967295" type="title"/>
          </p:nvPr>
        </p:nvSpPr>
        <p:spPr>
          <a:xfrm>
            <a:off x="418675" y="83175"/>
            <a:ext cx="8520600" cy="73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Electro-Magnetic Spectrum (EMS) and EMR</a:t>
            </a:r>
            <a:endParaRPr/>
          </a:p>
        </p:txBody>
      </p:sp>
      <p:sp>
        <p:nvSpPr>
          <p:cNvPr id="90" name="Google Shape;90;p17"/>
          <p:cNvSpPr txBox="1"/>
          <p:nvPr>
            <p:ph idx="4294967295" type="body"/>
          </p:nvPr>
        </p:nvSpPr>
        <p:spPr>
          <a:xfrm>
            <a:off x="258125" y="796451"/>
            <a:ext cx="3853200" cy="524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400">
                <a:solidFill>
                  <a:schemeClr val="accent5"/>
                </a:solidFill>
              </a:rPr>
              <a:t>What is EMR</a:t>
            </a:r>
            <a:r>
              <a:rPr lang="en" sz="2400">
                <a:solidFill>
                  <a:schemeClr val="accent5"/>
                </a:solidFill>
              </a:rPr>
              <a:t>?</a:t>
            </a:r>
            <a:endParaRPr sz="2400">
              <a:solidFill>
                <a:schemeClr val="accent5"/>
              </a:solidFill>
            </a:endParaRPr>
          </a:p>
        </p:txBody>
      </p:sp>
      <p:cxnSp>
        <p:nvCxnSpPr>
          <p:cNvPr id="91" name="Google Shape;91;p17"/>
          <p:cNvCxnSpPr/>
          <p:nvPr/>
        </p:nvCxnSpPr>
        <p:spPr>
          <a:xfrm>
            <a:off x="418675" y="1811883"/>
            <a:ext cx="270900" cy="0"/>
          </a:xfrm>
          <a:prstGeom prst="straightConnector1">
            <a:avLst/>
          </a:prstGeom>
          <a:noFill/>
          <a:ln cap="flat" cmpd="sng" w="952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2" name="Google Shape;92;p17"/>
          <p:cNvSpPr txBox="1"/>
          <p:nvPr>
            <p:ph idx="4294967295" type="body"/>
          </p:nvPr>
        </p:nvSpPr>
        <p:spPr>
          <a:xfrm>
            <a:off x="258125" y="1297403"/>
            <a:ext cx="3853200" cy="127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The Energy comes from Sun as a Radiation process, is called </a:t>
            </a:r>
            <a:r>
              <a:rPr lang="en" sz="1400"/>
              <a:t>Electromagnetic</a:t>
            </a:r>
            <a:r>
              <a:rPr lang="en" sz="1400"/>
              <a:t> Radiation.</a:t>
            </a:r>
            <a:endParaRPr sz="14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1400"/>
              <a:t>It has two </a:t>
            </a:r>
            <a:r>
              <a:rPr lang="en" sz="1400"/>
              <a:t>dimension</a:t>
            </a:r>
            <a:r>
              <a:rPr lang="en" sz="1400"/>
              <a:t>, Y and Z, with Electric and Magnetic Field blows into it.</a:t>
            </a:r>
            <a:endParaRPr sz="1400"/>
          </a:p>
        </p:txBody>
      </p:sp>
      <p:sp>
        <p:nvSpPr>
          <p:cNvPr id="93" name="Google Shape;93;p17"/>
          <p:cNvSpPr txBox="1"/>
          <p:nvPr>
            <p:ph idx="4294967295" type="body"/>
          </p:nvPr>
        </p:nvSpPr>
        <p:spPr>
          <a:xfrm>
            <a:off x="4784700" y="773000"/>
            <a:ext cx="4095300" cy="524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400">
                <a:solidFill>
                  <a:schemeClr val="accent5"/>
                </a:solidFill>
              </a:rPr>
              <a:t>Are the EMS same as EMR</a:t>
            </a:r>
            <a:r>
              <a:rPr lang="en" sz="2400">
                <a:solidFill>
                  <a:schemeClr val="accent5"/>
                </a:solidFill>
              </a:rPr>
              <a:t>??</a:t>
            </a:r>
            <a:endParaRPr sz="2400">
              <a:solidFill>
                <a:schemeClr val="accent5"/>
              </a:solidFill>
            </a:endParaRPr>
          </a:p>
        </p:txBody>
      </p:sp>
      <p:cxnSp>
        <p:nvCxnSpPr>
          <p:cNvPr id="94" name="Google Shape;94;p17"/>
          <p:cNvCxnSpPr/>
          <p:nvPr/>
        </p:nvCxnSpPr>
        <p:spPr>
          <a:xfrm>
            <a:off x="5012725" y="1811883"/>
            <a:ext cx="270900" cy="0"/>
          </a:xfrm>
          <a:prstGeom prst="straightConnector1">
            <a:avLst/>
          </a:prstGeom>
          <a:noFill/>
          <a:ln cap="flat" cmpd="sng" w="952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5" name="Google Shape;95;p17"/>
          <p:cNvSpPr txBox="1"/>
          <p:nvPr>
            <p:ph idx="4294967295" type="body"/>
          </p:nvPr>
        </p:nvSpPr>
        <p:spPr>
          <a:xfrm>
            <a:off x="4905750" y="1249816"/>
            <a:ext cx="3853200" cy="110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400"/>
              <a:t>Generally, This is the Same, but more specifically, EMS means Spectrum containing a range of waves with numerous number of wavelengths.</a:t>
            </a:r>
            <a:endParaRPr sz="1400"/>
          </a:p>
        </p:txBody>
      </p:sp>
      <p:pic>
        <p:nvPicPr>
          <p:cNvPr id="96" name="Google Shape;96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2676100"/>
            <a:ext cx="3434625" cy="2450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97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128975" y="2676100"/>
            <a:ext cx="6091225" cy="2585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8"/>
          <p:cNvSpPr/>
          <p:nvPr/>
        </p:nvSpPr>
        <p:spPr>
          <a:xfrm>
            <a:off x="0" y="0"/>
            <a:ext cx="9161100" cy="24846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18"/>
          <p:cNvSpPr txBox="1"/>
          <p:nvPr>
            <p:ph idx="4294967295"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1"/>
                </a:solidFill>
              </a:rPr>
              <a:t>Types of RS Satellites</a:t>
            </a:r>
            <a:endParaRPr>
              <a:solidFill>
                <a:schemeClr val="accent1"/>
              </a:solidFill>
            </a:endParaRPr>
          </a:p>
        </p:txBody>
      </p:sp>
      <p:sp>
        <p:nvSpPr>
          <p:cNvPr id="104" name="Google Shape;104;p18"/>
          <p:cNvSpPr txBox="1"/>
          <p:nvPr>
            <p:ph idx="4294967295" type="body"/>
          </p:nvPr>
        </p:nvSpPr>
        <p:spPr>
          <a:xfrm>
            <a:off x="164950" y="3108900"/>
            <a:ext cx="2177400" cy="43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100">
                <a:solidFill>
                  <a:schemeClr val="accent5"/>
                </a:solidFill>
              </a:rPr>
              <a:t>Geostationary </a:t>
            </a:r>
            <a:endParaRPr sz="2100">
              <a:solidFill>
                <a:schemeClr val="accent5"/>
              </a:solidFill>
            </a:endParaRPr>
          </a:p>
        </p:txBody>
      </p:sp>
      <p:cxnSp>
        <p:nvCxnSpPr>
          <p:cNvPr id="105" name="Google Shape;105;p18"/>
          <p:cNvCxnSpPr/>
          <p:nvPr/>
        </p:nvCxnSpPr>
        <p:spPr>
          <a:xfrm>
            <a:off x="1118175" y="3613373"/>
            <a:ext cx="270900" cy="0"/>
          </a:xfrm>
          <a:prstGeom prst="straightConnector1">
            <a:avLst/>
          </a:prstGeom>
          <a:noFill/>
          <a:ln cap="flat" cmpd="sng" w="952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06" name="Google Shape;106;p18"/>
          <p:cNvSpPr txBox="1"/>
          <p:nvPr>
            <p:ph idx="4294967295" type="body"/>
          </p:nvPr>
        </p:nvSpPr>
        <p:spPr>
          <a:xfrm>
            <a:off x="164925" y="3641661"/>
            <a:ext cx="2177400" cy="1153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100"/>
              <a:t>Orbit encircles around the earth in equator area</a:t>
            </a:r>
            <a:endParaRPr sz="1100"/>
          </a:p>
        </p:txBody>
      </p:sp>
      <p:sp>
        <p:nvSpPr>
          <p:cNvPr id="107" name="Google Shape;107;p18"/>
          <p:cNvSpPr txBox="1"/>
          <p:nvPr>
            <p:ph idx="4294967295" type="body"/>
          </p:nvPr>
        </p:nvSpPr>
        <p:spPr>
          <a:xfrm>
            <a:off x="2374550" y="3108900"/>
            <a:ext cx="2254500" cy="43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100">
                <a:solidFill>
                  <a:schemeClr val="accent5"/>
                </a:solidFill>
              </a:rPr>
              <a:t>Sun-synchronous</a:t>
            </a:r>
            <a:endParaRPr sz="2100">
              <a:solidFill>
                <a:schemeClr val="accent5"/>
              </a:solidFill>
            </a:endParaRPr>
          </a:p>
        </p:txBody>
      </p:sp>
      <p:cxnSp>
        <p:nvCxnSpPr>
          <p:cNvPr id="108" name="Google Shape;108;p18"/>
          <p:cNvCxnSpPr/>
          <p:nvPr/>
        </p:nvCxnSpPr>
        <p:spPr>
          <a:xfrm>
            <a:off x="3327800" y="3613373"/>
            <a:ext cx="270900" cy="0"/>
          </a:xfrm>
          <a:prstGeom prst="straightConnector1">
            <a:avLst/>
          </a:prstGeom>
          <a:noFill/>
          <a:ln cap="flat" cmpd="sng" w="952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09" name="Google Shape;109;p18"/>
          <p:cNvSpPr txBox="1"/>
          <p:nvPr>
            <p:ph idx="4294967295" type="body"/>
          </p:nvPr>
        </p:nvSpPr>
        <p:spPr>
          <a:xfrm>
            <a:off x="2374545" y="3641661"/>
            <a:ext cx="2177400" cy="1153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100"/>
              <a:t>This orbit encircles the earth from near polar area</a:t>
            </a:r>
            <a:endParaRPr sz="1100"/>
          </a:p>
        </p:txBody>
      </p:sp>
      <p:cxnSp>
        <p:nvCxnSpPr>
          <p:cNvPr id="110" name="Google Shape;110;p18"/>
          <p:cNvCxnSpPr/>
          <p:nvPr/>
        </p:nvCxnSpPr>
        <p:spPr>
          <a:xfrm>
            <a:off x="5554075" y="3613373"/>
            <a:ext cx="270900" cy="0"/>
          </a:xfrm>
          <a:prstGeom prst="straightConnector1">
            <a:avLst/>
          </a:prstGeom>
          <a:noFill/>
          <a:ln cap="flat" cmpd="sng" w="952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11" name="Google Shape;111;p18"/>
          <p:cNvCxnSpPr/>
          <p:nvPr/>
        </p:nvCxnSpPr>
        <p:spPr>
          <a:xfrm>
            <a:off x="7747050" y="3613373"/>
            <a:ext cx="270900" cy="0"/>
          </a:xfrm>
          <a:prstGeom prst="straightConnector1">
            <a:avLst/>
          </a:prstGeom>
          <a:noFill/>
          <a:ln cap="flat" cmpd="sng" w="952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12" name="Google Shape;112;p18"/>
          <p:cNvSpPr txBox="1"/>
          <p:nvPr/>
        </p:nvSpPr>
        <p:spPr>
          <a:xfrm>
            <a:off x="3504000" y="2068125"/>
            <a:ext cx="6172200" cy="72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113" name="Google Shape;113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9463" y="1555082"/>
            <a:ext cx="1539075" cy="1271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" name="Google Shape;114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466875" y="1555075"/>
            <a:ext cx="2295195" cy="1347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5" name="Google Shape;115;p1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927999" y="1555075"/>
            <a:ext cx="4055950" cy="1490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9"/>
          <p:cNvSpPr txBox="1"/>
          <p:nvPr>
            <p:ph type="title"/>
          </p:nvPr>
        </p:nvSpPr>
        <p:spPr>
          <a:xfrm>
            <a:off x="265500" y="1818600"/>
            <a:ext cx="4045200" cy="1506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Sensors</a:t>
            </a:r>
            <a:endParaRPr/>
          </a:p>
        </p:txBody>
      </p:sp>
      <p:sp>
        <p:nvSpPr>
          <p:cNvPr id="121" name="Google Shape;121;p1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Sensor means the instrument that senses the energy and prepare latent image/digital image.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0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Lorem ipsum dolor sit amet, consectetur adipiscing elit, sed do eiusmod tempor incididunt ut labore et dolore magna aliqua</a:t>
            </a:r>
            <a:endParaRPr/>
          </a:p>
        </p:txBody>
      </p:sp>
      <p:sp>
        <p:nvSpPr>
          <p:cNvPr id="127" name="Google Shape;127;p20"/>
          <p:cNvSpPr txBox="1"/>
          <p:nvPr>
            <p:ph type="title"/>
          </p:nvPr>
        </p:nvSpPr>
        <p:spPr>
          <a:xfrm>
            <a:off x="265500" y="1818600"/>
            <a:ext cx="4045200" cy="1506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Solution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1"/>
          <p:cNvSpPr/>
          <p:nvPr/>
        </p:nvSpPr>
        <p:spPr>
          <a:xfrm>
            <a:off x="0" y="0"/>
            <a:ext cx="9161100" cy="24846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3" name="Google Shape;133;p21"/>
          <p:cNvSpPr txBox="1"/>
          <p:nvPr>
            <p:ph idx="4294967295"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1"/>
                </a:solidFill>
              </a:rPr>
              <a:t>Thank you</a:t>
            </a:r>
            <a:endParaRPr>
              <a:solidFill>
                <a:schemeClr val="accent1"/>
              </a:solidFill>
            </a:endParaRPr>
          </a:p>
        </p:txBody>
      </p:sp>
      <p:grpSp>
        <p:nvGrpSpPr>
          <p:cNvPr id="134" name="Google Shape;134;p21"/>
          <p:cNvGrpSpPr/>
          <p:nvPr/>
        </p:nvGrpSpPr>
        <p:grpSpPr>
          <a:xfrm>
            <a:off x="1211307" y="1705030"/>
            <a:ext cx="1233485" cy="1233485"/>
            <a:chOff x="1700550" y="1498632"/>
            <a:chExt cx="1053900" cy="1053900"/>
          </a:xfrm>
        </p:grpSpPr>
        <p:sp>
          <p:nvSpPr>
            <p:cNvPr id="135" name="Google Shape;135;p21"/>
            <p:cNvSpPr/>
            <p:nvPr/>
          </p:nvSpPr>
          <p:spPr>
            <a:xfrm>
              <a:off x="1700550" y="1498632"/>
              <a:ext cx="1053900" cy="10539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FFFFFF"/>
                </a:solidFill>
              </a:endParaRPr>
            </a:p>
          </p:txBody>
        </p:sp>
        <p:sp>
          <p:nvSpPr>
            <p:cNvPr id="136" name="Google Shape;136;p21"/>
            <p:cNvSpPr/>
            <p:nvPr/>
          </p:nvSpPr>
          <p:spPr>
            <a:xfrm>
              <a:off x="1956450" y="1729405"/>
              <a:ext cx="542100" cy="515400"/>
            </a:xfrm>
            <a:prstGeom prst="star5">
              <a:avLst>
                <a:gd fmla="val 19098" name="adj"/>
                <a:gd fmla="val 105146" name="hf"/>
                <a:gd fmla="val 110557" name="vf"/>
              </a:avLst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37" name="Google Shape;137;p21"/>
          <p:cNvGrpSpPr/>
          <p:nvPr/>
        </p:nvGrpSpPr>
        <p:grpSpPr>
          <a:xfrm>
            <a:off x="2583323" y="1705030"/>
            <a:ext cx="1233485" cy="1233485"/>
            <a:chOff x="2872812" y="1498619"/>
            <a:chExt cx="1053900" cy="1053900"/>
          </a:xfrm>
        </p:grpSpPr>
        <p:sp>
          <p:nvSpPr>
            <p:cNvPr id="138" name="Google Shape;138;p21"/>
            <p:cNvSpPr/>
            <p:nvPr/>
          </p:nvSpPr>
          <p:spPr>
            <a:xfrm>
              <a:off x="2872812" y="1498619"/>
              <a:ext cx="1053900" cy="10539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9" name="Google Shape;139;p21"/>
            <p:cNvSpPr/>
            <p:nvPr/>
          </p:nvSpPr>
          <p:spPr>
            <a:xfrm>
              <a:off x="3128712" y="1729418"/>
              <a:ext cx="542100" cy="515400"/>
            </a:xfrm>
            <a:prstGeom prst="star5">
              <a:avLst>
                <a:gd fmla="val 19098" name="adj"/>
                <a:gd fmla="val 105146" name="hf"/>
                <a:gd fmla="val 110557" name="vf"/>
              </a:avLst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40" name="Google Shape;140;p21"/>
          <p:cNvGrpSpPr/>
          <p:nvPr/>
        </p:nvGrpSpPr>
        <p:grpSpPr>
          <a:xfrm>
            <a:off x="3955309" y="1705030"/>
            <a:ext cx="1233485" cy="1233485"/>
            <a:chOff x="4045050" y="1484544"/>
            <a:chExt cx="1053900" cy="1053900"/>
          </a:xfrm>
        </p:grpSpPr>
        <p:sp>
          <p:nvSpPr>
            <p:cNvPr id="141" name="Google Shape;141;p21"/>
            <p:cNvSpPr/>
            <p:nvPr/>
          </p:nvSpPr>
          <p:spPr>
            <a:xfrm>
              <a:off x="4045050" y="1484544"/>
              <a:ext cx="1053900" cy="10539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2" name="Google Shape;142;p21"/>
            <p:cNvSpPr/>
            <p:nvPr/>
          </p:nvSpPr>
          <p:spPr>
            <a:xfrm>
              <a:off x="4300950" y="1715343"/>
              <a:ext cx="542100" cy="515400"/>
            </a:xfrm>
            <a:prstGeom prst="star5">
              <a:avLst>
                <a:gd fmla="val 19098" name="adj"/>
                <a:gd fmla="val 105146" name="hf"/>
                <a:gd fmla="val 110557" name="vf"/>
              </a:avLst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43" name="Google Shape;143;p21"/>
          <p:cNvGrpSpPr/>
          <p:nvPr/>
        </p:nvGrpSpPr>
        <p:grpSpPr>
          <a:xfrm>
            <a:off x="5327311" y="1705030"/>
            <a:ext cx="1233485" cy="1233485"/>
            <a:chOff x="5217300" y="1498632"/>
            <a:chExt cx="1053900" cy="1053900"/>
          </a:xfrm>
        </p:grpSpPr>
        <p:sp>
          <p:nvSpPr>
            <p:cNvPr id="144" name="Google Shape;144;p21"/>
            <p:cNvSpPr/>
            <p:nvPr/>
          </p:nvSpPr>
          <p:spPr>
            <a:xfrm>
              <a:off x="5217300" y="1498632"/>
              <a:ext cx="1053900" cy="10539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5" name="Google Shape;145;p21"/>
            <p:cNvSpPr/>
            <p:nvPr/>
          </p:nvSpPr>
          <p:spPr>
            <a:xfrm>
              <a:off x="5473200" y="1729430"/>
              <a:ext cx="542100" cy="515400"/>
            </a:xfrm>
            <a:prstGeom prst="star5">
              <a:avLst>
                <a:gd fmla="val 19098" name="adj"/>
                <a:gd fmla="val 105146" name="hf"/>
                <a:gd fmla="val 110557" name="vf"/>
              </a:avLst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46" name="Google Shape;146;p21"/>
          <p:cNvGrpSpPr/>
          <p:nvPr/>
        </p:nvGrpSpPr>
        <p:grpSpPr>
          <a:xfrm>
            <a:off x="6699312" y="1705030"/>
            <a:ext cx="1233485" cy="1233485"/>
            <a:chOff x="6389550" y="1498632"/>
            <a:chExt cx="1053900" cy="1053900"/>
          </a:xfrm>
        </p:grpSpPr>
        <p:sp>
          <p:nvSpPr>
            <p:cNvPr id="147" name="Google Shape;147;p21"/>
            <p:cNvSpPr/>
            <p:nvPr/>
          </p:nvSpPr>
          <p:spPr>
            <a:xfrm>
              <a:off x="6389550" y="1498632"/>
              <a:ext cx="1053900" cy="10539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8" name="Google Shape;148;p21"/>
            <p:cNvSpPr/>
            <p:nvPr/>
          </p:nvSpPr>
          <p:spPr>
            <a:xfrm>
              <a:off x="6645450" y="1729430"/>
              <a:ext cx="542100" cy="515400"/>
            </a:xfrm>
            <a:prstGeom prst="star5">
              <a:avLst>
                <a:gd fmla="val 19098" name="adj"/>
                <a:gd fmla="val 105146" name="hf"/>
                <a:gd fmla="val 110557" name="vf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49" name="Google Shape;149;p21"/>
          <p:cNvSpPr txBox="1"/>
          <p:nvPr>
            <p:ph idx="4294967295" type="body"/>
          </p:nvPr>
        </p:nvSpPr>
        <p:spPr>
          <a:xfrm>
            <a:off x="311700" y="3198825"/>
            <a:ext cx="8520600" cy="1609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Have you any questions?</a:t>
            </a:r>
            <a:endParaRPr sz="2400"/>
          </a:p>
          <a:p>
            <a:pPr indent="0" lvl="0" marL="0" rtl="0" algn="ctr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400"/>
              <a:t>Ask Here</a:t>
            </a:r>
            <a:endParaRPr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arina">
  <a:themeElements>
    <a:clrScheme name="Marina">
      <a:dk1>
        <a:srgbClr val="FFFFFF"/>
      </a:dk1>
      <a:lt1>
        <a:srgbClr val="00517C"/>
      </a:lt1>
      <a:dk2>
        <a:srgbClr val="004065"/>
      </a:dk2>
      <a:lt2>
        <a:srgbClr val="CFD8DC"/>
      </a:lt2>
      <a:accent1>
        <a:srgbClr val="0277BD"/>
      </a:accent1>
      <a:accent2>
        <a:srgbClr val="558B2F"/>
      </a:accent2>
      <a:accent3>
        <a:srgbClr val="009688"/>
      </a:accent3>
      <a:accent4>
        <a:srgbClr val="039BE5"/>
      </a:accent4>
      <a:accent5>
        <a:srgbClr val="8BC34A"/>
      </a:accent5>
      <a:accent6>
        <a:srgbClr val="FFEB38"/>
      </a:accent6>
      <a:hlink>
        <a:srgbClr val="8BC34A"/>
      </a:hlink>
      <a:folHlink>
        <a:srgbClr val="8BC34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