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Relationship Id="rId4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46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116FA-13E8-40ED-8B44-CBEB014FB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879" y="149258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78C47-2AAB-4BCA-B82E-D16960D24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89CEB-B261-43A4-9022-47247CFD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9D54B-1842-4DE4-8028-D2E048D8B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EE34D-E49C-457C-A5DD-76155CEBB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4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490F15-305E-47F3-B8BD-AD6FF6AAA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73386-2A1A-4586-95F4-C500FFCBD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23524-4877-40F5-953F-3F9B6F17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D75DD-71FD-49C6-99CF-C860B1D4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3B5A5-2D1C-49BA-8475-B12AD625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8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5562A-2F3A-40C7-99B5-80E94F65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879" y="149258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49AE1-D567-4EA2-A9ED-BDB0B291D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AFA6A-285D-48AA-A2EC-26306B5C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995CB-CEC7-4ED7-A515-DF6961B6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6B568-8365-4212-BE00-A6EBF0203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9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ADE7-12B7-46BD-A37E-63153B5F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2CE5C-133C-4E77-B7E5-155993258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89E5D-0D61-437B-918E-FE717C21B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76A6D-FEAE-4799-A2F6-CE5270BB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D94B1-9C37-4593-AC15-3645223E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3C201-2AD6-4705-9E04-EB137046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879" y="149258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43FEF-118D-4DCD-B979-189A42A54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BFDCD-15F3-4499-9675-30C6DE6DF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41D44-689C-4B9F-B092-8BF172F7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77757-DAAD-4222-A684-5646AD70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3A0BF-765F-4F86-AA10-DD442BEA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3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C790C-6A67-45C9-B386-48C289E98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0998A-8FFB-48B4-82CD-C4A484A45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3FB55D-98EC-473A-8C14-34DD8D96B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23EAFB-CD4C-4927-B482-F875477137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AC210F-F090-49C7-9367-BE612F852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65A083-C075-4D55-B0F9-7D1766E5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43B9E-7ED1-49F7-96EF-EF9FA0B7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B45619-B2FB-4408-813A-C43C5C78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DB73-B390-449D-90CC-7B58DBE38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879" y="149258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E1621-6850-4CAB-A42A-1507B0AC6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6259B-9444-4874-8FED-8B8CA8DE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9D253-90DC-4FA7-8D21-7A1E1B39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9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650805-34DC-43E0-925E-E116C6E2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F0F52-329A-4470-B4FB-5C775F46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17C50-7C6C-4C40-A5EB-4DA4B013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0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23B49-B9CB-4421-B81B-6751B94DA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4F182-A5C5-4DA7-A6BC-7B84D6F2F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69E7F-65F0-4DA3-B6DB-B0062A70C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0819A-238B-492C-BB35-5498A013E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E08D5-1606-4491-A7AA-2EC010A9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62553-860E-41DE-B73D-B700305C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1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FAAA0-A19A-4D69-8905-C837FB392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CBFF3E-C0A0-4022-9259-AC26B975F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DD8F5-CA8C-4412-8103-F3DD4FFDD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ACD94-9830-4F13-9337-6EA53D19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9902F-5D27-4605-881E-0833B1FE6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17A75-02FB-447A-A171-B93C9798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5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00CEB-911D-4EA8-BB47-45C3BD87C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D6B3-716D-43E1-AAE0-F463F97AF31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8AAAC-5CA8-46D5-8377-ED917DE41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ED440-F6BF-4F62-94ED-2BC2AEFE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1D607C8F-670C-44B0-8605-897A1EB4AE2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143999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1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emf"/><Relationship Id="rId4" Type="http://schemas.openxmlformats.org/officeDocument/2006/relationships/image" Target="../media/image13.e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3C558E-B2EF-4BD3-94D9-4968575BF3CF}"/>
              </a:ext>
            </a:extLst>
          </p:cNvPr>
          <p:cNvSpPr txBox="1"/>
          <p:nvPr/>
        </p:nvSpPr>
        <p:spPr>
          <a:xfrm>
            <a:off x="3684232" y="17756"/>
            <a:ext cx="5424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Organic Chemistry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6325BB3D-B8C6-4C98-8C61-412D61C0AEB6}"/>
              </a:ext>
            </a:extLst>
          </p:cNvPr>
          <p:cNvSpPr txBox="1"/>
          <p:nvPr/>
        </p:nvSpPr>
        <p:spPr>
          <a:xfrm>
            <a:off x="2927960" y="1516333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Rearrangement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4897C669-0F72-4F99-A1B6-D1F5E8AD45CA}"/>
              </a:ext>
            </a:extLst>
          </p:cNvPr>
          <p:cNvSpPr txBox="1"/>
          <p:nvPr/>
        </p:nvSpPr>
        <p:spPr>
          <a:xfrm>
            <a:off x="3380728" y="4052595"/>
            <a:ext cx="2383986" cy="1289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material_Sem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-IV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– C10T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- 5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542B4C84-6D3F-4FDD-8261-45A07DF0C15B}"/>
              </a:ext>
            </a:extLst>
          </p:cNvPr>
          <p:cNvSpPr txBox="1"/>
          <p:nvPr/>
        </p:nvSpPr>
        <p:spPr>
          <a:xfrm>
            <a:off x="3283070" y="2590526"/>
            <a:ext cx="2544286" cy="1289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Kuheli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Pramanik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Kharagpur College</a:t>
            </a:r>
          </a:p>
        </p:txBody>
      </p:sp>
    </p:spTree>
    <p:extLst>
      <p:ext uri="{BB962C8B-B14F-4D97-AF65-F5344CB8AC3E}">
        <p14:creationId xmlns:p14="http://schemas.microsoft.com/office/powerpoint/2010/main" val="149125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CFAA6A-26F5-41C4-9779-7AAD407CB106}"/>
              </a:ext>
            </a:extLst>
          </p:cNvPr>
          <p:cNvSpPr txBox="1"/>
          <p:nvPr/>
        </p:nvSpPr>
        <p:spPr>
          <a:xfrm>
            <a:off x="3684232" y="17756"/>
            <a:ext cx="5424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Favorskii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rearrangement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5DE8FF-F05D-4CDB-B7C7-5551CC27593E}"/>
              </a:ext>
            </a:extLst>
          </p:cNvPr>
          <p:cNvSpPr/>
          <p:nvPr/>
        </p:nvSpPr>
        <p:spPr>
          <a:xfrm>
            <a:off x="249366" y="797592"/>
            <a:ext cx="8767498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 α-</a:t>
            </a:r>
            <a:r>
              <a:rPr lang="en-US" dirty="0"/>
              <a:t>halo ketones containing </a:t>
            </a:r>
            <a:r>
              <a:rPr lang="el-GR" dirty="0"/>
              <a:t>α</a:t>
            </a:r>
            <a:r>
              <a:rPr lang="en-US" dirty="0"/>
              <a:t>’- H undergo base catalyzed rearrangement to give acid , ester or amine compound via a cyclopropane intermediate. This rearrangement is known as </a:t>
            </a:r>
            <a:r>
              <a:rPr lang="en-US" dirty="0" err="1"/>
              <a:t>Favorskii</a:t>
            </a:r>
            <a:r>
              <a:rPr lang="en-US" dirty="0"/>
              <a:t> rearrangement. If the base is a hydroxide, it produces acid whereas alkoxide and amine gives ester and amide respectively. </a:t>
            </a:r>
          </a:p>
          <a:p>
            <a:pPr>
              <a:lnSpc>
                <a:spcPct val="150000"/>
              </a:lnSpc>
            </a:pPr>
            <a:r>
              <a:rPr lang="en-US" dirty="0"/>
              <a:t>If the haloketone is a cyclic one, it gives a ring contraction product.</a:t>
            </a:r>
          </a:p>
        </p:txBody>
      </p:sp>
      <p:pic>
        <p:nvPicPr>
          <p:cNvPr id="1026" name="Picture 2" descr="The Favorskii rearrangement">
            <a:extLst>
              <a:ext uri="{FF2B5EF4-FFF2-40B4-BE49-F238E27FC236}">
                <a16:creationId xmlns:a16="http://schemas.microsoft.com/office/drawing/2014/main" id="{AF7D0D90-C9C1-414B-B494-61A51FE7C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060" y="3210824"/>
            <a:ext cx="333375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ABDB6BE-84AC-44A3-9135-3476182639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618988"/>
              </p:ext>
            </p:extLst>
          </p:nvPr>
        </p:nvGraphicFramePr>
        <p:xfrm>
          <a:off x="1421090" y="4915404"/>
          <a:ext cx="5547881" cy="989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S ChemDraw Drawing" r:id="rId4" imgW="6816746" imgH="1216105" progId="ChemDraw.Document.6.0">
                  <p:embed/>
                </p:oleObj>
              </mc:Choice>
              <mc:Fallback>
                <p:oleObj name="CS ChemDraw Drawing" r:id="rId4" imgW="6816746" imgH="121610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21090" y="4915404"/>
                        <a:ext cx="5547881" cy="989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65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06F35F-738B-4D92-8AD9-44C18D745106}"/>
              </a:ext>
            </a:extLst>
          </p:cNvPr>
          <p:cNvSpPr txBox="1"/>
          <p:nvPr/>
        </p:nvSpPr>
        <p:spPr>
          <a:xfrm>
            <a:off x="3684232" y="17756"/>
            <a:ext cx="5424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A638FA3-2D18-46DF-99A4-C14A4F7B5BF8}"/>
              </a:ext>
            </a:extLst>
          </p:cNvPr>
          <p:cNvGrpSpPr/>
          <p:nvPr/>
        </p:nvGrpSpPr>
        <p:grpSpPr>
          <a:xfrm>
            <a:off x="286305" y="685199"/>
            <a:ext cx="8571390" cy="3614413"/>
            <a:chOff x="286305" y="685199"/>
            <a:chExt cx="8571390" cy="3614413"/>
          </a:xfrm>
        </p:grpSpPr>
        <p:pic>
          <p:nvPicPr>
            <p:cNvPr id="2050" name="Picture 2" descr="Favorskii rearrangement mechanism">
              <a:extLst>
                <a:ext uri="{FF2B5EF4-FFF2-40B4-BE49-F238E27FC236}">
                  <a16:creationId xmlns:a16="http://schemas.microsoft.com/office/drawing/2014/main" id="{5EB17064-E9CF-44E0-8C73-97AAB2616F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1625" y="2061237"/>
              <a:ext cx="6000750" cy="2238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2B88A0C-C326-49BF-A748-5AFBB30DB894}"/>
                </a:ext>
              </a:extLst>
            </p:cNvPr>
            <p:cNvSpPr/>
            <p:nvPr/>
          </p:nvSpPr>
          <p:spPr>
            <a:xfrm>
              <a:off x="286305" y="685199"/>
              <a:ext cx="8571390" cy="17113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/>
                <a:t>The reaction mechanism involves the formation of an enolate on the side of the ketone away from the chlorine atom. This enolate cyclizes to a </a:t>
              </a:r>
              <a:r>
                <a:rPr lang="en-US" dirty="0" err="1"/>
                <a:t>cyclopropanone</a:t>
              </a:r>
              <a:r>
                <a:rPr lang="en-US" dirty="0"/>
                <a:t> intermediate which is then attacked by the hydroxide nucleophile.</a:t>
              </a:r>
            </a:p>
            <a:p>
              <a:pPr>
                <a:lnSpc>
                  <a:spcPct val="150000"/>
                </a:lnSpc>
              </a:pPr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735FD6E-7BAA-4AF2-9654-6E309AA596E3}"/>
              </a:ext>
            </a:extLst>
          </p:cNvPr>
          <p:cNvGrpSpPr/>
          <p:nvPr/>
        </p:nvGrpSpPr>
        <p:grpSpPr>
          <a:xfrm>
            <a:off x="286305" y="4370911"/>
            <a:ext cx="8571390" cy="2127105"/>
            <a:chOff x="286305" y="4370911"/>
            <a:chExt cx="8571390" cy="212710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13A900F-A5BF-4FB4-8A46-132EC7095B42}"/>
                </a:ext>
              </a:extLst>
            </p:cNvPr>
            <p:cNvSpPr/>
            <p:nvPr/>
          </p:nvSpPr>
          <p:spPr>
            <a:xfrm>
              <a:off x="286305" y="4370911"/>
              <a:ext cx="8571390" cy="17113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/>
                <a:t>The direction of the ring opening of the </a:t>
              </a:r>
              <a:r>
                <a:rPr lang="en-US" dirty="0" err="1"/>
                <a:t>cyclopropanone</a:t>
              </a:r>
              <a:r>
                <a:rPr lang="en-US" dirty="0"/>
                <a:t> is determined by the formation of the more stable carbanion. Alkyl group destabilize the carbanion whereas aryl group stabilize the anion by delocalization</a:t>
              </a:r>
            </a:p>
            <a:p>
              <a:pPr>
                <a:lnSpc>
                  <a:spcPct val="150000"/>
                </a:lnSpc>
              </a:pPr>
              <a:endParaRPr lang="en-US" dirty="0"/>
            </a:p>
          </p:txBody>
        </p:sp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D67D66D4-D301-49D8-BF5F-310224A08C2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49704024"/>
                </p:ext>
              </p:extLst>
            </p:nvPr>
          </p:nvGraphicFramePr>
          <p:xfrm>
            <a:off x="408177" y="5797539"/>
            <a:ext cx="8327645" cy="7004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name="CS ChemDraw Drawing" r:id="rId4" imgW="13949066" imgH="1164083" progId="ChemDraw.Document.6.0">
                    <p:embed/>
                  </p:oleObj>
                </mc:Choice>
                <mc:Fallback>
                  <p:oleObj name="CS ChemDraw Drawing" r:id="rId4" imgW="13949066" imgH="1164083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08177" y="5797539"/>
                          <a:ext cx="8327645" cy="7004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6056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4EBA4C-0B94-4B44-90CC-0A7BBB2C78FC}"/>
              </a:ext>
            </a:extLst>
          </p:cNvPr>
          <p:cNvSpPr txBox="1"/>
          <p:nvPr/>
        </p:nvSpPr>
        <p:spPr>
          <a:xfrm>
            <a:off x="834502" y="17756"/>
            <a:ext cx="8274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in support of Mechanism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7BEC9C-2456-4914-A668-16E5CB7F584C}"/>
              </a:ext>
            </a:extLst>
          </p:cNvPr>
          <p:cNvSpPr txBox="1"/>
          <p:nvPr/>
        </p:nvSpPr>
        <p:spPr>
          <a:xfrm>
            <a:off x="470516" y="896644"/>
            <a:ext cx="730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The cyclopropane intermediate has been trapped as an adduct with furan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C649ED-D5B1-44A7-BD10-278E36C45ED6}"/>
              </a:ext>
            </a:extLst>
          </p:cNvPr>
          <p:cNvSpPr txBox="1"/>
          <p:nvPr/>
        </p:nvSpPr>
        <p:spPr>
          <a:xfrm>
            <a:off x="365463" y="2522736"/>
            <a:ext cx="8600984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2. The two different starting material gives same product, which is possible only if it goes through same intermediate.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9FC461D-2BC1-423B-9E53-A41500D4AF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62320"/>
              </p:ext>
            </p:extLst>
          </p:nvPr>
        </p:nvGraphicFramePr>
        <p:xfrm>
          <a:off x="2040711" y="1317162"/>
          <a:ext cx="3454568" cy="1140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CS ChemDraw Drawing" r:id="rId3" imgW="4865884" imgH="1606264" progId="ChemDraw.Document.6.0">
                  <p:embed/>
                </p:oleObj>
              </mc:Choice>
              <mc:Fallback>
                <p:oleObj name="CS ChemDraw Drawing" r:id="rId3" imgW="4865884" imgH="160626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0711" y="1317162"/>
                        <a:ext cx="3454568" cy="1140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C1D6416-7DD3-4E3C-82AA-BE789E99DB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481434"/>
              </p:ext>
            </p:extLst>
          </p:nvPr>
        </p:nvGraphicFramePr>
        <p:xfrm>
          <a:off x="1567633" y="3400044"/>
          <a:ext cx="5114432" cy="808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S ChemDraw Drawing" r:id="rId5" imgW="7691593" imgH="1216105" progId="ChemDraw.Document.6.0">
                  <p:embed/>
                </p:oleObj>
              </mc:Choice>
              <mc:Fallback>
                <p:oleObj name="CS ChemDraw Drawing" r:id="rId5" imgW="7691593" imgH="121610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67633" y="3400044"/>
                        <a:ext cx="5114432" cy="8085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4857966-DD0C-450D-AD1B-0369F76FDDDB}"/>
              </a:ext>
            </a:extLst>
          </p:cNvPr>
          <p:cNvSpPr txBox="1"/>
          <p:nvPr/>
        </p:nvSpPr>
        <p:spPr>
          <a:xfrm>
            <a:off x="235599" y="4208798"/>
            <a:ext cx="8600984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3. When 2-chlorocyclohexanone, labeled with C</a:t>
            </a:r>
            <a:r>
              <a:rPr lang="en-US" baseline="30000" dirty="0"/>
              <a:t>14</a:t>
            </a:r>
            <a:r>
              <a:rPr lang="en-US" dirty="0"/>
              <a:t> at the chlorine bearing carbon atom, treated with base it gives two products, half with C</a:t>
            </a:r>
            <a:r>
              <a:rPr lang="en-US" baseline="30000" dirty="0"/>
              <a:t>14</a:t>
            </a:r>
            <a:r>
              <a:rPr lang="en-US" dirty="0"/>
              <a:t> at </a:t>
            </a:r>
            <a:r>
              <a:rPr lang="en-US" dirty="0">
                <a:latin typeface="Symbol" panose="05050102010706020507" pitchFamily="18" charset="2"/>
              </a:rPr>
              <a:t>a</a:t>
            </a:r>
            <a:r>
              <a:rPr lang="en-US" dirty="0"/>
              <a:t>-</a:t>
            </a:r>
            <a:r>
              <a:rPr lang="en-US" dirty="0" err="1"/>
              <a:t>cabon</a:t>
            </a:r>
            <a:r>
              <a:rPr lang="en-US" dirty="0"/>
              <a:t> and half at </a:t>
            </a:r>
            <a:r>
              <a:rPr lang="en-US" dirty="0">
                <a:latin typeface="Symbol" panose="05050102010706020507" pitchFamily="18" charset="2"/>
              </a:rPr>
              <a:t>b</a:t>
            </a:r>
            <a:r>
              <a:rPr lang="en-US" dirty="0"/>
              <a:t>-carbon of the ester product which again proves the formation of cyclopropane intermediate.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B9B9E35-C75C-4F5C-9B51-FE7B76471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315865"/>
              </p:ext>
            </p:extLst>
          </p:nvPr>
        </p:nvGraphicFramePr>
        <p:xfrm>
          <a:off x="2126543" y="5527523"/>
          <a:ext cx="4336401" cy="953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CS ChemDraw Drawing" r:id="rId7" imgW="6040994" imgH="1328675" progId="ChemDraw.Document.6.0">
                  <p:embed/>
                </p:oleObj>
              </mc:Choice>
              <mc:Fallback>
                <p:oleObj name="CS ChemDraw Drawing" r:id="rId7" imgW="6040994" imgH="13286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26543" y="5527523"/>
                        <a:ext cx="4336401" cy="953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705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2A36D1-2D3C-4B4E-9945-CAB9F5B35E35}"/>
              </a:ext>
            </a:extLst>
          </p:cNvPr>
          <p:cNvSpPr txBox="1"/>
          <p:nvPr/>
        </p:nvSpPr>
        <p:spPr>
          <a:xfrm>
            <a:off x="341790" y="710213"/>
            <a:ext cx="8460420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When </a:t>
            </a:r>
            <a:r>
              <a:rPr lang="en-US" dirty="0">
                <a:latin typeface="Symbol" panose="05050102010706020507" pitchFamily="18" charset="2"/>
              </a:rPr>
              <a:t>a</a:t>
            </a:r>
            <a:r>
              <a:rPr lang="en-US" dirty="0"/>
              <a:t>-H is absent in a </a:t>
            </a:r>
            <a:r>
              <a:rPr lang="en-US" dirty="0">
                <a:latin typeface="Symbol" panose="05050102010706020507" pitchFamily="18" charset="2"/>
              </a:rPr>
              <a:t>a</a:t>
            </a:r>
            <a:r>
              <a:rPr lang="en-US" dirty="0"/>
              <a:t>-haloketone, benzylic acid mechanism takes place, which is known as quasi-</a:t>
            </a:r>
            <a:r>
              <a:rPr lang="en-US" dirty="0" err="1"/>
              <a:t>favorskii</a:t>
            </a:r>
            <a:r>
              <a:rPr lang="en-US" dirty="0"/>
              <a:t> reaction.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DAFF3B6-3395-46BF-9EB8-54708BE4AB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192448"/>
              </p:ext>
            </p:extLst>
          </p:nvPr>
        </p:nvGraphicFramePr>
        <p:xfrm>
          <a:off x="1882082" y="1697163"/>
          <a:ext cx="5060256" cy="850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CS ChemDraw Drawing" r:id="rId3" imgW="8666811" imgH="1455317" progId="ChemDraw.Document.6.0">
                  <p:embed/>
                </p:oleObj>
              </mc:Choice>
              <mc:Fallback>
                <p:oleObj name="CS ChemDraw Drawing" r:id="rId3" imgW="8666811" imgH="14553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2082" y="1697163"/>
                        <a:ext cx="5060256" cy="850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87A8651E-2A78-4770-9BDC-5958D60E36B8}"/>
              </a:ext>
            </a:extLst>
          </p:cNvPr>
          <p:cNvGrpSpPr/>
          <p:nvPr/>
        </p:nvGrpSpPr>
        <p:grpSpPr>
          <a:xfrm>
            <a:off x="449802" y="2795806"/>
            <a:ext cx="8460420" cy="3394909"/>
            <a:chOff x="449802" y="2564983"/>
            <a:chExt cx="8460420" cy="339490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B8B1CAF-89AD-4254-AD3A-DFE49ED76F80}"/>
                </a:ext>
              </a:extLst>
            </p:cNvPr>
            <p:cNvSpPr txBox="1"/>
            <p:nvPr/>
          </p:nvSpPr>
          <p:spPr>
            <a:xfrm>
              <a:off x="449802" y="2564983"/>
              <a:ext cx="8460420" cy="88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 err="1"/>
                <a:t>Favorskii</a:t>
              </a:r>
              <a:r>
                <a:rPr lang="en-US" dirty="0"/>
                <a:t> rearrangement of </a:t>
              </a:r>
              <a:r>
                <a:rPr lang="en-US" dirty="0">
                  <a:latin typeface="Symbol" panose="05050102010706020507" pitchFamily="18" charset="2"/>
                </a:rPr>
                <a:t>a,</a:t>
              </a:r>
              <a:r>
                <a:rPr lang="en-US" dirty="0"/>
                <a:t> </a:t>
              </a:r>
              <a:r>
                <a:rPr lang="en-US" dirty="0">
                  <a:latin typeface="Symbol" panose="05050102010706020507" pitchFamily="18" charset="2"/>
                </a:rPr>
                <a:t>a</a:t>
              </a:r>
              <a:r>
                <a:rPr lang="en-US" dirty="0"/>
                <a:t> (gem) and </a:t>
              </a:r>
              <a:r>
                <a:rPr lang="en-US" dirty="0">
                  <a:latin typeface="Symbol" panose="05050102010706020507" pitchFamily="18" charset="2"/>
                </a:rPr>
                <a:t>a,</a:t>
              </a:r>
              <a:r>
                <a:rPr lang="en-US" dirty="0"/>
                <a:t> </a:t>
              </a:r>
              <a:r>
                <a:rPr lang="en-US" dirty="0">
                  <a:latin typeface="Symbol" panose="05050102010706020507" pitchFamily="18" charset="2"/>
                </a:rPr>
                <a:t>a</a:t>
              </a:r>
              <a:r>
                <a:rPr lang="en-US" dirty="0"/>
                <a:t> (vis) </a:t>
              </a:r>
              <a:r>
                <a:rPr lang="en-US" dirty="0" err="1"/>
                <a:t>dihaloketone</a:t>
              </a:r>
              <a:r>
                <a:rPr lang="en-US" dirty="0"/>
                <a:t> gives </a:t>
              </a:r>
              <a:r>
                <a:rPr lang="en-US" dirty="0" err="1">
                  <a:latin typeface="Symbol" panose="05050102010706020507" pitchFamily="18" charset="2"/>
                </a:rPr>
                <a:t>a</a:t>
              </a:r>
              <a:r>
                <a:rPr lang="en-US" dirty="0" err="1"/>
                <a:t>,</a:t>
              </a:r>
              <a:r>
                <a:rPr lang="en-US" dirty="0" err="1">
                  <a:latin typeface="Symbol" panose="05050102010706020507" pitchFamily="18" charset="2"/>
                </a:rPr>
                <a:t>b</a:t>
              </a:r>
              <a:r>
                <a:rPr lang="en-US" dirty="0"/>
                <a:t>-unsaturated ester.</a:t>
              </a:r>
            </a:p>
          </p:txBody>
        </p:sp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EAAFA5FE-BB01-498C-9C56-53A7372928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4560923"/>
                </p:ext>
              </p:extLst>
            </p:nvPr>
          </p:nvGraphicFramePr>
          <p:xfrm>
            <a:off x="1732687" y="3166047"/>
            <a:ext cx="4932695" cy="1636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" name="CS ChemDraw Drawing" r:id="rId5" imgW="8751021" imgH="2902959" progId="ChemDraw.Document.6.0">
                    <p:embed/>
                  </p:oleObj>
                </mc:Choice>
                <mc:Fallback>
                  <p:oleObj name="CS ChemDraw Drawing" r:id="rId5" imgW="8751021" imgH="2902959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32687" y="3166047"/>
                          <a:ext cx="4932695" cy="16367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49B90F06-FCB4-4C57-BAEF-70938A1D469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2745897"/>
                </p:ext>
              </p:extLst>
            </p:nvPr>
          </p:nvGraphicFramePr>
          <p:xfrm>
            <a:off x="1732687" y="5205227"/>
            <a:ext cx="4489358" cy="7546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2" name="CS ChemDraw Drawing" r:id="rId7" imgW="7932739" imgH="1333366" progId="ChemDraw.Document.6.0">
                    <p:embed/>
                  </p:oleObj>
                </mc:Choice>
                <mc:Fallback>
                  <p:oleObj name="CS ChemDraw Drawing" r:id="rId7" imgW="7932739" imgH="1333366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732687" y="5205227"/>
                          <a:ext cx="4489358" cy="7546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1631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D3DC10E-786D-4810-8B81-3E31E931B3DB}"/>
              </a:ext>
            </a:extLst>
          </p:cNvPr>
          <p:cNvGrpSpPr/>
          <p:nvPr/>
        </p:nvGrpSpPr>
        <p:grpSpPr>
          <a:xfrm>
            <a:off x="233778" y="816746"/>
            <a:ext cx="7004738" cy="2211851"/>
            <a:chOff x="233778" y="816746"/>
            <a:chExt cx="7004738" cy="2211851"/>
          </a:xfrm>
        </p:grpSpPr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CB3B4C47-5FB1-4ABE-83F0-4192B2918A6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1014755"/>
                </p:ext>
              </p:extLst>
            </p:nvPr>
          </p:nvGraphicFramePr>
          <p:xfrm>
            <a:off x="1373342" y="1186078"/>
            <a:ext cx="5524607" cy="1842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CS ChemDraw Drawing" r:id="rId3" imgW="8919866" imgH="2974595" progId="ChemDraw.Document.6.0">
                    <p:embed/>
                  </p:oleObj>
                </mc:Choice>
                <mc:Fallback>
                  <p:oleObj name="CS ChemDraw Drawing" r:id="rId3" imgW="8919866" imgH="2974595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73342" y="1186078"/>
                          <a:ext cx="5524607" cy="184251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356D8C7-6194-42D2-9F11-534032D92E53}"/>
                </a:ext>
              </a:extLst>
            </p:cNvPr>
            <p:cNvSpPr txBox="1"/>
            <p:nvPr/>
          </p:nvSpPr>
          <p:spPr>
            <a:xfrm>
              <a:off x="233778" y="816746"/>
              <a:ext cx="70047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reaction is highly stereospecific as can be seen in the below example.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83B92F3-C34C-4CAB-9A10-D8D2EAD60CAD}"/>
              </a:ext>
            </a:extLst>
          </p:cNvPr>
          <p:cNvGrpSpPr/>
          <p:nvPr/>
        </p:nvGrpSpPr>
        <p:grpSpPr>
          <a:xfrm>
            <a:off x="186189" y="3100272"/>
            <a:ext cx="8957811" cy="3344919"/>
            <a:chOff x="186189" y="2931594"/>
            <a:chExt cx="8957811" cy="3344919"/>
          </a:xfrm>
        </p:grpSpPr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6C09BE8A-9D0E-494A-9B06-D4CBCA46583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6869140"/>
                </p:ext>
              </p:extLst>
            </p:nvPr>
          </p:nvGraphicFramePr>
          <p:xfrm>
            <a:off x="1398941" y="4503268"/>
            <a:ext cx="5651183" cy="1773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" name="CS ChemDraw Drawing" r:id="rId5" imgW="10383331" imgH="3253464" progId="ChemDraw.Document.6.0">
                    <p:embed/>
                  </p:oleObj>
                </mc:Choice>
                <mc:Fallback>
                  <p:oleObj name="CS ChemDraw Drawing" r:id="rId5" imgW="10383331" imgH="3253464" progId="ChemDraw.Document.6.0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id="{8CF5907A-DFD2-4D42-8D27-17F4F4484B1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398941" y="4503268"/>
                          <a:ext cx="5651183" cy="17732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CCF8754-A167-41B9-9916-94833108A768}"/>
                </a:ext>
              </a:extLst>
            </p:cNvPr>
            <p:cNvSpPr txBox="1"/>
            <p:nvPr/>
          </p:nvSpPr>
          <p:spPr>
            <a:xfrm>
              <a:off x="186189" y="2931594"/>
              <a:ext cx="8957811" cy="1295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/>
                <a:t>The formation of cyclopropane intermediate probably proceeds through an intramolecular 1,3-elimination involving a backside attack by the carbanion to the haloketone. Thus, cyclohexanone with equatorial halo atom undergo reaction whereas axial halo atom does not.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09FE4A9-88CB-483C-B245-BCC7C2669FA9}"/>
              </a:ext>
            </a:extLst>
          </p:cNvPr>
          <p:cNvSpPr txBox="1"/>
          <p:nvPr/>
        </p:nvSpPr>
        <p:spPr>
          <a:xfrm>
            <a:off x="3684232" y="17756"/>
            <a:ext cx="5424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Stereospecificity</a:t>
            </a:r>
          </a:p>
        </p:txBody>
      </p:sp>
    </p:spTree>
    <p:extLst>
      <p:ext uri="{BB962C8B-B14F-4D97-AF65-F5344CB8AC3E}">
        <p14:creationId xmlns:p14="http://schemas.microsoft.com/office/powerpoint/2010/main" val="19298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B2BFD7B-D1D7-4AED-BB9F-E9FF600F0F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010448"/>
              </p:ext>
            </p:extLst>
          </p:nvPr>
        </p:nvGraphicFramePr>
        <p:xfrm>
          <a:off x="648888" y="893667"/>
          <a:ext cx="8140005" cy="843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CS ChemDraw Drawing" r:id="rId3" imgW="13511855" imgH="1394342" progId="ChemDraw.Document.6.0">
                  <p:embed/>
                </p:oleObj>
              </mc:Choice>
              <mc:Fallback>
                <p:oleObj name="CS ChemDraw Drawing" r:id="rId3" imgW="13511855" imgH="139434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8888" y="893667"/>
                        <a:ext cx="8140005" cy="843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A0FEEAC-1B4E-4260-90BD-9059664BF1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856450"/>
              </p:ext>
            </p:extLst>
          </p:nvPr>
        </p:nvGraphicFramePr>
        <p:xfrm>
          <a:off x="648888" y="2245639"/>
          <a:ext cx="4691139" cy="91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CS ChemDraw Drawing" r:id="rId5" imgW="8123274" imgH="1587929" progId="ChemDraw.Document.6.0">
                  <p:embed/>
                </p:oleObj>
              </mc:Choice>
              <mc:Fallback>
                <p:oleObj name="CS ChemDraw Drawing" r:id="rId5" imgW="8123274" imgH="158792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8888" y="2245639"/>
                        <a:ext cx="4691139" cy="91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2C58A58-5CD5-418C-903F-0EDA30EFBF28}"/>
              </a:ext>
            </a:extLst>
          </p:cNvPr>
          <p:cNvSpPr txBox="1"/>
          <p:nvPr/>
        </p:nvSpPr>
        <p:spPr>
          <a:xfrm>
            <a:off x="3684232" y="17756"/>
            <a:ext cx="5424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74B355-4A7C-4F1D-8FEA-A01CFF8D8D9F}"/>
              </a:ext>
            </a:extLst>
          </p:cNvPr>
          <p:cNvSpPr txBox="1"/>
          <p:nvPr/>
        </p:nvSpPr>
        <p:spPr>
          <a:xfrm>
            <a:off x="0" y="893667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30AE23-DCC0-45F6-B1FB-B48DACB9C81E}"/>
              </a:ext>
            </a:extLst>
          </p:cNvPr>
          <p:cNvSpPr txBox="1"/>
          <p:nvPr/>
        </p:nvSpPr>
        <p:spPr>
          <a:xfrm>
            <a:off x="73164" y="206097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F60D43-B03D-44A1-9B02-11AD50AEBFCC}"/>
              </a:ext>
            </a:extLst>
          </p:cNvPr>
          <p:cNvSpPr txBox="1"/>
          <p:nvPr/>
        </p:nvSpPr>
        <p:spPr>
          <a:xfrm>
            <a:off x="73164" y="316241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85F773D-9FB4-44D5-9729-595C73D0E6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288015"/>
              </p:ext>
            </p:extLst>
          </p:nvPr>
        </p:nvGraphicFramePr>
        <p:xfrm>
          <a:off x="929195" y="3393433"/>
          <a:ext cx="7208605" cy="2057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CS ChemDraw Drawing" r:id="rId7" imgW="12431587" imgH="3542992" progId="ChemDraw.Document.6.0">
                  <p:embed/>
                </p:oleObj>
              </mc:Choice>
              <mc:Fallback>
                <p:oleObj name="CS ChemDraw Drawing" r:id="rId7" imgW="12431587" imgH="354299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9195" y="3393433"/>
                        <a:ext cx="7208605" cy="20574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A32B574-6AFE-40C1-A405-04C98732A1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470589"/>
              </p:ext>
            </p:extLst>
          </p:nvPr>
        </p:nvGraphicFramePr>
        <p:xfrm>
          <a:off x="760644" y="5821285"/>
          <a:ext cx="4108866" cy="798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CS ChemDraw Drawing" r:id="rId9" imgW="6531793" imgH="1270684" progId="ChemDraw.Document.6.0">
                  <p:embed/>
                </p:oleObj>
              </mc:Choice>
              <mc:Fallback>
                <p:oleObj name="CS ChemDraw Drawing" r:id="rId9" imgW="6531793" imgH="127068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0644" y="5821285"/>
                        <a:ext cx="4108866" cy="798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8811E73-D81A-4602-B8D3-3FCD39859C4A}"/>
              </a:ext>
            </a:extLst>
          </p:cNvPr>
          <p:cNvSpPr txBox="1"/>
          <p:nvPr/>
        </p:nvSpPr>
        <p:spPr>
          <a:xfrm>
            <a:off x="179697" y="552535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609702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63432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EAAD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3116</TotalTime>
  <Words>352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Custom Design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jayantasamanta0000@gmail.com</dc:creator>
  <cp:lastModifiedBy>jayantasamanta0000@gmail.com</cp:lastModifiedBy>
  <cp:revision>53</cp:revision>
  <dcterms:created xsi:type="dcterms:W3CDTF">2020-03-31T19:57:23Z</dcterms:created>
  <dcterms:modified xsi:type="dcterms:W3CDTF">2020-04-18T07:09:56Z</dcterms:modified>
</cp:coreProperties>
</file>