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138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image" Target="../media/image9.emf"/><Relationship Id="rId4" Type="http://schemas.openxmlformats.org/officeDocument/2006/relationships/image" Target="../media/image12.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image" Target="../media/image1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146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116FA-13E8-40ED-8B44-CBEB014FB7EF}"/>
              </a:ext>
            </a:extLst>
          </p:cNvPr>
          <p:cNvSpPr>
            <a:spLocks noGrp="1"/>
          </p:cNvSpPr>
          <p:nvPr>
            <p:ph type="title"/>
          </p:nvPr>
        </p:nvSpPr>
        <p:spPr>
          <a:xfrm>
            <a:off x="974879" y="1492589"/>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4C78C47-2AAB-4BCA-B82E-D16960D24A79}"/>
              </a:ext>
            </a:extLst>
          </p:cNvPr>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A89CEB-B261-43A4-9022-47247CFD5328}"/>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95C9D54B-1842-4DE4-8028-D2E048D8B3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0EE34D-E49C-457C-A5DD-76155CEBB5B6}"/>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602841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490F15-305E-47F3-B8BD-AD6FF6AAAA1B}"/>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373386-2A1A-4586-95F4-C500FFCBDC97}"/>
              </a:ext>
            </a:extLst>
          </p:cNvPr>
          <p:cNvSpPr>
            <a:spLocks noGrp="1"/>
          </p:cNvSpPr>
          <p:nvPr>
            <p:ph type="body" orient="vert" idx="1"/>
          </p:nvPr>
        </p:nvSpPr>
        <p:spPr>
          <a:xfrm>
            <a:off x="628650" y="365125"/>
            <a:ext cx="57626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A23524-4877-40F5-953F-3F9B6F17D983}"/>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25BD75DD-71FD-49C6-99CF-C860B1D433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23B5A5-2D1C-49BA-8475-B12AD6259C4F}"/>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395518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5562A-2F3A-40C7-99B5-80E94F65BAFF}"/>
              </a:ext>
            </a:extLst>
          </p:cNvPr>
          <p:cNvSpPr>
            <a:spLocks noGrp="1"/>
          </p:cNvSpPr>
          <p:nvPr>
            <p:ph type="title"/>
          </p:nvPr>
        </p:nvSpPr>
        <p:spPr>
          <a:xfrm>
            <a:off x="974879" y="1492589"/>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6649AE1-D567-4EA2-A9ED-BDB0B291DFDF}"/>
              </a:ext>
            </a:extLst>
          </p:cNvPr>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BAFA6A-285D-48AA-A2EC-26306B5C882F}"/>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3D4995CB-CEC7-4ED7-A515-DF6961B67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16B568-8365-4212-BE00-A6EBF0203072}"/>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1743595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9ADE7-12B7-46BD-A37E-63153B5F96D8}"/>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82CE5C-133C-4E77-B7E5-1559932581FE}"/>
              </a:ext>
            </a:extLst>
          </p:cNvPr>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E389E5D-0D61-437B-918E-FE717C21B747}"/>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8B776A6D-FEAE-4799-A2F6-CE5270BB41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2D94B1-9C37-4593-AC15-3645223E529A}"/>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1943068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C201-2AD6-4705-9E04-EB1370465308}"/>
              </a:ext>
            </a:extLst>
          </p:cNvPr>
          <p:cNvSpPr>
            <a:spLocks noGrp="1"/>
          </p:cNvSpPr>
          <p:nvPr>
            <p:ph type="title"/>
          </p:nvPr>
        </p:nvSpPr>
        <p:spPr>
          <a:xfrm>
            <a:off x="974879" y="1492589"/>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B243FEF-118D-4DCD-B979-189A42A54286}"/>
              </a:ext>
            </a:extLst>
          </p:cNvPr>
          <p:cNvSpPr>
            <a:spLocks noGrp="1"/>
          </p:cNvSpPr>
          <p:nvPr>
            <p:ph sz="half" idx="1"/>
          </p:nvPr>
        </p:nvSpPr>
        <p:spPr>
          <a:xfrm>
            <a:off x="62865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ABFDCD-15F3-4499-9675-30C6DE6DF688}"/>
              </a:ext>
            </a:extLst>
          </p:cNvPr>
          <p:cNvSpPr>
            <a:spLocks noGrp="1"/>
          </p:cNvSpPr>
          <p:nvPr>
            <p:ph sz="half" idx="2"/>
          </p:nvPr>
        </p:nvSpPr>
        <p:spPr>
          <a:xfrm>
            <a:off x="464820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941D44-689C-4B9F-B092-8BF172F7C97D}"/>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6" name="Footer Placeholder 5">
            <a:extLst>
              <a:ext uri="{FF2B5EF4-FFF2-40B4-BE49-F238E27FC236}">
                <a16:creationId xmlns:a16="http://schemas.microsoft.com/office/drawing/2014/main" id="{18877757-DAAD-4222-A684-5646AD7007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93A0BF-765F-4F86-AA10-DD442BEA3F01}"/>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3696032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C790C-6A67-45C9-B386-48C289E98278}"/>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B300998A-8FFB-48B4-82CD-C4A484A45DD9}"/>
              </a:ext>
            </a:extLst>
          </p:cNvPr>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3FB55D-98EC-473A-8C14-34DD8D96B2D7}"/>
              </a:ext>
            </a:extLst>
          </p:cNvPr>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23EAFB-CD4C-4927-B482-F87547713714}"/>
              </a:ext>
            </a:extLst>
          </p:cNvPr>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AC210F-F090-49C7-9367-BE612F8526E0}"/>
              </a:ext>
            </a:extLst>
          </p:cNvPr>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B65A083-C075-4D55-B0F9-7D1766E5ABDD}"/>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8" name="Footer Placeholder 7">
            <a:extLst>
              <a:ext uri="{FF2B5EF4-FFF2-40B4-BE49-F238E27FC236}">
                <a16:creationId xmlns:a16="http://schemas.microsoft.com/office/drawing/2014/main" id="{70F43B9E-7ED1-49F7-96EF-EF9FA0B76F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3B45619-B2FB-4408-813A-C43C5C78C849}"/>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189414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DB73-B390-449D-90CC-7B58DBE38A5C}"/>
              </a:ext>
            </a:extLst>
          </p:cNvPr>
          <p:cNvSpPr>
            <a:spLocks noGrp="1"/>
          </p:cNvSpPr>
          <p:nvPr>
            <p:ph type="title"/>
          </p:nvPr>
        </p:nvSpPr>
        <p:spPr>
          <a:xfrm>
            <a:off x="974879" y="1492589"/>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686E1621-6850-4CAB-A42A-1507B0AC6A5A}"/>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4" name="Footer Placeholder 3">
            <a:extLst>
              <a:ext uri="{FF2B5EF4-FFF2-40B4-BE49-F238E27FC236}">
                <a16:creationId xmlns:a16="http://schemas.microsoft.com/office/drawing/2014/main" id="{5536259B-9444-4874-8FED-8B8CA8DEA1E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E9D253-90DC-4FA7-8D21-7A1E1B3961E4}"/>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399139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650805-34DC-43E0-925E-E116C6E2BDDF}"/>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3" name="Footer Placeholder 2">
            <a:extLst>
              <a:ext uri="{FF2B5EF4-FFF2-40B4-BE49-F238E27FC236}">
                <a16:creationId xmlns:a16="http://schemas.microsoft.com/office/drawing/2014/main" id="{296F0F52-329A-4470-B4FB-5C775F462F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917C50-7C6C-4C40-A5EB-4DA4B0133B2F}"/>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1087509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23B49-B9CB-4421-B81B-6751B94DAEC4}"/>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B4F182-A5C5-4DA7-A6BC-7B84D6F2FFB2}"/>
              </a:ext>
            </a:extLst>
          </p:cNvPr>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869E7F-65F0-4DA3-B6DB-B0062A70C3A0}"/>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C0819A-238B-492C-BB35-5498A013E8CF}"/>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6" name="Footer Placeholder 5">
            <a:extLst>
              <a:ext uri="{FF2B5EF4-FFF2-40B4-BE49-F238E27FC236}">
                <a16:creationId xmlns:a16="http://schemas.microsoft.com/office/drawing/2014/main" id="{050E08D5-1606-4491-A7AA-2EC010A937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62553-860E-41DE-B73D-B700305CD728}"/>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273561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FAAA0-A19A-4D69-8905-C837FB392D58}"/>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CBFF3E-C0A0-4022-9259-AC26B975F076}"/>
              </a:ext>
            </a:extLst>
          </p:cNvPr>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F0DD8F5-CA8C-4412-8103-F3DD4FFDD705}"/>
              </a:ext>
            </a:extLst>
          </p:cNvPr>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5ACD94-9830-4F13-9337-6EA53D1930A7}"/>
              </a:ext>
            </a:extLst>
          </p:cNvPr>
          <p:cNvSpPr>
            <a:spLocks noGrp="1"/>
          </p:cNvSpPr>
          <p:nvPr>
            <p:ph type="dt" sz="half" idx="10"/>
          </p:nvPr>
        </p:nvSpPr>
        <p:spPr/>
        <p:txBody>
          <a:bodyPr/>
          <a:lstStyle/>
          <a:p>
            <a:fld id="{411ED6B3-716D-43E1-AAE0-F463F97AF317}" type="datetimeFigureOut">
              <a:rPr lang="en-US" smtClean="0"/>
              <a:t>4/8/2020</a:t>
            </a:fld>
            <a:endParaRPr lang="en-US"/>
          </a:p>
        </p:txBody>
      </p:sp>
      <p:sp>
        <p:nvSpPr>
          <p:cNvPr id="6" name="Footer Placeholder 5">
            <a:extLst>
              <a:ext uri="{FF2B5EF4-FFF2-40B4-BE49-F238E27FC236}">
                <a16:creationId xmlns:a16="http://schemas.microsoft.com/office/drawing/2014/main" id="{7BC9902F-5D27-4605-881E-0833B1FE6B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E17A75-02FB-447A-A171-B93C9798F5E5}"/>
              </a:ext>
            </a:extLst>
          </p:cNvPr>
          <p:cNvSpPr>
            <a:spLocks noGrp="1"/>
          </p:cNvSpPr>
          <p:nvPr>
            <p:ph type="sldNum" sz="quarter" idx="12"/>
          </p:nvPr>
        </p:nvSpPr>
        <p:spPr/>
        <p:txBody>
          <a:bodyPr/>
          <a:lstStyle/>
          <a:p>
            <a:fld id="{A2632794-EB2E-4006-8CC8-3B2E8CAA0CC5}" type="slidenum">
              <a:rPr lang="en-US" smtClean="0"/>
              <a:t>‹#›</a:t>
            </a:fld>
            <a:endParaRPr lang="en-US"/>
          </a:p>
        </p:txBody>
      </p:sp>
    </p:spTree>
    <p:extLst>
      <p:ext uri="{BB962C8B-B14F-4D97-AF65-F5344CB8AC3E}">
        <p14:creationId xmlns:p14="http://schemas.microsoft.com/office/powerpoint/2010/main" val="3712153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6E00CEB-911D-4EA8-BB47-45C3BD87C664}"/>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1ED6B3-716D-43E1-AAE0-F463F97AF317}" type="datetimeFigureOut">
              <a:rPr lang="en-US" smtClean="0"/>
              <a:t>4/8/2020</a:t>
            </a:fld>
            <a:endParaRPr lang="en-US"/>
          </a:p>
        </p:txBody>
      </p:sp>
      <p:sp>
        <p:nvSpPr>
          <p:cNvPr id="5" name="Footer Placeholder 4">
            <a:extLst>
              <a:ext uri="{FF2B5EF4-FFF2-40B4-BE49-F238E27FC236}">
                <a16:creationId xmlns:a16="http://schemas.microsoft.com/office/drawing/2014/main" id="{53F8AAAC-5CA8-46D5-8377-ED917DE41AC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4ED440-F6BF-4F62-94ED-2BC2AEFEDAC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32794-EB2E-4006-8CC8-3B2E8CAA0CC5}" type="slidenum">
              <a:rPr lang="en-US" smtClean="0"/>
              <a:t>‹#›</a:t>
            </a:fld>
            <a:endParaRPr lang="en-US"/>
          </a:p>
        </p:txBody>
      </p:sp>
      <p:sp>
        <p:nvSpPr>
          <p:cNvPr id="7" name="Title Placeholder 1">
            <a:extLst>
              <a:ext uri="{FF2B5EF4-FFF2-40B4-BE49-F238E27FC236}">
                <a16:creationId xmlns:a16="http://schemas.microsoft.com/office/drawing/2014/main" id="{1D607C8F-670C-44B0-8605-897A1EB4AE20}"/>
              </a:ext>
            </a:extLst>
          </p:cNvPr>
          <p:cNvSpPr txBox="1">
            <a:spLocks/>
          </p:cNvSpPr>
          <p:nvPr userDrawn="1"/>
        </p:nvSpPr>
        <p:spPr>
          <a:xfrm>
            <a:off x="0" y="0"/>
            <a:ext cx="9143999" cy="683581"/>
          </a:xfrm>
          <a:prstGeom prst="rect">
            <a:avLst/>
          </a:prstGeom>
          <a:solidFill>
            <a:schemeClr val="accent1">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a:lstStyle>
          <a:p>
            <a:pPr algn="r"/>
            <a:endParaRPr lang="en-US" dirty="0"/>
          </a:p>
        </p:txBody>
      </p:sp>
    </p:spTree>
    <p:extLst>
      <p:ext uri="{BB962C8B-B14F-4D97-AF65-F5344CB8AC3E}">
        <p14:creationId xmlns:p14="http://schemas.microsoft.com/office/powerpoint/2010/main" val="4871111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7.emf"/><Relationship Id="rId5" Type="http://schemas.openxmlformats.org/officeDocument/2006/relationships/oleObject" Target="../embeddings/oleObject14.bin"/><Relationship Id="rId4" Type="http://schemas.openxmlformats.org/officeDocument/2006/relationships/image" Target="../media/image16.emf"/></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oleObject7.bin"/><Relationship Id="rId10" Type="http://schemas.openxmlformats.org/officeDocument/2006/relationships/image" Target="../media/image12.emf"/><Relationship Id="rId4" Type="http://schemas.openxmlformats.org/officeDocument/2006/relationships/image" Target="../media/image9.emf"/><Relationship Id="rId9"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4.emf"/><Relationship Id="rId5" Type="http://schemas.openxmlformats.org/officeDocument/2006/relationships/oleObject" Target="../embeddings/oleObject11.bin"/><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25BB3D-B8C6-4C98-8C61-412D61C0AEB6}"/>
              </a:ext>
            </a:extLst>
          </p:cNvPr>
          <p:cNvSpPr txBox="1"/>
          <p:nvPr/>
        </p:nvSpPr>
        <p:spPr>
          <a:xfrm>
            <a:off x="2938507" y="1376039"/>
            <a:ext cx="3288080" cy="646331"/>
          </a:xfrm>
          <a:prstGeom prst="rect">
            <a:avLst/>
          </a:prstGeom>
          <a:noFill/>
        </p:spPr>
        <p:txBody>
          <a:bodyPr wrap="none" rtlCol="0">
            <a:spAutoFit/>
          </a:bodyPr>
          <a:lstStyle/>
          <a:p>
            <a:r>
              <a:rPr lang="en-US" sz="3600" b="1" dirty="0">
                <a:latin typeface="Times New Roman" panose="02020603050405020304" pitchFamily="18" charset="0"/>
                <a:cs typeface="Times New Roman" panose="02020603050405020304" pitchFamily="18" charset="0"/>
              </a:rPr>
              <a:t>Rearrangement</a:t>
            </a:r>
          </a:p>
        </p:txBody>
      </p:sp>
      <p:sp>
        <p:nvSpPr>
          <p:cNvPr id="3" name="TextBox 2">
            <a:extLst>
              <a:ext uri="{FF2B5EF4-FFF2-40B4-BE49-F238E27FC236}">
                <a16:creationId xmlns:a16="http://schemas.microsoft.com/office/drawing/2014/main" id="{DF3C558E-B2EF-4BD3-94D9-4968575BF3CF}"/>
              </a:ext>
            </a:extLst>
          </p:cNvPr>
          <p:cNvSpPr txBox="1"/>
          <p:nvPr/>
        </p:nvSpPr>
        <p:spPr>
          <a:xfrm>
            <a:off x="3684232" y="17756"/>
            <a:ext cx="5424281" cy="646331"/>
          </a:xfrm>
          <a:prstGeom prst="rect">
            <a:avLst/>
          </a:prstGeom>
          <a:noFill/>
        </p:spPr>
        <p:txBody>
          <a:bodyPr wrap="square" rtlCol="0">
            <a:spAutoFit/>
          </a:bodyPr>
          <a:lstStyle/>
          <a:p>
            <a:pPr algn="r"/>
            <a:r>
              <a:rPr lang="en-US" sz="3600" b="1" dirty="0">
                <a:latin typeface="Times New Roman" panose="02020603050405020304" pitchFamily="18" charset="0"/>
                <a:cs typeface="Times New Roman" panose="02020603050405020304" pitchFamily="18" charset="0"/>
              </a:rPr>
              <a:t>Organic Chemistry</a:t>
            </a:r>
          </a:p>
        </p:txBody>
      </p:sp>
      <p:sp>
        <p:nvSpPr>
          <p:cNvPr id="4" name="TextBox 3">
            <a:extLst>
              <a:ext uri="{FF2B5EF4-FFF2-40B4-BE49-F238E27FC236}">
                <a16:creationId xmlns:a16="http://schemas.microsoft.com/office/drawing/2014/main" id="{4897C669-0F72-4F99-A1B6-D1F5E8AD45CA}"/>
              </a:ext>
            </a:extLst>
          </p:cNvPr>
          <p:cNvSpPr txBox="1"/>
          <p:nvPr/>
        </p:nvSpPr>
        <p:spPr>
          <a:xfrm>
            <a:off x="3391275" y="3912301"/>
            <a:ext cx="2383986" cy="1289071"/>
          </a:xfrm>
          <a:prstGeom prst="rect">
            <a:avLst/>
          </a:prstGeom>
          <a:noFill/>
        </p:spPr>
        <p:txBody>
          <a:bodyPr wrap="none" rtlCol="0">
            <a:spAutoFit/>
          </a:bodyPr>
          <a:lstStyle/>
          <a:p>
            <a:pPr algn="ctr">
              <a:lnSpc>
                <a:spcPct val="150000"/>
              </a:lnSpc>
            </a:pPr>
            <a:r>
              <a:rPr lang="en-US" dirty="0">
                <a:latin typeface="Times New Roman" panose="02020603050405020304" pitchFamily="18" charset="0"/>
                <a:cs typeface="Times New Roman" panose="02020603050405020304" pitchFamily="18" charset="0"/>
              </a:rPr>
              <a:t>Study </a:t>
            </a:r>
            <a:r>
              <a:rPr lang="en-US" dirty="0" err="1">
                <a:latin typeface="Times New Roman" panose="02020603050405020304" pitchFamily="18" charset="0"/>
                <a:cs typeface="Times New Roman" panose="02020603050405020304" pitchFamily="18" charset="0"/>
              </a:rPr>
              <a:t>material_Sem</a:t>
            </a:r>
            <a:r>
              <a:rPr lang="en-US" dirty="0">
                <a:latin typeface="Times New Roman" panose="02020603050405020304" pitchFamily="18" charset="0"/>
                <a:cs typeface="Times New Roman" panose="02020603050405020304" pitchFamily="18" charset="0"/>
              </a:rPr>
              <a:t>-IV</a:t>
            </a:r>
          </a:p>
          <a:p>
            <a:pPr algn="ctr">
              <a:lnSpc>
                <a:spcPct val="150000"/>
              </a:lnSpc>
            </a:pPr>
            <a:r>
              <a:rPr lang="en-US" dirty="0">
                <a:latin typeface="Times New Roman" panose="02020603050405020304" pitchFamily="18" charset="0"/>
                <a:cs typeface="Times New Roman" panose="02020603050405020304" pitchFamily="18" charset="0"/>
              </a:rPr>
              <a:t>Paper – C10T</a:t>
            </a:r>
          </a:p>
          <a:p>
            <a:pPr algn="ctr">
              <a:lnSpc>
                <a:spcPct val="150000"/>
              </a:lnSpc>
            </a:pPr>
            <a:r>
              <a:rPr lang="en-US" dirty="0">
                <a:latin typeface="Times New Roman" panose="02020603050405020304" pitchFamily="18" charset="0"/>
                <a:cs typeface="Times New Roman" panose="02020603050405020304" pitchFamily="18" charset="0"/>
              </a:rPr>
              <a:t>Lecture - 3</a:t>
            </a:r>
          </a:p>
        </p:txBody>
      </p:sp>
      <p:sp>
        <p:nvSpPr>
          <p:cNvPr id="5" name="TextBox 4">
            <a:extLst>
              <a:ext uri="{FF2B5EF4-FFF2-40B4-BE49-F238E27FC236}">
                <a16:creationId xmlns:a16="http://schemas.microsoft.com/office/drawing/2014/main" id="{542B4C84-6D3F-4FDD-8261-45A07DF0C15B}"/>
              </a:ext>
            </a:extLst>
          </p:cNvPr>
          <p:cNvSpPr txBox="1"/>
          <p:nvPr/>
        </p:nvSpPr>
        <p:spPr>
          <a:xfrm>
            <a:off x="3293617" y="2450232"/>
            <a:ext cx="2544286" cy="1289071"/>
          </a:xfrm>
          <a:prstGeom prst="rect">
            <a:avLst/>
          </a:prstGeom>
          <a:noFill/>
        </p:spPr>
        <p:txBody>
          <a:bodyPr wrap="none" rtlCol="0">
            <a:spAutoFit/>
          </a:bodyPr>
          <a:lstStyle/>
          <a:p>
            <a:pPr algn="ctr">
              <a:lnSpc>
                <a:spcPct val="150000"/>
              </a:lnSpc>
            </a:pPr>
            <a:r>
              <a:rPr lang="en-US" dirty="0" err="1">
                <a:latin typeface="Times New Roman" panose="02020603050405020304" pitchFamily="18" charset="0"/>
                <a:cs typeface="Times New Roman" panose="02020603050405020304" pitchFamily="18" charset="0"/>
              </a:rPr>
              <a:t>Kuheli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Pramanik</a:t>
            </a:r>
            <a:endParaRPr lang="en-US" dirty="0">
              <a:latin typeface="Times New Roman" panose="02020603050405020304" pitchFamily="18" charset="0"/>
              <a:cs typeface="Times New Roman" panose="02020603050405020304" pitchFamily="18" charset="0"/>
            </a:endParaRPr>
          </a:p>
          <a:p>
            <a:pPr algn="ctr">
              <a:lnSpc>
                <a:spcPct val="150000"/>
              </a:lnSpc>
            </a:pPr>
            <a:r>
              <a:rPr lang="en-US" dirty="0">
                <a:latin typeface="Times New Roman" panose="02020603050405020304" pitchFamily="18" charset="0"/>
                <a:cs typeface="Times New Roman" panose="02020603050405020304" pitchFamily="18" charset="0"/>
              </a:rPr>
              <a:t>Department of Chemistry</a:t>
            </a:r>
          </a:p>
          <a:p>
            <a:pPr algn="ctr">
              <a:lnSpc>
                <a:spcPct val="150000"/>
              </a:lnSpc>
            </a:pPr>
            <a:r>
              <a:rPr lang="en-US" dirty="0">
                <a:latin typeface="Times New Roman" panose="02020603050405020304" pitchFamily="18" charset="0"/>
                <a:cs typeface="Times New Roman" panose="02020603050405020304" pitchFamily="18" charset="0"/>
              </a:rPr>
              <a:t>Kharagpur College</a:t>
            </a:r>
          </a:p>
        </p:txBody>
      </p:sp>
    </p:spTree>
    <p:extLst>
      <p:ext uri="{BB962C8B-B14F-4D97-AF65-F5344CB8AC3E}">
        <p14:creationId xmlns:p14="http://schemas.microsoft.com/office/powerpoint/2010/main" val="1491253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19FF0868-F246-4277-B27F-4770EC44DCC7}"/>
              </a:ext>
            </a:extLst>
          </p:cNvPr>
          <p:cNvGraphicFramePr>
            <a:graphicFrameLocks noChangeAspect="1"/>
          </p:cNvGraphicFramePr>
          <p:nvPr>
            <p:extLst>
              <p:ext uri="{D42A27DB-BD31-4B8C-83A1-F6EECF244321}">
                <p14:modId xmlns:p14="http://schemas.microsoft.com/office/powerpoint/2010/main" val="3086487851"/>
              </p:ext>
            </p:extLst>
          </p:nvPr>
        </p:nvGraphicFramePr>
        <p:xfrm>
          <a:off x="2533821" y="873588"/>
          <a:ext cx="2854926" cy="1131616"/>
        </p:xfrm>
        <a:graphic>
          <a:graphicData uri="http://schemas.openxmlformats.org/presentationml/2006/ole">
            <mc:AlternateContent xmlns:mc="http://schemas.openxmlformats.org/markup-compatibility/2006">
              <mc:Choice xmlns:v="urn:schemas-microsoft-com:vml" Requires="v">
                <p:oleObj spid="_x0000_s15376" name="CS ChemDraw Drawing" r:id="rId3" imgW="4290025" imgH="1700500" progId="ChemDraw.Document.6.0">
                  <p:embed/>
                </p:oleObj>
              </mc:Choice>
              <mc:Fallback>
                <p:oleObj name="CS ChemDraw Drawing" r:id="rId3" imgW="4290025" imgH="1700500" progId="ChemDraw.Document.6.0">
                  <p:embed/>
                  <p:pic>
                    <p:nvPicPr>
                      <p:cNvPr id="0" name=""/>
                      <p:cNvPicPr/>
                      <p:nvPr/>
                    </p:nvPicPr>
                    <p:blipFill>
                      <a:blip r:embed="rId4"/>
                      <a:stretch>
                        <a:fillRect/>
                      </a:stretch>
                    </p:blipFill>
                    <p:spPr>
                      <a:xfrm>
                        <a:off x="2533821" y="873588"/>
                        <a:ext cx="2854926" cy="1131616"/>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2AAB2118-C553-4EE2-A92F-A18E1DE6B12F}"/>
              </a:ext>
            </a:extLst>
          </p:cNvPr>
          <p:cNvGraphicFramePr>
            <a:graphicFrameLocks noChangeAspect="1"/>
          </p:cNvGraphicFramePr>
          <p:nvPr>
            <p:extLst>
              <p:ext uri="{D42A27DB-BD31-4B8C-83A1-F6EECF244321}">
                <p14:modId xmlns:p14="http://schemas.microsoft.com/office/powerpoint/2010/main" val="1610403387"/>
              </p:ext>
            </p:extLst>
          </p:nvPr>
        </p:nvGraphicFramePr>
        <p:xfrm>
          <a:off x="1901667" y="3874433"/>
          <a:ext cx="4822316" cy="352289"/>
        </p:xfrm>
        <a:graphic>
          <a:graphicData uri="http://schemas.openxmlformats.org/presentationml/2006/ole">
            <mc:AlternateContent xmlns:mc="http://schemas.openxmlformats.org/markup-compatibility/2006">
              <mc:Choice xmlns:v="urn:schemas-microsoft-com:vml" Requires="v">
                <p:oleObj spid="_x0000_s15377" name="CS ChemDraw Drawing" r:id="rId5" imgW="6627911" imgH="484395" progId="ChemDraw.Document.6.0">
                  <p:embed/>
                </p:oleObj>
              </mc:Choice>
              <mc:Fallback>
                <p:oleObj name="CS ChemDraw Drawing" r:id="rId5" imgW="6627911" imgH="484395" progId="ChemDraw.Document.6.0">
                  <p:embed/>
                  <p:pic>
                    <p:nvPicPr>
                      <p:cNvPr id="0" name=""/>
                      <p:cNvPicPr/>
                      <p:nvPr/>
                    </p:nvPicPr>
                    <p:blipFill>
                      <a:blip r:embed="rId6"/>
                      <a:stretch>
                        <a:fillRect/>
                      </a:stretch>
                    </p:blipFill>
                    <p:spPr>
                      <a:xfrm>
                        <a:off x="1901667" y="3874433"/>
                        <a:ext cx="4822316" cy="352289"/>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FD2022B1-F556-44FC-B776-18A0D24701F8}"/>
              </a:ext>
            </a:extLst>
          </p:cNvPr>
          <p:cNvSpPr txBox="1"/>
          <p:nvPr/>
        </p:nvSpPr>
        <p:spPr>
          <a:xfrm>
            <a:off x="399489" y="2005204"/>
            <a:ext cx="8442664" cy="1711366"/>
          </a:xfrm>
          <a:prstGeom prst="rect">
            <a:avLst/>
          </a:prstGeom>
          <a:noFill/>
        </p:spPr>
        <p:txBody>
          <a:bodyPr wrap="square" rtlCol="0">
            <a:spAutoFit/>
          </a:bodyPr>
          <a:lstStyle/>
          <a:p>
            <a:pPr>
              <a:lnSpc>
                <a:spcPct val="150000"/>
              </a:lnSpc>
            </a:pPr>
            <a:r>
              <a:rPr lang="en-US" dirty="0">
                <a:latin typeface="Times New Roman" panose="02020603050405020304" pitchFamily="18" charset="0"/>
                <a:cs typeface="Times New Roman" panose="02020603050405020304" pitchFamily="18" charset="0"/>
              </a:rPr>
              <a:t>CF</a:t>
            </a:r>
            <a:r>
              <a:rPr lang="en-US"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CO</a:t>
            </a:r>
            <a:r>
              <a:rPr lang="en-US" baseline="-25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H is generally the reagent of choice because the reactions with this reagent is very fast, gives very high yield of product. However this per acid sometimes gives some complications as a result of trans esterification, which takes place between the ester formed and the trifluoroacetic acid.</a:t>
            </a:r>
          </a:p>
        </p:txBody>
      </p:sp>
      <p:sp>
        <p:nvSpPr>
          <p:cNvPr id="5" name="TextBox 4">
            <a:extLst>
              <a:ext uri="{FF2B5EF4-FFF2-40B4-BE49-F238E27FC236}">
                <a16:creationId xmlns:a16="http://schemas.microsoft.com/office/drawing/2014/main" id="{06EAF2A7-3AAF-4422-8118-2031EE417636}"/>
              </a:ext>
            </a:extLst>
          </p:cNvPr>
          <p:cNvSpPr txBox="1"/>
          <p:nvPr/>
        </p:nvSpPr>
        <p:spPr>
          <a:xfrm>
            <a:off x="539828" y="4384585"/>
            <a:ext cx="8161986" cy="1295868"/>
          </a:xfrm>
          <a:prstGeom prst="rect">
            <a:avLst/>
          </a:prstGeom>
          <a:noFill/>
        </p:spPr>
        <p:txBody>
          <a:bodyPr wrap="square" rtlCol="0">
            <a:spAutoFit/>
          </a:bodyPr>
          <a:lstStyle/>
          <a:p>
            <a:pPr>
              <a:lnSpc>
                <a:spcPct val="150000"/>
              </a:lnSpc>
            </a:pPr>
            <a:r>
              <a:rPr lang="en-US" dirty="0">
                <a:latin typeface="Times New Roman" panose="02020603050405020304" pitchFamily="18" charset="0"/>
                <a:cs typeface="Times New Roman" panose="02020603050405020304" pitchFamily="18" charset="0"/>
              </a:rPr>
              <a:t>In order to avoid the complications, buffer such as Na</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HPO</a:t>
            </a:r>
            <a:r>
              <a:rPr lang="en-US" baseline="-25000" dirty="0">
                <a:latin typeface="Times New Roman" panose="02020603050405020304" pitchFamily="18" charset="0"/>
                <a:cs typeface="Times New Roman" panose="02020603050405020304" pitchFamily="18" charset="0"/>
              </a:rPr>
              <a:t>4</a:t>
            </a:r>
            <a:r>
              <a:rPr lang="en-US" dirty="0">
                <a:latin typeface="Times New Roman" panose="02020603050405020304" pitchFamily="18" charset="0"/>
                <a:cs typeface="Times New Roman" panose="02020603050405020304" pitchFamily="18" charset="0"/>
              </a:rPr>
              <a:t> is used in the reaction, which reacts with the trifluoroacetic acid to form a salt, hence minimize the chance of esterification.</a:t>
            </a:r>
          </a:p>
        </p:txBody>
      </p:sp>
    </p:spTree>
    <p:extLst>
      <p:ext uri="{BB962C8B-B14F-4D97-AF65-F5344CB8AC3E}">
        <p14:creationId xmlns:p14="http://schemas.microsoft.com/office/powerpoint/2010/main" val="3268905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6A4A5B8-46DE-44BF-BE15-6967D5A116C8}"/>
              </a:ext>
            </a:extLst>
          </p:cNvPr>
          <p:cNvSpPr/>
          <p:nvPr/>
        </p:nvSpPr>
        <p:spPr>
          <a:xfrm>
            <a:off x="3880855" y="8878"/>
            <a:ext cx="5224700" cy="646331"/>
          </a:xfrm>
          <a:prstGeom prst="rect">
            <a:avLst/>
          </a:prstGeom>
        </p:spPr>
        <p:txBody>
          <a:bodyPr wrap="none">
            <a:spAutoFit/>
          </a:bodyPr>
          <a:lstStyle/>
          <a:p>
            <a:r>
              <a:rPr lang="en-US" sz="3600" b="1" dirty="0">
                <a:latin typeface="Times New Roman" panose="02020603050405020304" pitchFamily="18" charset="0"/>
                <a:cs typeface="Times New Roman" panose="02020603050405020304" pitchFamily="18" charset="0"/>
              </a:rPr>
              <a:t>Baeyer–</a:t>
            </a:r>
            <a:r>
              <a:rPr lang="en-US" sz="3600" b="1" dirty="0" err="1">
                <a:latin typeface="Times New Roman" panose="02020603050405020304" pitchFamily="18" charset="0"/>
                <a:cs typeface="Times New Roman" panose="02020603050405020304" pitchFamily="18" charset="0"/>
              </a:rPr>
              <a:t>Villiger</a:t>
            </a:r>
            <a:r>
              <a:rPr lang="en-US" sz="3600" b="1" dirty="0">
                <a:latin typeface="Times New Roman" panose="02020603050405020304" pitchFamily="18" charset="0"/>
                <a:cs typeface="Times New Roman" panose="02020603050405020304" pitchFamily="18" charset="0"/>
              </a:rPr>
              <a:t> oxidation</a:t>
            </a:r>
          </a:p>
        </p:txBody>
      </p:sp>
      <p:sp>
        <p:nvSpPr>
          <p:cNvPr id="7" name="Rectangle 6">
            <a:extLst>
              <a:ext uri="{FF2B5EF4-FFF2-40B4-BE49-F238E27FC236}">
                <a16:creationId xmlns:a16="http://schemas.microsoft.com/office/drawing/2014/main" id="{AF992439-83BD-4355-BFF4-64E5279FFBC1}"/>
              </a:ext>
            </a:extLst>
          </p:cNvPr>
          <p:cNvSpPr/>
          <p:nvPr/>
        </p:nvSpPr>
        <p:spPr>
          <a:xfrm>
            <a:off x="181991" y="891713"/>
            <a:ext cx="8923564" cy="1289071"/>
          </a:xfrm>
          <a:prstGeom prst="rect">
            <a:avLst/>
          </a:prstGeom>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The Baeyer–</a:t>
            </a:r>
            <a:r>
              <a:rPr lang="en-US" dirty="0" err="1">
                <a:latin typeface="Times New Roman" panose="02020603050405020304" pitchFamily="18" charset="0"/>
                <a:cs typeface="Times New Roman" panose="02020603050405020304" pitchFamily="18" charset="0"/>
              </a:rPr>
              <a:t>Villiger</a:t>
            </a:r>
            <a:r>
              <a:rPr lang="en-US" dirty="0">
                <a:latin typeface="Times New Roman" panose="02020603050405020304" pitchFamily="18" charset="0"/>
                <a:cs typeface="Times New Roman" panose="02020603050405020304" pitchFamily="18" charset="0"/>
              </a:rPr>
              <a:t> oxidation is an organic reaction that forms an ester from a ketone or a lactone from a cyclic ketone, using </a:t>
            </a:r>
            <a:r>
              <a:rPr lang="en-US" dirty="0" err="1">
                <a:latin typeface="Times New Roman" panose="02020603050405020304" pitchFamily="18" charset="0"/>
                <a:cs typeface="Times New Roman" panose="02020603050405020304" pitchFamily="18" charset="0"/>
              </a:rPr>
              <a:t>peroxyacids</a:t>
            </a:r>
            <a:r>
              <a:rPr lang="en-US" dirty="0">
                <a:latin typeface="Times New Roman" panose="02020603050405020304" pitchFamily="18" charset="0"/>
                <a:cs typeface="Times New Roman" panose="02020603050405020304" pitchFamily="18" charset="0"/>
              </a:rPr>
              <a:t> or peroxides as the oxidant. The reaction is named after Adolf von Baeyer and Victor </a:t>
            </a:r>
            <a:r>
              <a:rPr lang="en-US" dirty="0" err="1">
                <a:latin typeface="Times New Roman" panose="02020603050405020304" pitchFamily="18" charset="0"/>
                <a:cs typeface="Times New Roman" panose="02020603050405020304" pitchFamily="18" charset="0"/>
              </a:rPr>
              <a:t>Villiger</a:t>
            </a:r>
            <a:r>
              <a:rPr lang="en-US" dirty="0">
                <a:latin typeface="Times New Roman" panose="02020603050405020304" pitchFamily="18" charset="0"/>
                <a:cs typeface="Times New Roman" panose="02020603050405020304" pitchFamily="18" charset="0"/>
              </a:rPr>
              <a:t> who first reported the reaction in 1899.</a:t>
            </a:r>
          </a:p>
        </p:txBody>
      </p:sp>
      <p:pic>
        <p:nvPicPr>
          <p:cNvPr id="1026" name="Picture 2">
            <a:extLst>
              <a:ext uri="{FF2B5EF4-FFF2-40B4-BE49-F238E27FC236}">
                <a16:creationId xmlns:a16="http://schemas.microsoft.com/office/drawing/2014/main" id="{646F19B4-2E7D-49FB-B2E3-46BDB08010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2713" y="2619718"/>
            <a:ext cx="381000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2419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D5B54D2-DC21-42BB-A631-B144DA69E6A2}"/>
              </a:ext>
            </a:extLst>
          </p:cNvPr>
          <p:cNvSpPr/>
          <p:nvPr/>
        </p:nvSpPr>
        <p:spPr>
          <a:xfrm>
            <a:off x="166456" y="733627"/>
            <a:ext cx="8811087" cy="1754326"/>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In the first step of the reaction mechanism, the peroxyacid protonates the oxygen of the carbonyl group. This makes the carbonyl group more susceptible to be attacked by the peroxyacid. Next, the peroxyacid attacks the carbon of the carbonyl group. Through a concerted mechanism, one of the substituents on the ketone migrates to the oxygen of the peroxide group while a carboxylic acid leaves. This migration step is thought to be the rate determining step. Finally, deprotonation of the oxocarbenium ion produces the ester.</a:t>
            </a:r>
          </a:p>
        </p:txBody>
      </p:sp>
      <p:pic>
        <p:nvPicPr>
          <p:cNvPr id="2050" name="Picture 2">
            <a:extLst>
              <a:ext uri="{FF2B5EF4-FFF2-40B4-BE49-F238E27FC236}">
                <a16:creationId xmlns:a16="http://schemas.microsoft.com/office/drawing/2014/main" id="{CDFB135B-E3D4-443D-9E10-D153C59E8D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0498" y="2665508"/>
            <a:ext cx="4158714" cy="383294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9CE895FC-B944-4057-AAE3-95EA39564E22}"/>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Mechanism</a:t>
            </a:r>
          </a:p>
        </p:txBody>
      </p:sp>
    </p:spTree>
    <p:extLst>
      <p:ext uri="{BB962C8B-B14F-4D97-AF65-F5344CB8AC3E}">
        <p14:creationId xmlns:p14="http://schemas.microsoft.com/office/powerpoint/2010/main" val="3090804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129F7267-216F-4F0E-B140-798AAFBC3DEA}"/>
              </a:ext>
            </a:extLst>
          </p:cNvPr>
          <p:cNvGrpSpPr/>
          <p:nvPr/>
        </p:nvGrpSpPr>
        <p:grpSpPr>
          <a:xfrm>
            <a:off x="1689925" y="1588084"/>
            <a:ext cx="6228957" cy="3620437"/>
            <a:chOff x="2018398" y="2934388"/>
            <a:chExt cx="6228957" cy="3620437"/>
          </a:xfrm>
        </p:grpSpPr>
        <p:grpSp>
          <p:nvGrpSpPr>
            <p:cNvPr id="13" name="Group 12">
              <a:extLst>
                <a:ext uri="{FF2B5EF4-FFF2-40B4-BE49-F238E27FC236}">
                  <a16:creationId xmlns:a16="http://schemas.microsoft.com/office/drawing/2014/main" id="{AE0124B0-EE30-44C7-9520-01E9FAB667A0}"/>
                </a:ext>
              </a:extLst>
            </p:cNvPr>
            <p:cNvGrpSpPr/>
            <p:nvPr/>
          </p:nvGrpSpPr>
          <p:grpSpPr>
            <a:xfrm>
              <a:off x="2018398" y="2934388"/>
              <a:ext cx="6228957" cy="1512479"/>
              <a:chOff x="1778701" y="1121578"/>
              <a:chExt cx="6228957" cy="1512479"/>
            </a:xfrm>
          </p:grpSpPr>
          <p:graphicFrame>
            <p:nvGraphicFramePr>
              <p:cNvPr id="2" name="Object 1">
                <a:extLst>
                  <a:ext uri="{FF2B5EF4-FFF2-40B4-BE49-F238E27FC236}">
                    <a16:creationId xmlns:a16="http://schemas.microsoft.com/office/drawing/2014/main" id="{C84F4F56-32AC-4C23-96B8-496915159C31}"/>
                  </a:ext>
                </a:extLst>
              </p:cNvPr>
              <p:cNvGraphicFramePr>
                <a:graphicFrameLocks noChangeAspect="1"/>
              </p:cNvGraphicFramePr>
              <p:nvPr>
                <p:extLst>
                  <p:ext uri="{D42A27DB-BD31-4B8C-83A1-F6EECF244321}">
                    <p14:modId xmlns:p14="http://schemas.microsoft.com/office/powerpoint/2010/main" val="3363549263"/>
                  </p:ext>
                </p:extLst>
              </p:nvPr>
            </p:nvGraphicFramePr>
            <p:xfrm>
              <a:off x="1778701" y="1121578"/>
              <a:ext cx="6228957" cy="1080093"/>
            </p:xfrm>
            <a:graphic>
              <a:graphicData uri="http://schemas.openxmlformats.org/presentationml/2006/ole">
                <mc:AlternateContent xmlns:mc="http://schemas.openxmlformats.org/markup-compatibility/2006">
                  <mc:Choice xmlns:v="urn:schemas-microsoft-com:vml" Requires="v">
                    <p:oleObj spid="_x0000_s3095" name="CS ChemDraw Drawing" r:id="rId3" imgW="7781331" imgH="1349996" progId="ChemDraw.Document.6.0">
                      <p:embed/>
                    </p:oleObj>
                  </mc:Choice>
                  <mc:Fallback>
                    <p:oleObj name="CS ChemDraw Drawing" r:id="rId3" imgW="7781331" imgH="1349996" progId="ChemDraw.Document.6.0">
                      <p:embed/>
                      <p:pic>
                        <p:nvPicPr>
                          <p:cNvPr id="0" name=""/>
                          <p:cNvPicPr/>
                          <p:nvPr/>
                        </p:nvPicPr>
                        <p:blipFill>
                          <a:blip r:embed="rId4"/>
                          <a:stretch>
                            <a:fillRect/>
                          </a:stretch>
                        </p:blipFill>
                        <p:spPr>
                          <a:xfrm>
                            <a:off x="1778701" y="1121578"/>
                            <a:ext cx="6228957" cy="1080093"/>
                          </a:xfrm>
                          <a:prstGeom prst="rect">
                            <a:avLst/>
                          </a:prstGeom>
                        </p:spPr>
                      </p:pic>
                    </p:oleObj>
                  </mc:Fallback>
                </mc:AlternateContent>
              </a:graphicData>
            </a:graphic>
          </p:graphicFrame>
          <p:sp>
            <p:nvSpPr>
              <p:cNvPr id="3" name="TextBox 2">
                <a:extLst>
                  <a:ext uri="{FF2B5EF4-FFF2-40B4-BE49-F238E27FC236}">
                    <a16:creationId xmlns:a16="http://schemas.microsoft.com/office/drawing/2014/main" id="{971D251F-C1F8-468E-958C-B966031769DB}"/>
                  </a:ext>
                </a:extLst>
              </p:cNvPr>
              <p:cNvSpPr txBox="1"/>
              <p:nvPr/>
            </p:nvSpPr>
            <p:spPr>
              <a:xfrm>
                <a:off x="3289438" y="2264725"/>
                <a:ext cx="2464777" cy="369332"/>
              </a:xfrm>
              <a:prstGeom prst="rect">
                <a:avLst/>
              </a:prstGeom>
              <a:noFill/>
            </p:spPr>
            <p:txBody>
              <a:bodyPr wrap="none" rtlCol="0">
                <a:spAutoFit/>
              </a:bodyPr>
              <a:lstStyle/>
              <a:p>
                <a:r>
                  <a:rPr lang="en-US" dirty="0"/>
                  <a:t>Migration of   –Ph group</a:t>
                </a:r>
              </a:p>
            </p:txBody>
          </p:sp>
          <p:sp>
            <p:nvSpPr>
              <p:cNvPr id="4" name="TextBox 3">
                <a:extLst>
                  <a:ext uri="{FF2B5EF4-FFF2-40B4-BE49-F238E27FC236}">
                    <a16:creationId xmlns:a16="http://schemas.microsoft.com/office/drawing/2014/main" id="{F9C7B540-F6AD-487E-8E6D-688689302FC8}"/>
                  </a:ext>
                </a:extLst>
              </p:cNvPr>
              <p:cNvSpPr txBox="1"/>
              <p:nvPr/>
            </p:nvSpPr>
            <p:spPr>
              <a:xfrm>
                <a:off x="6352449" y="2255330"/>
                <a:ext cx="1516602" cy="369332"/>
              </a:xfrm>
              <a:prstGeom prst="rect">
                <a:avLst/>
              </a:prstGeom>
              <a:noFill/>
            </p:spPr>
            <p:txBody>
              <a:bodyPr wrap="square" rtlCol="0">
                <a:spAutoFit/>
              </a:bodyPr>
              <a:lstStyle/>
              <a:p>
                <a:r>
                  <a:rPr lang="en-US" dirty="0"/>
                  <a:t>–R group</a:t>
                </a:r>
              </a:p>
            </p:txBody>
          </p:sp>
        </p:grpSp>
        <p:grpSp>
          <p:nvGrpSpPr>
            <p:cNvPr id="12" name="Group 11">
              <a:extLst>
                <a:ext uri="{FF2B5EF4-FFF2-40B4-BE49-F238E27FC236}">
                  <a16:creationId xmlns:a16="http://schemas.microsoft.com/office/drawing/2014/main" id="{CEE4ACAA-06F0-42B9-AFCC-103CA248D287}"/>
                </a:ext>
              </a:extLst>
            </p:cNvPr>
            <p:cNvGrpSpPr/>
            <p:nvPr/>
          </p:nvGrpSpPr>
          <p:grpSpPr>
            <a:xfrm>
              <a:off x="3667959" y="4427961"/>
              <a:ext cx="3757307" cy="2126864"/>
              <a:chOff x="2948866" y="4427961"/>
              <a:chExt cx="3757307" cy="2126864"/>
            </a:xfrm>
          </p:grpSpPr>
          <p:sp>
            <p:nvSpPr>
              <p:cNvPr id="5" name="TextBox 4">
                <a:extLst>
                  <a:ext uri="{FF2B5EF4-FFF2-40B4-BE49-F238E27FC236}">
                    <a16:creationId xmlns:a16="http://schemas.microsoft.com/office/drawing/2014/main" id="{3FB39771-F11B-40B6-B6F7-CA7E23D9C497}"/>
                  </a:ext>
                </a:extLst>
              </p:cNvPr>
              <p:cNvSpPr txBox="1"/>
              <p:nvPr/>
            </p:nvSpPr>
            <p:spPr>
              <a:xfrm>
                <a:off x="2948866" y="4427961"/>
                <a:ext cx="567784" cy="2126864"/>
              </a:xfrm>
              <a:prstGeom prst="rect">
                <a:avLst/>
              </a:prstGeom>
              <a:noFill/>
            </p:spPr>
            <p:txBody>
              <a:bodyPr wrap="none" rtlCol="0">
                <a:spAutoFit/>
              </a:bodyPr>
              <a:lstStyle/>
              <a:p>
                <a:pPr>
                  <a:lnSpc>
                    <a:spcPct val="150000"/>
                  </a:lnSpc>
                </a:pPr>
                <a:r>
                  <a:rPr lang="en-US" dirty="0"/>
                  <a:t>-R =</a:t>
                </a:r>
              </a:p>
              <a:p>
                <a:pPr>
                  <a:lnSpc>
                    <a:spcPct val="150000"/>
                  </a:lnSpc>
                </a:pPr>
                <a:r>
                  <a:rPr lang="en-US" dirty="0"/>
                  <a:t>-Me</a:t>
                </a:r>
              </a:p>
              <a:p>
                <a:pPr>
                  <a:lnSpc>
                    <a:spcPct val="150000"/>
                  </a:lnSpc>
                </a:pPr>
                <a:r>
                  <a:rPr lang="en-US" dirty="0"/>
                  <a:t>-Et</a:t>
                </a:r>
              </a:p>
              <a:p>
                <a:pPr>
                  <a:lnSpc>
                    <a:spcPct val="150000"/>
                  </a:lnSpc>
                </a:pPr>
                <a:r>
                  <a:rPr lang="en-US" dirty="0"/>
                  <a:t>-</a:t>
                </a:r>
                <a:r>
                  <a:rPr lang="en-US" baseline="30000" dirty="0" err="1"/>
                  <a:t>i</a:t>
                </a:r>
                <a:r>
                  <a:rPr lang="en-US" dirty="0" err="1"/>
                  <a:t>Pr</a:t>
                </a:r>
                <a:endParaRPr lang="en-US" dirty="0"/>
              </a:p>
              <a:p>
                <a:pPr>
                  <a:lnSpc>
                    <a:spcPct val="150000"/>
                  </a:lnSpc>
                </a:pPr>
                <a:r>
                  <a:rPr lang="en-US" dirty="0"/>
                  <a:t>-</a:t>
                </a:r>
                <a:r>
                  <a:rPr lang="en-US" baseline="30000" dirty="0" err="1"/>
                  <a:t>t</a:t>
                </a:r>
                <a:r>
                  <a:rPr lang="en-US" dirty="0" err="1"/>
                  <a:t>Bu</a:t>
                </a:r>
                <a:endParaRPr lang="en-US" dirty="0"/>
              </a:p>
            </p:txBody>
          </p:sp>
          <p:sp>
            <p:nvSpPr>
              <p:cNvPr id="10" name="Rectangle 9">
                <a:extLst>
                  <a:ext uri="{FF2B5EF4-FFF2-40B4-BE49-F238E27FC236}">
                    <a16:creationId xmlns:a16="http://schemas.microsoft.com/office/drawing/2014/main" id="{83B8BF93-49A6-4C78-9033-2DD37C02ACCA}"/>
                  </a:ext>
                </a:extLst>
              </p:cNvPr>
              <p:cNvSpPr/>
              <p:nvPr/>
            </p:nvSpPr>
            <p:spPr>
              <a:xfrm>
                <a:off x="4254027" y="4427961"/>
                <a:ext cx="636328" cy="2126864"/>
              </a:xfrm>
              <a:prstGeom prst="rect">
                <a:avLst/>
              </a:prstGeom>
            </p:spPr>
            <p:txBody>
              <a:bodyPr wrap="none">
                <a:spAutoFit/>
              </a:bodyPr>
              <a:lstStyle/>
              <a:p>
                <a:pPr>
                  <a:lnSpc>
                    <a:spcPct val="150000"/>
                  </a:lnSpc>
                </a:pPr>
                <a:r>
                  <a:rPr lang="en-US" dirty="0"/>
                  <a:t>Yield</a:t>
                </a:r>
              </a:p>
              <a:p>
                <a:pPr>
                  <a:lnSpc>
                    <a:spcPct val="150000"/>
                  </a:lnSpc>
                </a:pPr>
                <a:r>
                  <a:rPr lang="en-US" dirty="0"/>
                  <a:t>90</a:t>
                </a:r>
              </a:p>
              <a:p>
                <a:pPr>
                  <a:lnSpc>
                    <a:spcPct val="150000"/>
                  </a:lnSpc>
                </a:pPr>
                <a:r>
                  <a:rPr lang="en-US" dirty="0"/>
                  <a:t>87</a:t>
                </a:r>
              </a:p>
              <a:p>
                <a:pPr>
                  <a:lnSpc>
                    <a:spcPct val="150000"/>
                  </a:lnSpc>
                </a:pPr>
                <a:r>
                  <a:rPr lang="en-US" dirty="0"/>
                  <a:t>33</a:t>
                </a:r>
              </a:p>
              <a:p>
                <a:pPr>
                  <a:lnSpc>
                    <a:spcPct val="150000"/>
                  </a:lnSpc>
                </a:pPr>
                <a:r>
                  <a:rPr lang="en-US" dirty="0"/>
                  <a:t>2</a:t>
                </a:r>
              </a:p>
            </p:txBody>
          </p:sp>
          <p:sp>
            <p:nvSpPr>
              <p:cNvPr id="11" name="Rectangle 10">
                <a:extLst>
                  <a:ext uri="{FF2B5EF4-FFF2-40B4-BE49-F238E27FC236}">
                    <a16:creationId xmlns:a16="http://schemas.microsoft.com/office/drawing/2014/main" id="{AC992188-ADC3-4527-8A9B-EE1EBB7A4486}"/>
                  </a:ext>
                </a:extLst>
              </p:cNvPr>
              <p:cNvSpPr/>
              <p:nvPr/>
            </p:nvSpPr>
            <p:spPr>
              <a:xfrm>
                <a:off x="6069845" y="4427961"/>
                <a:ext cx="636328" cy="2126864"/>
              </a:xfrm>
              <a:prstGeom prst="rect">
                <a:avLst/>
              </a:prstGeom>
            </p:spPr>
            <p:txBody>
              <a:bodyPr wrap="none">
                <a:spAutoFit/>
              </a:bodyPr>
              <a:lstStyle/>
              <a:p>
                <a:pPr>
                  <a:lnSpc>
                    <a:spcPct val="150000"/>
                  </a:lnSpc>
                </a:pPr>
                <a:r>
                  <a:rPr lang="en-US" dirty="0"/>
                  <a:t>Yield</a:t>
                </a:r>
              </a:p>
              <a:p>
                <a:pPr>
                  <a:lnSpc>
                    <a:spcPct val="150000"/>
                  </a:lnSpc>
                </a:pPr>
                <a:r>
                  <a:rPr lang="en-US" dirty="0"/>
                  <a:t>0</a:t>
                </a:r>
              </a:p>
              <a:p>
                <a:pPr>
                  <a:lnSpc>
                    <a:spcPct val="150000"/>
                  </a:lnSpc>
                </a:pPr>
                <a:r>
                  <a:rPr lang="en-US" dirty="0"/>
                  <a:t>6</a:t>
                </a:r>
              </a:p>
              <a:p>
                <a:pPr>
                  <a:lnSpc>
                    <a:spcPct val="150000"/>
                  </a:lnSpc>
                </a:pPr>
                <a:r>
                  <a:rPr lang="en-US" dirty="0"/>
                  <a:t>63</a:t>
                </a:r>
              </a:p>
              <a:p>
                <a:pPr>
                  <a:lnSpc>
                    <a:spcPct val="150000"/>
                  </a:lnSpc>
                </a:pPr>
                <a:r>
                  <a:rPr lang="en-US" dirty="0"/>
                  <a:t>77</a:t>
                </a:r>
              </a:p>
            </p:txBody>
          </p:sp>
        </p:grpSp>
      </p:grpSp>
      <p:sp>
        <p:nvSpPr>
          <p:cNvPr id="15" name="Rectangle 14">
            <a:extLst>
              <a:ext uri="{FF2B5EF4-FFF2-40B4-BE49-F238E27FC236}">
                <a16:creationId xmlns:a16="http://schemas.microsoft.com/office/drawing/2014/main" id="{FADAE693-7C89-424E-940A-17DA4F67FE59}"/>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Migration aptitude</a:t>
            </a:r>
          </a:p>
        </p:txBody>
      </p:sp>
      <p:sp>
        <p:nvSpPr>
          <p:cNvPr id="16" name="TextBox 15">
            <a:extLst>
              <a:ext uri="{FF2B5EF4-FFF2-40B4-BE49-F238E27FC236}">
                <a16:creationId xmlns:a16="http://schemas.microsoft.com/office/drawing/2014/main" id="{A9B60930-5D11-4312-AB87-DCAA2E7542B5}"/>
              </a:ext>
            </a:extLst>
          </p:cNvPr>
          <p:cNvSpPr txBox="1"/>
          <p:nvPr/>
        </p:nvSpPr>
        <p:spPr>
          <a:xfrm>
            <a:off x="103735" y="823588"/>
            <a:ext cx="8936529" cy="646331"/>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In presence of two different types of migrating groups, which group will migrate? One example gives the following result</a:t>
            </a:r>
          </a:p>
        </p:txBody>
      </p:sp>
      <p:sp>
        <p:nvSpPr>
          <p:cNvPr id="17" name="TextBox 16">
            <a:extLst>
              <a:ext uri="{FF2B5EF4-FFF2-40B4-BE49-F238E27FC236}">
                <a16:creationId xmlns:a16="http://schemas.microsoft.com/office/drawing/2014/main" id="{E17504E0-1208-4D77-BD19-0253A5299741}"/>
              </a:ext>
            </a:extLst>
          </p:cNvPr>
          <p:cNvSpPr txBox="1"/>
          <p:nvPr/>
        </p:nvSpPr>
        <p:spPr>
          <a:xfrm>
            <a:off x="55972" y="5295748"/>
            <a:ext cx="8936529" cy="1200329"/>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The result shows that –</a:t>
            </a:r>
            <a:r>
              <a:rPr lang="en-US" baseline="30000" dirty="0" err="1">
                <a:latin typeface="Times New Roman" panose="02020603050405020304" pitchFamily="18" charset="0"/>
                <a:cs typeface="Times New Roman" panose="02020603050405020304" pitchFamily="18" charset="0"/>
              </a:rPr>
              <a:t>t</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has the highest migrating aptitude than –</a:t>
            </a:r>
            <a:r>
              <a:rPr lang="en-US" baseline="30000" dirty="0" err="1">
                <a:latin typeface="Times New Roman" panose="02020603050405020304" pitchFamily="18" charset="0"/>
                <a:cs typeface="Times New Roman" panose="02020603050405020304" pitchFamily="18" charset="0"/>
              </a:rPr>
              <a:t>i</a:t>
            </a:r>
            <a:r>
              <a:rPr lang="en-US" dirty="0" err="1">
                <a:latin typeface="Times New Roman" panose="02020603050405020304" pitchFamily="18" charset="0"/>
                <a:cs typeface="Times New Roman" panose="02020603050405020304" pitchFamily="18" charset="0"/>
              </a:rPr>
              <a:t>Pr</a:t>
            </a:r>
            <a:r>
              <a:rPr lang="en-US" dirty="0">
                <a:latin typeface="Times New Roman" panose="02020603050405020304" pitchFamily="18" charset="0"/>
                <a:cs typeface="Times New Roman" panose="02020603050405020304" pitchFamily="18" charset="0"/>
              </a:rPr>
              <a:t> than –Et and –Me. This is roughly follows the stabilizing power of the group to a positive charge.</a:t>
            </a:r>
          </a:p>
          <a:p>
            <a:r>
              <a:rPr lang="en-US" dirty="0">
                <a:latin typeface="Times New Roman" panose="02020603050405020304" pitchFamily="18" charset="0"/>
                <a:cs typeface="Times New Roman" panose="02020603050405020304" pitchFamily="18" charset="0"/>
              </a:rPr>
              <a:t>Hence the migration order for alkyl group follows as  </a:t>
            </a:r>
            <a:r>
              <a:rPr lang="en-US" b="1" dirty="0">
                <a:latin typeface="Times New Roman" panose="02020603050405020304" pitchFamily="18" charset="0"/>
                <a:cs typeface="Times New Roman" panose="02020603050405020304" pitchFamily="18" charset="0"/>
              </a:rPr>
              <a:t>tertiary &gt; secondary &gt; aryl &gt; primary. </a:t>
            </a:r>
          </a:p>
          <a:p>
            <a:r>
              <a:rPr lang="en-US" b="1" dirty="0">
                <a:solidFill>
                  <a:srgbClr val="FF0000"/>
                </a:solidFill>
                <a:latin typeface="Times New Roman" panose="02020603050405020304" pitchFamily="18" charset="0"/>
                <a:cs typeface="Times New Roman" panose="02020603050405020304" pitchFamily="18" charset="0"/>
              </a:rPr>
              <a:t>Electron-withdrawing groups on the substituent decrease the rate of migration</a:t>
            </a:r>
          </a:p>
        </p:txBody>
      </p:sp>
    </p:spTree>
    <p:extLst>
      <p:ext uri="{BB962C8B-B14F-4D97-AF65-F5344CB8AC3E}">
        <p14:creationId xmlns:p14="http://schemas.microsoft.com/office/powerpoint/2010/main" val="1891224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AFFD0A-98B0-4D25-993D-3A7D6BBD3E30}"/>
              </a:ext>
            </a:extLst>
          </p:cNvPr>
          <p:cNvSpPr txBox="1"/>
          <p:nvPr/>
        </p:nvSpPr>
        <p:spPr>
          <a:xfrm>
            <a:off x="248575" y="852256"/>
            <a:ext cx="7944804"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Due to the difference in migration aptitude, Bayer-</a:t>
            </a:r>
            <a:r>
              <a:rPr lang="en-US" dirty="0" err="1">
                <a:latin typeface="Times New Roman" panose="02020603050405020304" pitchFamily="18" charset="0"/>
                <a:cs typeface="Times New Roman" panose="02020603050405020304" pitchFamily="18" charset="0"/>
              </a:rPr>
              <a:t>Villiger</a:t>
            </a:r>
            <a:r>
              <a:rPr lang="en-US" dirty="0">
                <a:latin typeface="Times New Roman" panose="02020603050405020304" pitchFamily="18" charset="0"/>
                <a:cs typeface="Times New Roman" panose="02020603050405020304" pitchFamily="18" charset="0"/>
              </a:rPr>
              <a:t> reaction is </a:t>
            </a:r>
            <a:r>
              <a:rPr lang="en-US" b="1" dirty="0">
                <a:solidFill>
                  <a:srgbClr val="FF0000"/>
                </a:solidFill>
                <a:latin typeface="Times New Roman" panose="02020603050405020304" pitchFamily="18" charset="0"/>
                <a:cs typeface="Times New Roman" panose="02020603050405020304" pitchFamily="18" charset="0"/>
              </a:rPr>
              <a:t>regioselective</a:t>
            </a:r>
          </a:p>
        </p:txBody>
      </p:sp>
      <p:graphicFrame>
        <p:nvGraphicFramePr>
          <p:cNvPr id="4" name="Object 3">
            <a:extLst>
              <a:ext uri="{FF2B5EF4-FFF2-40B4-BE49-F238E27FC236}">
                <a16:creationId xmlns:a16="http://schemas.microsoft.com/office/drawing/2014/main" id="{5A031430-889C-426F-8878-8937CA22DAB9}"/>
              </a:ext>
            </a:extLst>
          </p:cNvPr>
          <p:cNvGraphicFramePr>
            <a:graphicFrameLocks noChangeAspect="1"/>
          </p:cNvGraphicFramePr>
          <p:nvPr>
            <p:extLst>
              <p:ext uri="{D42A27DB-BD31-4B8C-83A1-F6EECF244321}">
                <p14:modId xmlns:p14="http://schemas.microsoft.com/office/powerpoint/2010/main" val="4065268930"/>
              </p:ext>
            </p:extLst>
          </p:nvPr>
        </p:nvGraphicFramePr>
        <p:xfrm>
          <a:off x="586952" y="1218887"/>
          <a:ext cx="7268049" cy="2201235"/>
        </p:xfrm>
        <a:graphic>
          <a:graphicData uri="http://schemas.openxmlformats.org/presentationml/2006/ole">
            <mc:AlternateContent xmlns:mc="http://schemas.openxmlformats.org/markup-compatibility/2006">
              <mc:Choice xmlns:v="urn:schemas-microsoft-com:vml" Requires="v">
                <p:oleObj spid="_x0000_s4133" name="CS ChemDraw Drawing" r:id="rId3" imgW="11205866" imgH="3387781" progId="ChemDraw.Document.6.0">
                  <p:embed/>
                </p:oleObj>
              </mc:Choice>
              <mc:Fallback>
                <p:oleObj name="CS ChemDraw Drawing" r:id="rId3" imgW="11205866" imgH="3387781" progId="ChemDraw.Document.6.0">
                  <p:embed/>
                  <p:pic>
                    <p:nvPicPr>
                      <p:cNvPr id="0" name=""/>
                      <p:cNvPicPr/>
                      <p:nvPr/>
                    </p:nvPicPr>
                    <p:blipFill>
                      <a:blip r:embed="rId4"/>
                      <a:stretch>
                        <a:fillRect/>
                      </a:stretch>
                    </p:blipFill>
                    <p:spPr>
                      <a:xfrm>
                        <a:off x="586952" y="1218887"/>
                        <a:ext cx="7268049" cy="2201235"/>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834C8E44-5A1A-48CC-9F5E-57432DB60DDF}"/>
              </a:ext>
            </a:extLst>
          </p:cNvPr>
          <p:cNvSpPr txBox="1"/>
          <p:nvPr/>
        </p:nvSpPr>
        <p:spPr>
          <a:xfrm>
            <a:off x="4394447" y="3429000"/>
            <a:ext cx="4373931" cy="646331"/>
          </a:xfrm>
          <a:prstGeom prst="rect">
            <a:avLst/>
          </a:prstGeom>
          <a:noFill/>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 L-Dopa</a:t>
            </a:r>
          </a:p>
          <a:p>
            <a:pPr algn="ctr"/>
            <a:r>
              <a:rPr lang="en-US" dirty="0">
                <a:latin typeface="Times New Roman" panose="02020603050405020304" pitchFamily="18" charset="0"/>
                <a:cs typeface="Times New Roman" panose="02020603050405020304" pitchFamily="18" charset="0"/>
              </a:rPr>
              <a:t>drug for the treatment of Parkinson disease</a:t>
            </a:r>
          </a:p>
        </p:txBody>
      </p:sp>
      <p:sp>
        <p:nvSpPr>
          <p:cNvPr id="6" name="TextBox 5">
            <a:extLst>
              <a:ext uri="{FF2B5EF4-FFF2-40B4-BE49-F238E27FC236}">
                <a16:creationId xmlns:a16="http://schemas.microsoft.com/office/drawing/2014/main" id="{540EFF6F-E1B7-4558-9D5B-F1675A6794A5}"/>
              </a:ext>
            </a:extLst>
          </p:cNvPr>
          <p:cNvSpPr txBox="1"/>
          <p:nvPr/>
        </p:nvSpPr>
        <p:spPr>
          <a:xfrm>
            <a:off x="453886" y="4281229"/>
            <a:ext cx="7388786"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Thus following order for migration of substituted aromatic rings was found</a:t>
            </a:r>
          </a:p>
        </p:txBody>
      </p:sp>
      <p:sp>
        <p:nvSpPr>
          <p:cNvPr id="7" name="Rectangle 6">
            <a:extLst>
              <a:ext uri="{FF2B5EF4-FFF2-40B4-BE49-F238E27FC236}">
                <a16:creationId xmlns:a16="http://schemas.microsoft.com/office/drawing/2014/main" id="{CFF718B5-D2AE-4E05-B94C-18AF14CE6598}"/>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Migration aptitude</a:t>
            </a:r>
          </a:p>
        </p:txBody>
      </p:sp>
      <p:graphicFrame>
        <p:nvGraphicFramePr>
          <p:cNvPr id="8" name="Object 7">
            <a:extLst>
              <a:ext uri="{FF2B5EF4-FFF2-40B4-BE49-F238E27FC236}">
                <a16:creationId xmlns:a16="http://schemas.microsoft.com/office/drawing/2014/main" id="{E5AC991E-3849-43A6-8602-ECB01C3A7CFC}"/>
              </a:ext>
            </a:extLst>
          </p:cNvPr>
          <p:cNvGraphicFramePr>
            <a:graphicFrameLocks noChangeAspect="1"/>
          </p:cNvGraphicFramePr>
          <p:nvPr>
            <p:extLst>
              <p:ext uri="{D42A27DB-BD31-4B8C-83A1-F6EECF244321}">
                <p14:modId xmlns:p14="http://schemas.microsoft.com/office/powerpoint/2010/main" val="3864840494"/>
              </p:ext>
            </p:extLst>
          </p:nvPr>
        </p:nvGraphicFramePr>
        <p:xfrm>
          <a:off x="1857084" y="4766028"/>
          <a:ext cx="4348408" cy="1388470"/>
        </p:xfrm>
        <a:graphic>
          <a:graphicData uri="http://schemas.openxmlformats.org/presentationml/2006/ole">
            <mc:AlternateContent xmlns:mc="http://schemas.openxmlformats.org/markup-compatibility/2006">
              <mc:Choice xmlns:v="urn:schemas-microsoft-com:vml" Requires="v">
                <p:oleObj spid="_x0000_s4134" name="CS ChemDraw Drawing" r:id="rId5" imgW="5394960" imgH="1722246" progId="ChemDraw.Document.6.0">
                  <p:embed/>
                </p:oleObj>
              </mc:Choice>
              <mc:Fallback>
                <p:oleObj name="CS ChemDraw Drawing" r:id="rId5" imgW="5394960" imgH="1722246" progId="ChemDraw.Document.6.0">
                  <p:embed/>
                  <p:pic>
                    <p:nvPicPr>
                      <p:cNvPr id="0" name=""/>
                      <p:cNvPicPr/>
                      <p:nvPr/>
                    </p:nvPicPr>
                    <p:blipFill>
                      <a:blip r:embed="rId6"/>
                      <a:stretch>
                        <a:fillRect/>
                      </a:stretch>
                    </p:blipFill>
                    <p:spPr>
                      <a:xfrm>
                        <a:off x="1857084" y="4766028"/>
                        <a:ext cx="4348408" cy="1388470"/>
                      </a:xfrm>
                      <a:prstGeom prst="rect">
                        <a:avLst/>
                      </a:prstGeom>
                    </p:spPr>
                  </p:pic>
                </p:oleObj>
              </mc:Fallback>
            </mc:AlternateContent>
          </a:graphicData>
        </a:graphic>
      </p:graphicFrame>
    </p:spTree>
    <p:extLst>
      <p:ext uri="{BB962C8B-B14F-4D97-AF65-F5344CB8AC3E}">
        <p14:creationId xmlns:p14="http://schemas.microsoft.com/office/powerpoint/2010/main" val="650779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96FDEB2-EEF1-4A3F-8E46-3E860B94A207}"/>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Migration aptitude – The Reason</a:t>
            </a:r>
          </a:p>
        </p:txBody>
      </p:sp>
      <p:sp>
        <p:nvSpPr>
          <p:cNvPr id="5" name="Rectangle 4">
            <a:extLst>
              <a:ext uri="{FF2B5EF4-FFF2-40B4-BE49-F238E27FC236}">
                <a16:creationId xmlns:a16="http://schemas.microsoft.com/office/drawing/2014/main" id="{D4CA2A2D-1893-45C7-8AB6-B483D8D749DA}"/>
              </a:ext>
            </a:extLst>
          </p:cNvPr>
          <p:cNvSpPr/>
          <p:nvPr/>
        </p:nvSpPr>
        <p:spPr>
          <a:xfrm>
            <a:off x="130945" y="822404"/>
            <a:ext cx="8882109" cy="2126864"/>
          </a:xfrm>
          <a:prstGeom prst="rect">
            <a:avLst/>
          </a:prstGeom>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There are two explanations for this trend in migration ability. One explanation relies on the buildup of positive charge in the transition state. So, the substituent that can stabilize the  positive charge best, would be most likely to migrate. The higher the degree of substitution, the more stable a carbocation generally is. Therefore, the tertiary &gt; secondary &gt; primary trend is observed. </a:t>
            </a:r>
          </a:p>
        </p:txBody>
      </p:sp>
      <p:graphicFrame>
        <p:nvGraphicFramePr>
          <p:cNvPr id="6" name="Object 5">
            <a:extLst>
              <a:ext uri="{FF2B5EF4-FFF2-40B4-BE49-F238E27FC236}">
                <a16:creationId xmlns:a16="http://schemas.microsoft.com/office/drawing/2014/main" id="{679E1DFC-3E4F-4636-A09F-AE5E4AA0E4B4}"/>
              </a:ext>
            </a:extLst>
          </p:cNvPr>
          <p:cNvGraphicFramePr>
            <a:graphicFrameLocks noChangeAspect="1"/>
          </p:cNvGraphicFramePr>
          <p:nvPr>
            <p:extLst>
              <p:ext uri="{D42A27DB-BD31-4B8C-83A1-F6EECF244321}">
                <p14:modId xmlns:p14="http://schemas.microsoft.com/office/powerpoint/2010/main" val="3626241957"/>
              </p:ext>
            </p:extLst>
          </p:nvPr>
        </p:nvGraphicFramePr>
        <p:xfrm>
          <a:off x="566983" y="3224582"/>
          <a:ext cx="7654925" cy="1704975"/>
        </p:xfrm>
        <a:graphic>
          <a:graphicData uri="http://schemas.openxmlformats.org/presentationml/2006/ole">
            <mc:AlternateContent xmlns:mc="http://schemas.openxmlformats.org/markup-compatibility/2006">
              <mc:Choice xmlns:v="urn:schemas-microsoft-com:vml" Requires="v">
                <p:oleObj spid="_x0000_s8209" name="CS ChemDraw Drawing" r:id="rId3" imgW="7655017" imgH="1705190" progId="ChemDraw.Document.6.0">
                  <p:embed/>
                </p:oleObj>
              </mc:Choice>
              <mc:Fallback>
                <p:oleObj name="CS ChemDraw Drawing" r:id="rId3" imgW="7655017" imgH="1705190" progId="ChemDraw.Document.6.0">
                  <p:embed/>
                  <p:pic>
                    <p:nvPicPr>
                      <p:cNvPr id="0" name=""/>
                      <p:cNvPicPr/>
                      <p:nvPr/>
                    </p:nvPicPr>
                    <p:blipFill>
                      <a:blip r:embed="rId4"/>
                      <a:stretch>
                        <a:fillRect/>
                      </a:stretch>
                    </p:blipFill>
                    <p:spPr>
                      <a:xfrm>
                        <a:off x="566983" y="3224582"/>
                        <a:ext cx="7654925" cy="1704975"/>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AD747458-E4B0-4F02-8366-6F136DF38484}"/>
              </a:ext>
            </a:extLst>
          </p:cNvPr>
          <p:cNvSpPr txBox="1"/>
          <p:nvPr/>
        </p:nvSpPr>
        <p:spPr>
          <a:xfrm>
            <a:off x="1318379" y="5204871"/>
            <a:ext cx="7160602" cy="880369"/>
          </a:xfrm>
          <a:prstGeom prst="rect">
            <a:avLst/>
          </a:prstGeom>
          <a:noFill/>
        </p:spPr>
        <p:txBody>
          <a:bodyPr wrap="square" rtlCol="0">
            <a:spAutoFit/>
          </a:bodyPr>
          <a:lstStyle/>
          <a:p>
            <a:pPr>
              <a:lnSpc>
                <a:spcPct val="150000"/>
              </a:lnSpc>
            </a:pPr>
            <a:r>
              <a:rPr lang="en-US" dirty="0">
                <a:latin typeface="Times New Roman" panose="02020603050405020304" pitchFamily="18" charset="0"/>
                <a:cs typeface="Times New Roman" panose="02020603050405020304" pitchFamily="18" charset="0"/>
              </a:rPr>
              <a:t>The “+” charge in the T.S. is most stabilized by </a:t>
            </a:r>
            <a:r>
              <a:rPr lang="en-US" dirty="0" err="1">
                <a:latin typeface="Times New Roman" panose="02020603050405020304" pitchFamily="18" charset="0"/>
                <a:cs typeface="Times New Roman" panose="02020603050405020304" pitchFamily="18" charset="0"/>
              </a:rPr>
              <a:t>i</a:t>
            </a:r>
            <a:r>
              <a:rPr lang="en-US" dirty="0">
                <a:latin typeface="Times New Roman" panose="02020603050405020304" pitchFamily="18" charset="0"/>
                <a:cs typeface="Times New Roman" panose="02020603050405020304" pitchFamily="18" charset="0"/>
              </a:rPr>
              <a:t>-propyl group than methyl group. Hence isopropyl group </a:t>
            </a:r>
            <a:r>
              <a:rPr lang="en-US" dirty="0" err="1">
                <a:latin typeface="Times New Roman" panose="02020603050405020304" pitchFamily="18" charset="0"/>
                <a:cs typeface="Times New Roman" panose="02020603050405020304" pitchFamily="18" charset="0"/>
              </a:rPr>
              <a:t>favours</a:t>
            </a:r>
            <a:r>
              <a:rPr lang="en-US" dirty="0">
                <a:latin typeface="Times New Roman" panose="02020603050405020304" pitchFamily="18" charset="0"/>
                <a:cs typeface="Times New Roman" panose="02020603050405020304" pitchFamily="18" charset="0"/>
              </a:rPr>
              <a:t> migration than methyl group.</a:t>
            </a:r>
          </a:p>
        </p:txBody>
      </p:sp>
    </p:spTree>
    <p:extLst>
      <p:ext uri="{BB962C8B-B14F-4D97-AF65-F5344CB8AC3E}">
        <p14:creationId xmlns:p14="http://schemas.microsoft.com/office/powerpoint/2010/main" val="282562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8D2D30-D91F-4688-9C58-EEA31F873EA7}"/>
              </a:ext>
            </a:extLst>
          </p:cNvPr>
          <p:cNvSpPr/>
          <p:nvPr/>
        </p:nvSpPr>
        <p:spPr>
          <a:xfrm>
            <a:off x="146481" y="689555"/>
            <a:ext cx="8882109" cy="2542363"/>
          </a:xfrm>
          <a:prstGeom prst="rect">
            <a:avLst/>
          </a:prstGeom>
        </p:spPr>
        <p:txBody>
          <a:bodyPr wrap="square">
            <a:spAutoFit/>
          </a:bodyPr>
          <a:lstStyle/>
          <a:p>
            <a:pPr>
              <a:lnSpc>
                <a:spcPct val="150000"/>
              </a:lnSpc>
            </a:pPr>
            <a:r>
              <a:rPr lang="en-US" dirty="0">
                <a:latin typeface="Times New Roman" panose="02020603050405020304" pitchFamily="18" charset="0"/>
                <a:cs typeface="Times New Roman" panose="02020603050405020304" pitchFamily="18" charset="0"/>
              </a:rPr>
              <a:t>Another explanation uses </a:t>
            </a:r>
            <a:r>
              <a:rPr lang="en-US" dirty="0" err="1">
                <a:latin typeface="Times New Roman" panose="02020603050405020304" pitchFamily="18" charset="0"/>
                <a:cs typeface="Times New Roman" panose="02020603050405020304" pitchFamily="18" charset="0"/>
              </a:rPr>
              <a:t>stereoelectronic</a:t>
            </a:r>
            <a:r>
              <a:rPr lang="en-US" dirty="0">
                <a:latin typeface="Times New Roman" panose="02020603050405020304" pitchFamily="18" charset="0"/>
                <a:cs typeface="Times New Roman" panose="02020603050405020304" pitchFamily="18" charset="0"/>
              </a:rPr>
              <a:t> effects and steric arguments. The substituent that is antiperiplanar to the peroxide group in the transition state will migrate. This transition state has a gauche interaction between the peroxyacid and the non-migrating substituent. If the bulkier group is placed antiperiplanar to the peroxide group, the gauche interaction will be reduced. Thus, the bulkier group will prefer to be antiperiplanar to the peroxide group, enhancing its aptitude for migration.</a:t>
            </a:r>
          </a:p>
        </p:txBody>
      </p:sp>
      <p:grpSp>
        <p:nvGrpSpPr>
          <p:cNvPr id="11" name="Group 10">
            <a:extLst>
              <a:ext uri="{FF2B5EF4-FFF2-40B4-BE49-F238E27FC236}">
                <a16:creationId xmlns:a16="http://schemas.microsoft.com/office/drawing/2014/main" id="{36592C98-EA68-4366-BCD7-5344BC2C3DC7}"/>
              </a:ext>
            </a:extLst>
          </p:cNvPr>
          <p:cNvGrpSpPr/>
          <p:nvPr/>
        </p:nvGrpSpPr>
        <p:grpSpPr>
          <a:xfrm>
            <a:off x="638862" y="3000994"/>
            <a:ext cx="6560927" cy="3721559"/>
            <a:chOff x="638862" y="2890159"/>
            <a:chExt cx="6560927" cy="3721559"/>
          </a:xfrm>
        </p:grpSpPr>
        <p:pic>
          <p:nvPicPr>
            <p:cNvPr id="7170" name="Picture 2">
              <a:extLst>
                <a:ext uri="{FF2B5EF4-FFF2-40B4-BE49-F238E27FC236}">
                  <a16:creationId xmlns:a16="http://schemas.microsoft.com/office/drawing/2014/main" id="{B1CA0E2C-0090-4374-B4F7-28C7B9CB15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7033" y="2890159"/>
              <a:ext cx="3352756" cy="372155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Object 4">
              <a:extLst>
                <a:ext uri="{FF2B5EF4-FFF2-40B4-BE49-F238E27FC236}">
                  <a16:creationId xmlns:a16="http://schemas.microsoft.com/office/drawing/2014/main" id="{6ABE2194-ABD6-4975-9973-1697AB7B000D}"/>
                </a:ext>
              </a:extLst>
            </p:cNvPr>
            <p:cNvGraphicFramePr>
              <a:graphicFrameLocks noChangeAspect="1"/>
            </p:cNvGraphicFramePr>
            <p:nvPr>
              <p:extLst>
                <p:ext uri="{D42A27DB-BD31-4B8C-83A1-F6EECF244321}">
                  <p14:modId xmlns:p14="http://schemas.microsoft.com/office/powerpoint/2010/main" val="3063174111"/>
                </p:ext>
              </p:extLst>
            </p:nvPr>
          </p:nvGraphicFramePr>
          <p:xfrm>
            <a:off x="638862" y="3720465"/>
            <a:ext cx="2078037" cy="1214437"/>
          </p:xfrm>
          <a:graphic>
            <a:graphicData uri="http://schemas.openxmlformats.org/presentationml/2006/ole">
              <mc:AlternateContent xmlns:mc="http://schemas.openxmlformats.org/markup-compatibility/2006">
                <mc:Choice xmlns:v="urn:schemas-microsoft-com:vml" Requires="v">
                  <p:oleObj spid="_x0000_s7188" name="CS ChemDraw Drawing" r:id="rId4" imgW="2078452" imgH="1214399" progId="ChemDraw.Document.6.0">
                    <p:embed/>
                  </p:oleObj>
                </mc:Choice>
                <mc:Fallback>
                  <p:oleObj name="CS ChemDraw Drawing" r:id="rId4" imgW="2078452" imgH="1214399" progId="ChemDraw.Document.6.0">
                    <p:embed/>
                    <p:pic>
                      <p:nvPicPr>
                        <p:cNvPr id="0" name=""/>
                        <p:cNvPicPr/>
                        <p:nvPr/>
                      </p:nvPicPr>
                      <p:blipFill>
                        <a:blip r:embed="rId5"/>
                        <a:stretch>
                          <a:fillRect/>
                        </a:stretch>
                      </p:blipFill>
                      <p:spPr>
                        <a:xfrm>
                          <a:off x="638862" y="3720465"/>
                          <a:ext cx="2078037" cy="1214437"/>
                        </a:xfrm>
                        <a:prstGeom prst="rect">
                          <a:avLst/>
                        </a:prstGeom>
                      </p:spPr>
                    </p:pic>
                  </p:oleObj>
                </mc:Fallback>
              </mc:AlternateContent>
            </a:graphicData>
          </a:graphic>
        </p:graphicFrame>
        <p:cxnSp>
          <p:nvCxnSpPr>
            <p:cNvPr id="8" name="Straight Arrow Connector 7">
              <a:extLst>
                <a:ext uri="{FF2B5EF4-FFF2-40B4-BE49-F238E27FC236}">
                  <a16:creationId xmlns:a16="http://schemas.microsoft.com/office/drawing/2014/main" id="{43047453-F9C0-482C-95D1-7DC809D29F45}"/>
                </a:ext>
              </a:extLst>
            </p:cNvPr>
            <p:cNvCxnSpPr/>
            <p:nvPr/>
          </p:nvCxnSpPr>
          <p:spPr>
            <a:xfrm flipV="1">
              <a:off x="2816054" y="3897297"/>
              <a:ext cx="931823" cy="63031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88A72E3-757F-41E8-9D74-C475E2DC7F08}"/>
                </a:ext>
              </a:extLst>
            </p:cNvPr>
            <p:cNvCxnSpPr>
              <a:cxnSpLocks/>
            </p:cNvCxnSpPr>
            <p:nvPr/>
          </p:nvCxnSpPr>
          <p:spPr>
            <a:xfrm>
              <a:off x="2835285" y="4529091"/>
              <a:ext cx="903714" cy="62883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39ECB2A6-9F79-4D43-A12F-BB13181BEC7C}"/>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Migration aptitude – The Reason</a:t>
            </a:r>
          </a:p>
        </p:txBody>
      </p:sp>
    </p:spTree>
    <p:extLst>
      <p:ext uri="{BB962C8B-B14F-4D97-AF65-F5344CB8AC3E}">
        <p14:creationId xmlns:p14="http://schemas.microsoft.com/office/powerpoint/2010/main" val="2092015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C3982D-32E7-4A55-9213-FEDB20E8872D}"/>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Examples</a:t>
            </a:r>
          </a:p>
        </p:txBody>
      </p:sp>
      <p:grpSp>
        <p:nvGrpSpPr>
          <p:cNvPr id="12" name="Group 11">
            <a:extLst>
              <a:ext uri="{FF2B5EF4-FFF2-40B4-BE49-F238E27FC236}">
                <a16:creationId xmlns:a16="http://schemas.microsoft.com/office/drawing/2014/main" id="{C63347C1-2805-4583-91E7-427AB021B011}"/>
              </a:ext>
            </a:extLst>
          </p:cNvPr>
          <p:cNvGrpSpPr/>
          <p:nvPr/>
        </p:nvGrpSpPr>
        <p:grpSpPr>
          <a:xfrm>
            <a:off x="421850" y="1074331"/>
            <a:ext cx="3409025" cy="3130441"/>
            <a:chOff x="421850" y="1074331"/>
            <a:chExt cx="3409025" cy="3130441"/>
          </a:xfrm>
        </p:grpSpPr>
        <p:graphicFrame>
          <p:nvGraphicFramePr>
            <p:cNvPr id="3" name="Object 2">
              <a:extLst>
                <a:ext uri="{FF2B5EF4-FFF2-40B4-BE49-F238E27FC236}">
                  <a16:creationId xmlns:a16="http://schemas.microsoft.com/office/drawing/2014/main" id="{9E4AF70B-6002-425F-911F-E76798B2DBE5}"/>
                </a:ext>
              </a:extLst>
            </p:cNvPr>
            <p:cNvGraphicFramePr>
              <a:graphicFrameLocks noChangeAspect="1"/>
            </p:cNvGraphicFramePr>
            <p:nvPr>
              <p:extLst>
                <p:ext uri="{D42A27DB-BD31-4B8C-83A1-F6EECF244321}">
                  <p14:modId xmlns:p14="http://schemas.microsoft.com/office/powerpoint/2010/main" val="3318450604"/>
                </p:ext>
              </p:extLst>
            </p:nvPr>
          </p:nvGraphicFramePr>
          <p:xfrm>
            <a:off x="647300" y="1074331"/>
            <a:ext cx="2939278" cy="1370936"/>
          </p:xfrm>
          <a:graphic>
            <a:graphicData uri="http://schemas.openxmlformats.org/presentationml/2006/ole">
              <mc:AlternateContent xmlns:mc="http://schemas.openxmlformats.org/markup-compatibility/2006">
                <mc:Choice xmlns:v="urn:schemas-microsoft-com:vml" Requires="v">
                  <p:oleObj spid="_x0000_s6217" name="CS ChemDraw Drawing" r:id="rId3" imgW="3852814" imgH="1796441" progId="ChemDraw.Document.6.0">
                    <p:embed/>
                  </p:oleObj>
                </mc:Choice>
                <mc:Fallback>
                  <p:oleObj name="CS ChemDraw Drawing" r:id="rId3" imgW="3852814" imgH="1796441" progId="ChemDraw.Document.6.0">
                    <p:embed/>
                    <p:pic>
                      <p:nvPicPr>
                        <p:cNvPr id="0" name=""/>
                        <p:cNvPicPr/>
                        <p:nvPr/>
                      </p:nvPicPr>
                      <p:blipFill>
                        <a:blip r:embed="rId4"/>
                        <a:stretch>
                          <a:fillRect/>
                        </a:stretch>
                      </p:blipFill>
                      <p:spPr>
                        <a:xfrm>
                          <a:off x="647300" y="1074331"/>
                          <a:ext cx="2939278" cy="1370936"/>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FB02EE56-F1E4-49D7-8DAC-5176031CE8A5}"/>
                </a:ext>
              </a:extLst>
            </p:cNvPr>
            <p:cNvSpPr txBox="1"/>
            <p:nvPr/>
          </p:nvSpPr>
          <p:spPr>
            <a:xfrm>
              <a:off x="421850" y="2727444"/>
              <a:ext cx="3409025" cy="1477328"/>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The reaction proceeds through Bayer-</a:t>
              </a:r>
              <a:r>
                <a:rPr lang="en-US" dirty="0" err="1">
                  <a:latin typeface="Times New Roman" panose="02020603050405020304" pitchFamily="18" charset="0"/>
                  <a:cs typeface="Times New Roman" panose="02020603050405020304" pitchFamily="18" charset="0"/>
                </a:rPr>
                <a:t>Villiger</a:t>
              </a:r>
              <a:r>
                <a:rPr lang="en-US" dirty="0">
                  <a:latin typeface="Times New Roman" panose="02020603050405020304" pitchFamily="18" charset="0"/>
                  <a:cs typeface="Times New Roman" panose="02020603050405020304" pitchFamily="18" charset="0"/>
                </a:rPr>
                <a:t> pathway, where –Ph migrates over –Me group, as –Ph can stabilize the “+” charge more efficiently than –Me group</a:t>
              </a:r>
            </a:p>
          </p:txBody>
        </p:sp>
      </p:grpSp>
      <p:grpSp>
        <p:nvGrpSpPr>
          <p:cNvPr id="11" name="Group 10">
            <a:extLst>
              <a:ext uri="{FF2B5EF4-FFF2-40B4-BE49-F238E27FC236}">
                <a16:creationId xmlns:a16="http://schemas.microsoft.com/office/drawing/2014/main" id="{53E48FA4-99EA-4499-B37E-3B24AE0CB47E}"/>
              </a:ext>
            </a:extLst>
          </p:cNvPr>
          <p:cNvGrpSpPr/>
          <p:nvPr/>
        </p:nvGrpSpPr>
        <p:grpSpPr>
          <a:xfrm>
            <a:off x="4145872" y="1074331"/>
            <a:ext cx="4693930" cy="5280419"/>
            <a:chOff x="4145872" y="1074331"/>
            <a:chExt cx="4693930" cy="5280419"/>
          </a:xfrm>
        </p:grpSpPr>
        <p:graphicFrame>
          <p:nvGraphicFramePr>
            <p:cNvPr id="4" name="Object 3">
              <a:extLst>
                <a:ext uri="{FF2B5EF4-FFF2-40B4-BE49-F238E27FC236}">
                  <a16:creationId xmlns:a16="http://schemas.microsoft.com/office/drawing/2014/main" id="{6EFCB5C9-C2FF-480D-9D7D-327F4C9A8447}"/>
                </a:ext>
              </a:extLst>
            </p:cNvPr>
            <p:cNvGraphicFramePr>
              <a:graphicFrameLocks noChangeAspect="1"/>
            </p:cNvGraphicFramePr>
            <p:nvPr>
              <p:extLst>
                <p:ext uri="{D42A27DB-BD31-4B8C-83A1-F6EECF244321}">
                  <p14:modId xmlns:p14="http://schemas.microsoft.com/office/powerpoint/2010/main" val="3949960309"/>
                </p:ext>
              </p:extLst>
            </p:nvPr>
          </p:nvGraphicFramePr>
          <p:xfrm>
            <a:off x="4650697" y="1074331"/>
            <a:ext cx="3327971" cy="1386758"/>
          </p:xfrm>
          <a:graphic>
            <a:graphicData uri="http://schemas.openxmlformats.org/presentationml/2006/ole">
              <mc:AlternateContent xmlns:mc="http://schemas.openxmlformats.org/markup-compatibility/2006">
                <mc:Choice xmlns:v="urn:schemas-microsoft-com:vml" Requires="v">
                  <p:oleObj spid="_x0000_s6218" name="CS ChemDraw Drawing" r:id="rId5" imgW="4277691" imgH="1782796" progId="ChemDraw.Document.6.0">
                    <p:embed/>
                  </p:oleObj>
                </mc:Choice>
                <mc:Fallback>
                  <p:oleObj name="CS ChemDraw Drawing" r:id="rId5" imgW="4277691" imgH="1782796" progId="ChemDraw.Document.6.0">
                    <p:embed/>
                    <p:pic>
                      <p:nvPicPr>
                        <p:cNvPr id="0" name=""/>
                        <p:cNvPicPr/>
                        <p:nvPr/>
                      </p:nvPicPr>
                      <p:blipFill>
                        <a:blip r:embed="rId6"/>
                        <a:stretch>
                          <a:fillRect/>
                        </a:stretch>
                      </p:blipFill>
                      <p:spPr>
                        <a:xfrm>
                          <a:off x="4650697" y="1074331"/>
                          <a:ext cx="3327971" cy="1386758"/>
                        </a:xfrm>
                        <a:prstGeom prst="rect">
                          <a:avLst/>
                        </a:prstGeom>
                      </p:spPr>
                    </p:pic>
                  </p:oleObj>
                </mc:Fallback>
              </mc:AlternateContent>
            </a:graphicData>
          </a:graphic>
        </p:graphicFrame>
        <p:grpSp>
          <p:nvGrpSpPr>
            <p:cNvPr id="10" name="Group 9">
              <a:extLst>
                <a:ext uri="{FF2B5EF4-FFF2-40B4-BE49-F238E27FC236}">
                  <a16:creationId xmlns:a16="http://schemas.microsoft.com/office/drawing/2014/main" id="{C3678765-C65E-432A-BB5C-E5C2D4E6AA38}"/>
                </a:ext>
              </a:extLst>
            </p:cNvPr>
            <p:cNvGrpSpPr/>
            <p:nvPr/>
          </p:nvGrpSpPr>
          <p:grpSpPr>
            <a:xfrm>
              <a:off x="4145872" y="2829434"/>
              <a:ext cx="4693930" cy="3525316"/>
              <a:chOff x="4145872" y="2829434"/>
              <a:chExt cx="4693930" cy="3525316"/>
            </a:xfrm>
          </p:grpSpPr>
          <p:graphicFrame>
            <p:nvGraphicFramePr>
              <p:cNvPr id="5" name="Object 4">
                <a:extLst>
                  <a:ext uri="{FF2B5EF4-FFF2-40B4-BE49-F238E27FC236}">
                    <a16:creationId xmlns:a16="http://schemas.microsoft.com/office/drawing/2014/main" id="{81976E61-AE7C-449F-A8E2-B37B474B81E3}"/>
                  </a:ext>
                </a:extLst>
              </p:cNvPr>
              <p:cNvGraphicFramePr>
                <a:graphicFrameLocks noChangeAspect="1"/>
              </p:cNvGraphicFramePr>
              <p:nvPr>
                <p:extLst>
                  <p:ext uri="{D42A27DB-BD31-4B8C-83A1-F6EECF244321}">
                    <p14:modId xmlns:p14="http://schemas.microsoft.com/office/powerpoint/2010/main" val="1189990794"/>
                  </p:ext>
                </p:extLst>
              </p:nvPr>
            </p:nvGraphicFramePr>
            <p:xfrm>
              <a:off x="4563122" y="2829434"/>
              <a:ext cx="1046655" cy="1386758"/>
            </p:xfrm>
            <a:graphic>
              <a:graphicData uri="http://schemas.openxmlformats.org/presentationml/2006/ole">
                <mc:AlternateContent xmlns:mc="http://schemas.openxmlformats.org/markup-compatibility/2006">
                  <mc:Choice xmlns:v="urn:schemas-microsoft-com:vml" Requires="v">
                    <p:oleObj spid="_x0000_s6219" name="CS ChemDraw Drawing" r:id="rId7" imgW="1386911" imgH="1837802" progId="ChemDraw.Document.6.0">
                      <p:embed/>
                    </p:oleObj>
                  </mc:Choice>
                  <mc:Fallback>
                    <p:oleObj name="CS ChemDraw Drawing" r:id="rId7" imgW="1386911" imgH="1837802" progId="ChemDraw.Document.6.0">
                      <p:embed/>
                      <p:pic>
                        <p:nvPicPr>
                          <p:cNvPr id="0" name=""/>
                          <p:cNvPicPr/>
                          <p:nvPr/>
                        </p:nvPicPr>
                        <p:blipFill>
                          <a:blip r:embed="rId8"/>
                          <a:stretch>
                            <a:fillRect/>
                          </a:stretch>
                        </p:blipFill>
                        <p:spPr>
                          <a:xfrm>
                            <a:off x="4563122" y="2829434"/>
                            <a:ext cx="1046655" cy="1386758"/>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ABEF73C2-8229-48A2-BF88-500451960576}"/>
                  </a:ext>
                </a:extLst>
              </p:cNvPr>
              <p:cNvGraphicFramePr>
                <a:graphicFrameLocks noChangeAspect="1"/>
              </p:cNvGraphicFramePr>
              <p:nvPr>
                <p:extLst>
                  <p:ext uri="{D42A27DB-BD31-4B8C-83A1-F6EECF244321}">
                    <p14:modId xmlns:p14="http://schemas.microsoft.com/office/powerpoint/2010/main" val="1801843809"/>
                  </p:ext>
                </p:extLst>
              </p:nvPr>
            </p:nvGraphicFramePr>
            <p:xfrm>
              <a:off x="7074270" y="2854446"/>
              <a:ext cx="1240627" cy="1245062"/>
            </p:xfrm>
            <a:graphic>
              <a:graphicData uri="http://schemas.openxmlformats.org/presentationml/2006/ole">
                <mc:AlternateContent xmlns:mc="http://schemas.openxmlformats.org/markup-compatibility/2006">
                  <mc:Choice xmlns:v="urn:schemas-microsoft-com:vml" Requires="v">
                    <p:oleObj spid="_x0000_s6220" name="CS ChemDraw Drawing" r:id="rId9" imgW="1775637" imgH="1782796" progId="ChemDraw.Document.6.0">
                      <p:embed/>
                    </p:oleObj>
                  </mc:Choice>
                  <mc:Fallback>
                    <p:oleObj name="CS ChemDraw Drawing" r:id="rId9" imgW="1775637" imgH="1782796" progId="ChemDraw.Document.6.0">
                      <p:embed/>
                      <p:pic>
                        <p:nvPicPr>
                          <p:cNvPr id="0" name=""/>
                          <p:cNvPicPr/>
                          <p:nvPr/>
                        </p:nvPicPr>
                        <p:blipFill>
                          <a:blip r:embed="rId10"/>
                          <a:stretch>
                            <a:fillRect/>
                          </a:stretch>
                        </p:blipFill>
                        <p:spPr>
                          <a:xfrm>
                            <a:off x="7074270" y="2854446"/>
                            <a:ext cx="1240627" cy="1245062"/>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838F2410-5B21-4EDB-91DB-FCC710B3594E}"/>
                  </a:ext>
                </a:extLst>
              </p:cNvPr>
              <p:cNvSpPr txBox="1"/>
              <p:nvPr/>
            </p:nvSpPr>
            <p:spPr>
              <a:xfrm>
                <a:off x="4145872" y="4323425"/>
                <a:ext cx="2290439" cy="2031325"/>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If -Ph group migrates, the “+” charge will be destabilize by the –CO</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Et group. –Ph group can’t stabilize the intermediate due to lack of conjugation</a:t>
                </a:r>
              </a:p>
            </p:txBody>
          </p:sp>
          <p:sp>
            <p:nvSpPr>
              <p:cNvPr id="9" name="TextBox 8">
                <a:extLst>
                  <a:ext uri="{FF2B5EF4-FFF2-40B4-BE49-F238E27FC236}">
                    <a16:creationId xmlns:a16="http://schemas.microsoft.com/office/drawing/2014/main" id="{96737F9D-BA91-40FB-BF1F-D2E68F9106E2}"/>
                  </a:ext>
                </a:extLst>
              </p:cNvPr>
              <p:cNvSpPr txBox="1"/>
              <p:nvPr/>
            </p:nvSpPr>
            <p:spPr>
              <a:xfrm>
                <a:off x="6549363" y="4333067"/>
                <a:ext cx="2290439" cy="1477328"/>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If –CO</a:t>
                </a:r>
                <a:r>
                  <a:rPr lang="en-US" baseline="-25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Et group migrates, the “+” charge will be stabilize by the –Ph group.</a:t>
                </a:r>
              </a:p>
            </p:txBody>
          </p:sp>
        </p:grpSp>
      </p:grpSp>
    </p:spTree>
    <p:extLst>
      <p:ext uri="{BB962C8B-B14F-4D97-AF65-F5344CB8AC3E}">
        <p14:creationId xmlns:p14="http://schemas.microsoft.com/office/powerpoint/2010/main" val="2284949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3D007F-084C-450B-B30A-869A2577C790}"/>
              </a:ext>
            </a:extLst>
          </p:cNvPr>
          <p:cNvSpPr/>
          <p:nvPr/>
        </p:nvSpPr>
        <p:spPr>
          <a:xfrm>
            <a:off x="2430498" y="8878"/>
            <a:ext cx="6688202" cy="646331"/>
          </a:xfrm>
          <a:prstGeom prst="rect">
            <a:avLst/>
          </a:prstGeom>
        </p:spPr>
        <p:txBody>
          <a:bodyPr wrap="square">
            <a:spAutoFit/>
          </a:bodyPr>
          <a:lstStyle/>
          <a:p>
            <a:pPr algn="r"/>
            <a:r>
              <a:rPr lang="en-US" sz="3600" b="1" dirty="0">
                <a:latin typeface="Times New Roman" panose="02020603050405020304" pitchFamily="18" charset="0"/>
                <a:cs typeface="Times New Roman" panose="02020603050405020304" pitchFamily="18" charset="0"/>
              </a:rPr>
              <a:t>Examples</a:t>
            </a:r>
          </a:p>
        </p:txBody>
      </p:sp>
      <p:sp>
        <p:nvSpPr>
          <p:cNvPr id="4" name="TextBox 3">
            <a:extLst>
              <a:ext uri="{FF2B5EF4-FFF2-40B4-BE49-F238E27FC236}">
                <a16:creationId xmlns:a16="http://schemas.microsoft.com/office/drawing/2014/main" id="{2F1A854D-0245-40AE-B4FB-4D3F06C7309C}"/>
              </a:ext>
            </a:extLst>
          </p:cNvPr>
          <p:cNvSpPr txBox="1"/>
          <p:nvPr/>
        </p:nvSpPr>
        <p:spPr>
          <a:xfrm>
            <a:off x="319596" y="772357"/>
            <a:ext cx="8390295" cy="923330"/>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The oxidation is extremely sensitive to steric and structural effects, as shown below. In the first two examples reaction only one product as per expectation. But in the last example both products are obtained.</a:t>
            </a:r>
          </a:p>
        </p:txBody>
      </p:sp>
      <p:graphicFrame>
        <p:nvGraphicFramePr>
          <p:cNvPr id="5" name="Object 4">
            <a:extLst>
              <a:ext uri="{FF2B5EF4-FFF2-40B4-BE49-F238E27FC236}">
                <a16:creationId xmlns:a16="http://schemas.microsoft.com/office/drawing/2014/main" id="{5A66332A-9881-4502-900F-AB470988DECC}"/>
              </a:ext>
            </a:extLst>
          </p:cNvPr>
          <p:cNvGraphicFramePr>
            <a:graphicFrameLocks noChangeAspect="1"/>
          </p:cNvGraphicFramePr>
          <p:nvPr>
            <p:extLst>
              <p:ext uri="{D42A27DB-BD31-4B8C-83A1-F6EECF244321}">
                <p14:modId xmlns:p14="http://schemas.microsoft.com/office/powerpoint/2010/main" val="2481603248"/>
              </p:ext>
            </p:extLst>
          </p:nvPr>
        </p:nvGraphicFramePr>
        <p:xfrm>
          <a:off x="1474433" y="1812835"/>
          <a:ext cx="5454650" cy="1281112"/>
        </p:xfrm>
        <a:graphic>
          <a:graphicData uri="http://schemas.openxmlformats.org/presentationml/2006/ole">
            <mc:AlternateContent xmlns:mc="http://schemas.openxmlformats.org/markup-compatibility/2006">
              <mc:Choice xmlns:v="urn:schemas-microsoft-com:vml" Requires="v">
                <p:oleObj spid="_x0000_s5156" name="CS ChemDraw Drawing" r:id="rId3" imgW="12274650" imgH="2879081" progId="ChemDraw.Document.6.0">
                  <p:embed/>
                </p:oleObj>
              </mc:Choice>
              <mc:Fallback>
                <p:oleObj name="CS ChemDraw Drawing" r:id="rId3" imgW="12274650" imgH="2879081" progId="ChemDraw.Document.6.0">
                  <p:embed/>
                  <p:pic>
                    <p:nvPicPr>
                      <p:cNvPr id="0" name=""/>
                      <p:cNvPicPr/>
                      <p:nvPr/>
                    </p:nvPicPr>
                    <p:blipFill>
                      <a:blip r:embed="rId4"/>
                      <a:stretch>
                        <a:fillRect/>
                      </a:stretch>
                    </p:blipFill>
                    <p:spPr>
                      <a:xfrm>
                        <a:off x="1474433" y="1812835"/>
                        <a:ext cx="5454650" cy="1281112"/>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46348FDB-6371-4701-88AC-EC2A35FF5938}"/>
              </a:ext>
            </a:extLst>
          </p:cNvPr>
          <p:cNvGraphicFramePr>
            <a:graphicFrameLocks noChangeAspect="1"/>
          </p:cNvGraphicFramePr>
          <p:nvPr>
            <p:extLst>
              <p:ext uri="{D42A27DB-BD31-4B8C-83A1-F6EECF244321}">
                <p14:modId xmlns:p14="http://schemas.microsoft.com/office/powerpoint/2010/main" val="3666676500"/>
              </p:ext>
            </p:extLst>
          </p:nvPr>
        </p:nvGraphicFramePr>
        <p:xfrm>
          <a:off x="736569" y="3785519"/>
          <a:ext cx="2636946" cy="2422252"/>
        </p:xfrm>
        <a:graphic>
          <a:graphicData uri="http://schemas.openxmlformats.org/presentationml/2006/ole">
            <mc:AlternateContent xmlns:mc="http://schemas.openxmlformats.org/markup-compatibility/2006">
              <mc:Choice xmlns:v="urn:schemas-microsoft-com:vml" Requires="v">
                <p:oleObj spid="_x0000_s5157" name="CS ChemDraw Drawing" r:id="rId5" imgW="4971359" imgH="4567215" progId="ChemDraw.Document.6.0">
                  <p:embed/>
                </p:oleObj>
              </mc:Choice>
              <mc:Fallback>
                <p:oleObj name="CS ChemDraw Drawing" r:id="rId5" imgW="4971359" imgH="4567215" progId="ChemDraw.Document.6.0">
                  <p:embed/>
                  <p:pic>
                    <p:nvPicPr>
                      <p:cNvPr id="0" name=""/>
                      <p:cNvPicPr/>
                      <p:nvPr/>
                    </p:nvPicPr>
                    <p:blipFill>
                      <a:blip r:embed="rId6"/>
                      <a:stretch>
                        <a:fillRect/>
                      </a:stretch>
                    </p:blipFill>
                    <p:spPr>
                      <a:xfrm>
                        <a:off x="736569" y="3785519"/>
                        <a:ext cx="2636946" cy="2422252"/>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193583A7-112C-47A5-B26F-B9C730CF9729}"/>
              </a:ext>
            </a:extLst>
          </p:cNvPr>
          <p:cNvGraphicFramePr>
            <a:graphicFrameLocks noChangeAspect="1"/>
          </p:cNvGraphicFramePr>
          <p:nvPr>
            <p:extLst>
              <p:ext uri="{D42A27DB-BD31-4B8C-83A1-F6EECF244321}">
                <p14:modId xmlns:p14="http://schemas.microsoft.com/office/powerpoint/2010/main" val="3982146761"/>
              </p:ext>
            </p:extLst>
          </p:nvPr>
        </p:nvGraphicFramePr>
        <p:xfrm>
          <a:off x="4491824" y="3785519"/>
          <a:ext cx="3102668" cy="2433648"/>
        </p:xfrm>
        <a:graphic>
          <a:graphicData uri="http://schemas.openxmlformats.org/presentationml/2006/ole">
            <mc:AlternateContent xmlns:mc="http://schemas.openxmlformats.org/markup-compatibility/2006">
              <mc:Choice xmlns:v="urn:schemas-microsoft-com:vml" Requires="v">
                <p:oleObj spid="_x0000_s5158" name="CS ChemDraw Drawing" r:id="rId7" imgW="5830895" imgH="4573184" progId="ChemDraw.Document.6.0">
                  <p:embed/>
                </p:oleObj>
              </mc:Choice>
              <mc:Fallback>
                <p:oleObj name="CS ChemDraw Drawing" r:id="rId7" imgW="5830895" imgH="4573184" progId="ChemDraw.Document.6.0">
                  <p:embed/>
                  <p:pic>
                    <p:nvPicPr>
                      <p:cNvPr id="0" name=""/>
                      <p:cNvPicPr/>
                      <p:nvPr/>
                    </p:nvPicPr>
                    <p:blipFill>
                      <a:blip r:embed="rId8"/>
                      <a:stretch>
                        <a:fillRect/>
                      </a:stretch>
                    </p:blipFill>
                    <p:spPr>
                      <a:xfrm>
                        <a:off x="4491824" y="3785519"/>
                        <a:ext cx="3102668" cy="2433648"/>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49A09220-3842-4FCA-AF6E-D568F035E7BA}"/>
              </a:ext>
            </a:extLst>
          </p:cNvPr>
          <p:cNvSpPr txBox="1"/>
          <p:nvPr/>
        </p:nvSpPr>
        <p:spPr>
          <a:xfrm>
            <a:off x="428551" y="3313586"/>
            <a:ext cx="3592137"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Few more examples are given below</a:t>
            </a:r>
          </a:p>
        </p:txBody>
      </p:sp>
      <p:sp>
        <p:nvSpPr>
          <p:cNvPr id="9" name="TextBox 8">
            <a:extLst>
              <a:ext uri="{FF2B5EF4-FFF2-40B4-BE49-F238E27FC236}">
                <a16:creationId xmlns:a16="http://schemas.microsoft.com/office/drawing/2014/main" id="{F8DB0695-6440-434B-A0F3-F4A291778116}"/>
              </a:ext>
            </a:extLst>
          </p:cNvPr>
          <p:cNvSpPr txBox="1"/>
          <p:nvPr/>
        </p:nvSpPr>
        <p:spPr>
          <a:xfrm>
            <a:off x="4891596" y="6207771"/>
            <a:ext cx="2914452" cy="369332"/>
          </a:xfrm>
          <a:prstGeom prst="rect">
            <a:avLst/>
          </a:prstGeom>
          <a:noFill/>
        </p:spPr>
        <p:txBody>
          <a:bodyPr wrap="none" rtlCol="0">
            <a:spAutoFit/>
          </a:bodyPr>
          <a:lstStyle/>
          <a:p>
            <a:r>
              <a:rPr lang="en-US" dirty="0">
                <a:solidFill>
                  <a:srgbClr val="FF0000"/>
                </a:solidFill>
                <a:latin typeface="Times New Roman" panose="02020603050405020304" pitchFamily="18" charset="0"/>
                <a:cs typeface="Times New Roman" panose="02020603050405020304" pitchFamily="18" charset="0"/>
              </a:rPr>
              <a:t>Retention of stereochemistry</a:t>
            </a:r>
          </a:p>
        </p:txBody>
      </p:sp>
    </p:spTree>
    <p:extLst>
      <p:ext uri="{BB962C8B-B14F-4D97-AF65-F5344CB8AC3E}">
        <p14:creationId xmlns:p14="http://schemas.microsoft.com/office/powerpoint/2010/main" val="4017470489"/>
      </p:ext>
    </p:extLst>
  </p:cSld>
  <p:clrMapOvr>
    <a:masterClrMapping/>
  </p:clrMapOvr>
</p:sld>
</file>

<file path=ppt/theme/theme1.xml><?xml version="1.0" encoding="utf-8"?>
<a:theme xmlns:a="http://schemas.openxmlformats.org/drawingml/2006/main" name="Custom Design">
  <a:themeElements>
    <a:clrScheme name="Custom 1">
      <a:dk1>
        <a:sysClr val="windowText" lastClr="000000"/>
      </a:dk1>
      <a:lt1>
        <a:sysClr val="window" lastClr="FFFFFF"/>
      </a:lt1>
      <a:dk2>
        <a:srgbClr val="44546A"/>
      </a:dk2>
      <a:lt2>
        <a:srgbClr val="E7E6E6"/>
      </a:lt2>
      <a:accent1>
        <a:srgbClr val="8EAAD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2850</TotalTime>
  <Words>721</Words>
  <Application>Microsoft Office PowerPoint</Application>
  <PresentationFormat>On-screen Show (4:3)</PresentationFormat>
  <Paragraphs>54</Paragraphs>
  <Slides>10</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Times New Roman</vt:lpstr>
      <vt:lpstr>Custom Design</vt:lpstr>
      <vt:lpstr>CS ChemDraw Drawing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jayantasamanta0000@gmail.com</dc:creator>
  <cp:lastModifiedBy>jayantasamanta0000@gmail.com</cp:lastModifiedBy>
  <cp:revision>36</cp:revision>
  <dcterms:created xsi:type="dcterms:W3CDTF">2020-03-31T19:57:23Z</dcterms:created>
  <dcterms:modified xsi:type="dcterms:W3CDTF">2020-04-08T22:47:52Z</dcterms:modified>
</cp:coreProperties>
</file>