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66" r:id="rId3"/>
    <p:sldId id="267" r:id="rId4"/>
    <p:sldId id="268" r:id="rId5"/>
    <p:sldId id="269" r:id="rId6"/>
    <p:sldId id="270" r:id="rId7"/>
    <p:sldId id="271" r:id="rId8"/>
    <p:sldId id="274" r:id="rId9"/>
    <p:sldId id="275" r:id="rId10"/>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6" d="100"/>
          <a:sy n="86" d="100"/>
        </p:scale>
        <p:origin x="1382" y="53"/>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28214671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7116FA-13E8-40ED-8B44-CBEB014FB7EF}"/>
              </a:ext>
            </a:extLst>
          </p:cNvPr>
          <p:cNvSpPr>
            <a:spLocks noGrp="1"/>
          </p:cNvSpPr>
          <p:nvPr>
            <p:ph type="title"/>
          </p:nvPr>
        </p:nvSpPr>
        <p:spPr>
          <a:xfrm>
            <a:off x="974879" y="1492589"/>
            <a:ext cx="7886700" cy="1325563"/>
          </a:xfrm>
          <a:prstGeom prst="rect">
            <a:avLst/>
          </a:prstGeom>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4C78C47-2AAB-4BCA-B82E-D16960D24A79}"/>
              </a:ext>
            </a:extLst>
          </p:cNvPr>
          <p:cNvSpPr>
            <a:spLocks noGrp="1"/>
          </p:cNvSpPr>
          <p:nvPr>
            <p:ph type="body" orient="vert" idx="1"/>
          </p:nvPr>
        </p:nvSpPr>
        <p:spPr>
          <a:xfrm>
            <a:off x="628650" y="1825625"/>
            <a:ext cx="7886700" cy="4351338"/>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6A89CEB-B261-43A4-9022-47247CFD5328}"/>
              </a:ext>
            </a:extLst>
          </p:cNvPr>
          <p:cNvSpPr>
            <a:spLocks noGrp="1"/>
          </p:cNvSpPr>
          <p:nvPr>
            <p:ph type="dt" sz="half" idx="10"/>
          </p:nvPr>
        </p:nvSpPr>
        <p:spPr/>
        <p:txBody>
          <a:bodyPr/>
          <a:lstStyle/>
          <a:p>
            <a:fld id="{411ED6B3-716D-43E1-AAE0-F463F97AF317}" type="datetimeFigureOut">
              <a:rPr lang="en-US" smtClean="0"/>
              <a:t>4/8/2020</a:t>
            </a:fld>
            <a:endParaRPr lang="en-US"/>
          </a:p>
        </p:txBody>
      </p:sp>
      <p:sp>
        <p:nvSpPr>
          <p:cNvPr id="5" name="Footer Placeholder 4">
            <a:extLst>
              <a:ext uri="{FF2B5EF4-FFF2-40B4-BE49-F238E27FC236}">
                <a16:creationId xmlns:a16="http://schemas.microsoft.com/office/drawing/2014/main" id="{95C9D54B-1842-4DE4-8028-D2E048D8B35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90EE34D-E49C-457C-A5DD-76155CEBB5B6}"/>
              </a:ext>
            </a:extLst>
          </p:cNvPr>
          <p:cNvSpPr>
            <a:spLocks noGrp="1"/>
          </p:cNvSpPr>
          <p:nvPr>
            <p:ph type="sldNum" sz="quarter" idx="12"/>
          </p:nvPr>
        </p:nvSpPr>
        <p:spPr/>
        <p:txBody>
          <a:bodyPr/>
          <a:lstStyle/>
          <a:p>
            <a:fld id="{A2632794-EB2E-4006-8CC8-3B2E8CAA0CC5}" type="slidenum">
              <a:rPr lang="en-US" smtClean="0"/>
              <a:t>‹#›</a:t>
            </a:fld>
            <a:endParaRPr lang="en-US"/>
          </a:p>
        </p:txBody>
      </p:sp>
    </p:spTree>
    <p:extLst>
      <p:ext uri="{BB962C8B-B14F-4D97-AF65-F5344CB8AC3E}">
        <p14:creationId xmlns:p14="http://schemas.microsoft.com/office/powerpoint/2010/main" val="6028413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E490F15-305E-47F3-B8BD-AD6FF6AAAA1B}"/>
              </a:ext>
            </a:extLst>
          </p:cNvPr>
          <p:cNvSpPr>
            <a:spLocks noGrp="1"/>
          </p:cNvSpPr>
          <p:nvPr>
            <p:ph type="title" orient="vert"/>
          </p:nvPr>
        </p:nvSpPr>
        <p:spPr>
          <a:xfrm>
            <a:off x="6543675" y="365125"/>
            <a:ext cx="1971675" cy="5811838"/>
          </a:xfrm>
          <a:prstGeom prst="rect">
            <a:avLst/>
          </a:prstGeo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9F373386-2A1A-4586-95F4-C500FFCBDC97}"/>
              </a:ext>
            </a:extLst>
          </p:cNvPr>
          <p:cNvSpPr>
            <a:spLocks noGrp="1"/>
          </p:cNvSpPr>
          <p:nvPr>
            <p:ph type="body" orient="vert" idx="1"/>
          </p:nvPr>
        </p:nvSpPr>
        <p:spPr>
          <a:xfrm>
            <a:off x="628650" y="365125"/>
            <a:ext cx="5762625" cy="5811838"/>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1A23524-4877-40F5-953F-3F9B6F17D983}"/>
              </a:ext>
            </a:extLst>
          </p:cNvPr>
          <p:cNvSpPr>
            <a:spLocks noGrp="1"/>
          </p:cNvSpPr>
          <p:nvPr>
            <p:ph type="dt" sz="half" idx="10"/>
          </p:nvPr>
        </p:nvSpPr>
        <p:spPr/>
        <p:txBody>
          <a:bodyPr/>
          <a:lstStyle/>
          <a:p>
            <a:fld id="{411ED6B3-716D-43E1-AAE0-F463F97AF317}" type="datetimeFigureOut">
              <a:rPr lang="en-US" smtClean="0"/>
              <a:t>4/8/2020</a:t>
            </a:fld>
            <a:endParaRPr lang="en-US"/>
          </a:p>
        </p:txBody>
      </p:sp>
      <p:sp>
        <p:nvSpPr>
          <p:cNvPr id="5" name="Footer Placeholder 4">
            <a:extLst>
              <a:ext uri="{FF2B5EF4-FFF2-40B4-BE49-F238E27FC236}">
                <a16:creationId xmlns:a16="http://schemas.microsoft.com/office/drawing/2014/main" id="{25BD75DD-71FD-49C6-99CF-C860B1D433B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923B5A5-2D1C-49BA-8475-B12AD6259C4F}"/>
              </a:ext>
            </a:extLst>
          </p:cNvPr>
          <p:cNvSpPr>
            <a:spLocks noGrp="1"/>
          </p:cNvSpPr>
          <p:nvPr>
            <p:ph type="sldNum" sz="quarter" idx="12"/>
          </p:nvPr>
        </p:nvSpPr>
        <p:spPr/>
        <p:txBody>
          <a:bodyPr/>
          <a:lstStyle/>
          <a:p>
            <a:fld id="{A2632794-EB2E-4006-8CC8-3B2E8CAA0CC5}" type="slidenum">
              <a:rPr lang="en-US" smtClean="0"/>
              <a:t>‹#›</a:t>
            </a:fld>
            <a:endParaRPr lang="en-US"/>
          </a:p>
        </p:txBody>
      </p:sp>
    </p:spTree>
    <p:extLst>
      <p:ext uri="{BB962C8B-B14F-4D97-AF65-F5344CB8AC3E}">
        <p14:creationId xmlns:p14="http://schemas.microsoft.com/office/powerpoint/2010/main" val="39551808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B5562A-2F3A-40C7-99B5-80E94F65BAFF}"/>
              </a:ext>
            </a:extLst>
          </p:cNvPr>
          <p:cNvSpPr>
            <a:spLocks noGrp="1"/>
          </p:cNvSpPr>
          <p:nvPr>
            <p:ph type="title"/>
          </p:nvPr>
        </p:nvSpPr>
        <p:spPr>
          <a:xfrm>
            <a:off x="974879" y="1492589"/>
            <a:ext cx="7886700" cy="1325563"/>
          </a:xfrm>
          <a:prstGeom prst="rect">
            <a:avLst/>
          </a:prstGeom>
        </p:spPr>
        <p:txBody>
          <a:bodyPr/>
          <a:lstStyle/>
          <a:p>
            <a:r>
              <a:rPr lang="en-US"/>
              <a:t>Click to edit Master title style</a:t>
            </a:r>
          </a:p>
        </p:txBody>
      </p:sp>
      <p:sp>
        <p:nvSpPr>
          <p:cNvPr id="3" name="Content Placeholder 2">
            <a:extLst>
              <a:ext uri="{FF2B5EF4-FFF2-40B4-BE49-F238E27FC236}">
                <a16:creationId xmlns:a16="http://schemas.microsoft.com/office/drawing/2014/main" id="{86649AE1-D567-4EA2-A9ED-BDB0B291DFDF}"/>
              </a:ext>
            </a:extLst>
          </p:cNvPr>
          <p:cNvSpPr>
            <a:spLocks noGrp="1"/>
          </p:cNvSpPr>
          <p:nvPr>
            <p:ph idx="1"/>
          </p:nvPr>
        </p:nvSpPr>
        <p:spPr>
          <a:xfrm>
            <a:off x="628650" y="1825625"/>
            <a:ext cx="7886700" cy="435133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BBAFA6A-285D-48AA-A2EC-26306B5C882F}"/>
              </a:ext>
            </a:extLst>
          </p:cNvPr>
          <p:cNvSpPr>
            <a:spLocks noGrp="1"/>
          </p:cNvSpPr>
          <p:nvPr>
            <p:ph type="dt" sz="half" idx="10"/>
          </p:nvPr>
        </p:nvSpPr>
        <p:spPr/>
        <p:txBody>
          <a:bodyPr/>
          <a:lstStyle/>
          <a:p>
            <a:fld id="{411ED6B3-716D-43E1-AAE0-F463F97AF317}" type="datetimeFigureOut">
              <a:rPr lang="en-US" smtClean="0"/>
              <a:t>4/8/2020</a:t>
            </a:fld>
            <a:endParaRPr lang="en-US"/>
          </a:p>
        </p:txBody>
      </p:sp>
      <p:sp>
        <p:nvSpPr>
          <p:cNvPr id="5" name="Footer Placeholder 4">
            <a:extLst>
              <a:ext uri="{FF2B5EF4-FFF2-40B4-BE49-F238E27FC236}">
                <a16:creationId xmlns:a16="http://schemas.microsoft.com/office/drawing/2014/main" id="{3D4995CB-CEC7-4ED7-A515-DF6961B6765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D16B568-8365-4212-BE00-A6EBF0203072}"/>
              </a:ext>
            </a:extLst>
          </p:cNvPr>
          <p:cNvSpPr>
            <a:spLocks noGrp="1"/>
          </p:cNvSpPr>
          <p:nvPr>
            <p:ph type="sldNum" sz="quarter" idx="12"/>
          </p:nvPr>
        </p:nvSpPr>
        <p:spPr/>
        <p:txBody>
          <a:bodyPr/>
          <a:lstStyle/>
          <a:p>
            <a:fld id="{A2632794-EB2E-4006-8CC8-3B2E8CAA0CC5}" type="slidenum">
              <a:rPr lang="en-US" smtClean="0"/>
              <a:t>‹#›</a:t>
            </a:fld>
            <a:endParaRPr lang="en-US"/>
          </a:p>
        </p:txBody>
      </p:sp>
    </p:spTree>
    <p:extLst>
      <p:ext uri="{BB962C8B-B14F-4D97-AF65-F5344CB8AC3E}">
        <p14:creationId xmlns:p14="http://schemas.microsoft.com/office/powerpoint/2010/main" val="17435956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89ADE7-12B7-46BD-A37E-63153B5F96D8}"/>
              </a:ext>
            </a:extLst>
          </p:cNvPr>
          <p:cNvSpPr>
            <a:spLocks noGrp="1"/>
          </p:cNvSpPr>
          <p:nvPr>
            <p:ph type="title"/>
          </p:nvPr>
        </p:nvSpPr>
        <p:spPr>
          <a:xfrm>
            <a:off x="623888" y="1709738"/>
            <a:ext cx="7886700" cy="2852737"/>
          </a:xfrm>
          <a:prstGeom prst="rect">
            <a:avLst/>
          </a:prstGeo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2B82CE5C-133C-4E77-B7E5-1559932581FE}"/>
              </a:ext>
            </a:extLst>
          </p:cNvPr>
          <p:cNvSpPr>
            <a:spLocks noGrp="1"/>
          </p:cNvSpPr>
          <p:nvPr>
            <p:ph type="body" idx="1"/>
          </p:nvPr>
        </p:nvSpPr>
        <p:spPr>
          <a:xfrm>
            <a:off x="623888" y="4589463"/>
            <a:ext cx="7886700" cy="1500187"/>
          </a:xfrm>
          <a:prstGeom prst="rect">
            <a:avLst/>
          </a:prstGeo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E389E5D-0D61-437B-918E-FE717C21B747}"/>
              </a:ext>
            </a:extLst>
          </p:cNvPr>
          <p:cNvSpPr>
            <a:spLocks noGrp="1"/>
          </p:cNvSpPr>
          <p:nvPr>
            <p:ph type="dt" sz="half" idx="10"/>
          </p:nvPr>
        </p:nvSpPr>
        <p:spPr/>
        <p:txBody>
          <a:bodyPr/>
          <a:lstStyle/>
          <a:p>
            <a:fld id="{411ED6B3-716D-43E1-AAE0-F463F97AF317}" type="datetimeFigureOut">
              <a:rPr lang="en-US" smtClean="0"/>
              <a:t>4/8/2020</a:t>
            </a:fld>
            <a:endParaRPr lang="en-US"/>
          </a:p>
        </p:txBody>
      </p:sp>
      <p:sp>
        <p:nvSpPr>
          <p:cNvPr id="5" name="Footer Placeholder 4">
            <a:extLst>
              <a:ext uri="{FF2B5EF4-FFF2-40B4-BE49-F238E27FC236}">
                <a16:creationId xmlns:a16="http://schemas.microsoft.com/office/drawing/2014/main" id="{8B776A6D-FEAE-4799-A2F6-CE5270BB41E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B2D94B1-9C37-4593-AC15-3645223E529A}"/>
              </a:ext>
            </a:extLst>
          </p:cNvPr>
          <p:cNvSpPr>
            <a:spLocks noGrp="1"/>
          </p:cNvSpPr>
          <p:nvPr>
            <p:ph type="sldNum" sz="quarter" idx="12"/>
          </p:nvPr>
        </p:nvSpPr>
        <p:spPr/>
        <p:txBody>
          <a:bodyPr/>
          <a:lstStyle/>
          <a:p>
            <a:fld id="{A2632794-EB2E-4006-8CC8-3B2E8CAA0CC5}" type="slidenum">
              <a:rPr lang="en-US" smtClean="0"/>
              <a:t>‹#›</a:t>
            </a:fld>
            <a:endParaRPr lang="en-US"/>
          </a:p>
        </p:txBody>
      </p:sp>
    </p:spTree>
    <p:extLst>
      <p:ext uri="{BB962C8B-B14F-4D97-AF65-F5344CB8AC3E}">
        <p14:creationId xmlns:p14="http://schemas.microsoft.com/office/powerpoint/2010/main" val="19430686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A3C201-2AD6-4705-9E04-EB1370465308}"/>
              </a:ext>
            </a:extLst>
          </p:cNvPr>
          <p:cNvSpPr>
            <a:spLocks noGrp="1"/>
          </p:cNvSpPr>
          <p:nvPr>
            <p:ph type="title"/>
          </p:nvPr>
        </p:nvSpPr>
        <p:spPr>
          <a:xfrm>
            <a:off x="974879" y="1492589"/>
            <a:ext cx="7886700" cy="1325563"/>
          </a:xfrm>
          <a:prstGeom prst="rect">
            <a:avLst/>
          </a:prstGeom>
        </p:spPr>
        <p:txBody>
          <a:bodyPr/>
          <a:lstStyle/>
          <a:p>
            <a:r>
              <a:rPr lang="en-US"/>
              <a:t>Click to edit Master title style</a:t>
            </a:r>
          </a:p>
        </p:txBody>
      </p:sp>
      <p:sp>
        <p:nvSpPr>
          <p:cNvPr id="3" name="Content Placeholder 2">
            <a:extLst>
              <a:ext uri="{FF2B5EF4-FFF2-40B4-BE49-F238E27FC236}">
                <a16:creationId xmlns:a16="http://schemas.microsoft.com/office/drawing/2014/main" id="{8B243FEF-118D-4DCD-B979-189A42A54286}"/>
              </a:ext>
            </a:extLst>
          </p:cNvPr>
          <p:cNvSpPr>
            <a:spLocks noGrp="1"/>
          </p:cNvSpPr>
          <p:nvPr>
            <p:ph sz="half" idx="1"/>
          </p:nvPr>
        </p:nvSpPr>
        <p:spPr>
          <a:xfrm>
            <a:off x="628650" y="1825625"/>
            <a:ext cx="3867150" cy="435133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27ABFDCD-15F3-4499-9675-30C6DE6DF688}"/>
              </a:ext>
            </a:extLst>
          </p:cNvPr>
          <p:cNvSpPr>
            <a:spLocks noGrp="1"/>
          </p:cNvSpPr>
          <p:nvPr>
            <p:ph sz="half" idx="2"/>
          </p:nvPr>
        </p:nvSpPr>
        <p:spPr>
          <a:xfrm>
            <a:off x="4648200" y="1825625"/>
            <a:ext cx="3867150" cy="435133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20941D44-689C-4B9F-B092-8BF172F7C97D}"/>
              </a:ext>
            </a:extLst>
          </p:cNvPr>
          <p:cNvSpPr>
            <a:spLocks noGrp="1"/>
          </p:cNvSpPr>
          <p:nvPr>
            <p:ph type="dt" sz="half" idx="10"/>
          </p:nvPr>
        </p:nvSpPr>
        <p:spPr/>
        <p:txBody>
          <a:bodyPr/>
          <a:lstStyle/>
          <a:p>
            <a:fld id="{411ED6B3-716D-43E1-AAE0-F463F97AF317}" type="datetimeFigureOut">
              <a:rPr lang="en-US" smtClean="0"/>
              <a:t>4/8/2020</a:t>
            </a:fld>
            <a:endParaRPr lang="en-US"/>
          </a:p>
        </p:txBody>
      </p:sp>
      <p:sp>
        <p:nvSpPr>
          <p:cNvPr id="6" name="Footer Placeholder 5">
            <a:extLst>
              <a:ext uri="{FF2B5EF4-FFF2-40B4-BE49-F238E27FC236}">
                <a16:creationId xmlns:a16="http://schemas.microsoft.com/office/drawing/2014/main" id="{18877757-DAAD-4222-A684-5646AD70077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793A0BF-765F-4F86-AA10-DD442BEA3F01}"/>
              </a:ext>
            </a:extLst>
          </p:cNvPr>
          <p:cNvSpPr>
            <a:spLocks noGrp="1"/>
          </p:cNvSpPr>
          <p:nvPr>
            <p:ph type="sldNum" sz="quarter" idx="12"/>
          </p:nvPr>
        </p:nvSpPr>
        <p:spPr/>
        <p:txBody>
          <a:bodyPr/>
          <a:lstStyle/>
          <a:p>
            <a:fld id="{A2632794-EB2E-4006-8CC8-3B2E8CAA0CC5}" type="slidenum">
              <a:rPr lang="en-US" smtClean="0"/>
              <a:t>‹#›</a:t>
            </a:fld>
            <a:endParaRPr lang="en-US"/>
          </a:p>
        </p:txBody>
      </p:sp>
    </p:spTree>
    <p:extLst>
      <p:ext uri="{BB962C8B-B14F-4D97-AF65-F5344CB8AC3E}">
        <p14:creationId xmlns:p14="http://schemas.microsoft.com/office/powerpoint/2010/main" val="36960323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6C790C-6A67-45C9-B386-48C289E98278}"/>
              </a:ext>
            </a:extLst>
          </p:cNvPr>
          <p:cNvSpPr>
            <a:spLocks noGrp="1"/>
          </p:cNvSpPr>
          <p:nvPr>
            <p:ph type="title"/>
          </p:nvPr>
        </p:nvSpPr>
        <p:spPr>
          <a:xfrm>
            <a:off x="630238" y="365125"/>
            <a:ext cx="7886700" cy="1325563"/>
          </a:xfrm>
          <a:prstGeom prst="rect">
            <a:avLst/>
          </a:prstGeom>
        </p:spPr>
        <p:txBody>
          <a:bodyPr/>
          <a:lstStyle/>
          <a:p>
            <a:r>
              <a:rPr lang="en-US"/>
              <a:t>Click to edit Master title style</a:t>
            </a:r>
          </a:p>
        </p:txBody>
      </p:sp>
      <p:sp>
        <p:nvSpPr>
          <p:cNvPr id="3" name="Text Placeholder 2">
            <a:extLst>
              <a:ext uri="{FF2B5EF4-FFF2-40B4-BE49-F238E27FC236}">
                <a16:creationId xmlns:a16="http://schemas.microsoft.com/office/drawing/2014/main" id="{B300998A-8FFB-48B4-82CD-C4A484A45DD9}"/>
              </a:ext>
            </a:extLst>
          </p:cNvPr>
          <p:cNvSpPr>
            <a:spLocks noGrp="1"/>
          </p:cNvSpPr>
          <p:nvPr>
            <p:ph type="body" idx="1"/>
          </p:nvPr>
        </p:nvSpPr>
        <p:spPr>
          <a:xfrm>
            <a:off x="630238" y="1681163"/>
            <a:ext cx="3868737"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43FB55D-98EC-473A-8C14-34DD8D96B2D7}"/>
              </a:ext>
            </a:extLst>
          </p:cNvPr>
          <p:cNvSpPr>
            <a:spLocks noGrp="1"/>
          </p:cNvSpPr>
          <p:nvPr>
            <p:ph sz="half" idx="2"/>
          </p:nvPr>
        </p:nvSpPr>
        <p:spPr>
          <a:xfrm>
            <a:off x="630238" y="2505075"/>
            <a:ext cx="3868737" cy="368458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C323EAFB-CD4C-4927-B482-F87547713714}"/>
              </a:ext>
            </a:extLst>
          </p:cNvPr>
          <p:cNvSpPr>
            <a:spLocks noGrp="1"/>
          </p:cNvSpPr>
          <p:nvPr>
            <p:ph type="body" sz="quarter" idx="3"/>
          </p:nvPr>
        </p:nvSpPr>
        <p:spPr>
          <a:xfrm>
            <a:off x="4629150" y="1681163"/>
            <a:ext cx="3887788"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1AC210F-F090-49C7-9367-BE612F8526E0}"/>
              </a:ext>
            </a:extLst>
          </p:cNvPr>
          <p:cNvSpPr>
            <a:spLocks noGrp="1"/>
          </p:cNvSpPr>
          <p:nvPr>
            <p:ph sz="quarter" idx="4"/>
          </p:nvPr>
        </p:nvSpPr>
        <p:spPr>
          <a:xfrm>
            <a:off x="4629150" y="2505075"/>
            <a:ext cx="3887788" cy="368458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4B65A083-C075-4D55-B0F9-7D1766E5ABDD}"/>
              </a:ext>
            </a:extLst>
          </p:cNvPr>
          <p:cNvSpPr>
            <a:spLocks noGrp="1"/>
          </p:cNvSpPr>
          <p:nvPr>
            <p:ph type="dt" sz="half" idx="10"/>
          </p:nvPr>
        </p:nvSpPr>
        <p:spPr/>
        <p:txBody>
          <a:bodyPr/>
          <a:lstStyle/>
          <a:p>
            <a:fld id="{411ED6B3-716D-43E1-AAE0-F463F97AF317}" type="datetimeFigureOut">
              <a:rPr lang="en-US" smtClean="0"/>
              <a:t>4/8/2020</a:t>
            </a:fld>
            <a:endParaRPr lang="en-US"/>
          </a:p>
        </p:txBody>
      </p:sp>
      <p:sp>
        <p:nvSpPr>
          <p:cNvPr id="8" name="Footer Placeholder 7">
            <a:extLst>
              <a:ext uri="{FF2B5EF4-FFF2-40B4-BE49-F238E27FC236}">
                <a16:creationId xmlns:a16="http://schemas.microsoft.com/office/drawing/2014/main" id="{70F43B9E-7ED1-49F7-96EF-EF9FA0B76FE5}"/>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E3B45619-B2FB-4408-813A-C43C5C78C849}"/>
              </a:ext>
            </a:extLst>
          </p:cNvPr>
          <p:cNvSpPr>
            <a:spLocks noGrp="1"/>
          </p:cNvSpPr>
          <p:nvPr>
            <p:ph type="sldNum" sz="quarter" idx="12"/>
          </p:nvPr>
        </p:nvSpPr>
        <p:spPr/>
        <p:txBody>
          <a:bodyPr/>
          <a:lstStyle/>
          <a:p>
            <a:fld id="{A2632794-EB2E-4006-8CC8-3B2E8CAA0CC5}" type="slidenum">
              <a:rPr lang="en-US" smtClean="0"/>
              <a:t>‹#›</a:t>
            </a:fld>
            <a:endParaRPr lang="en-US"/>
          </a:p>
        </p:txBody>
      </p:sp>
    </p:spTree>
    <p:extLst>
      <p:ext uri="{BB962C8B-B14F-4D97-AF65-F5344CB8AC3E}">
        <p14:creationId xmlns:p14="http://schemas.microsoft.com/office/powerpoint/2010/main" val="18941475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8BDB73-B390-449D-90CC-7B58DBE38A5C}"/>
              </a:ext>
            </a:extLst>
          </p:cNvPr>
          <p:cNvSpPr>
            <a:spLocks noGrp="1"/>
          </p:cNvSpPr>
          <p:nvPr>
            <p:ph type="title"/>
          </p:nvPr>
        </p:nvSpPr>
        <p:spPr>
          <a:xfrm>
            <a:off x="974879" y="1492589"/>
            <a:ext cx="7886700" cy="1325563"/>
          </a:xfrm>
          <a:prstGeom prst="rect">
            <a:avLst/>
          </a:prstGeom>
        </p:spPr>
        <p:txBody>
          <a:bodyPr/>
          <a:lstStyle/>
          <a:p>
            <a:r>
              <a:rPr lang="en-US"/>
              <a:t>Click to edit Master title style</a:t>
            </a:r>
          </a:p>
        </p:txBody>
      </p:sp>
      <p:sp>
        <p:nvSpPr>
          <p:cNvPr id="3" name="Date Placeholder 2">
            <a:extLst>
              <a:ext uri="{FF2B5EF4-FFF2-40B4-BE49-F238E27FC236}">
                <a16:creationId xmlns:a16="http://schemas.microsoft.com/office/drawing/2014/main" id="{686E1621-6850-4CAB-A42A-1507B0AC6A5A}"/>
              </a:ext>
            </a:extLst>
          </p:cNvPr>
          <p:cNvSpPr>
            <a:spLocks noGrp="1"/>
          </p:cNvSpPr>
          <p:nvPr>
            <p:ph type="dt" sz="half" idx="10"/>
          </p:nvPr>
        </p:nvSpPr>
        <p:spPr/>
        <p:txBody>
          <a:bodyPr/>
          <a:lstStyle/>
          <a:p>
            <a:fld id="{411ED6B3-716D-43E1-AAE0-F463F97AF317}" type="datetimeFigureOut">
              <a:rPr lang="en-US" smtClean="0"/>
              <a:t>4/8/2020</a:t>
            </a:fld>
            <a:endParaRPr lang="en-US"/>
          </a:p>
        </p:txBody>
      </p:sp>
      <p:sp>
        <p:nvSpPr>
          <p:cNvPr id="4" name="Footer Placeholder 3">
            <a:extLst>
              <a:ext uri="{FF2B5EF4-FFF2-40B4-BE49-F238E27FC236}">
                <a16:creationId xmlns:a16="http://schemas.microsoft.com/office/drawing/2014/main" id="{5536259B-9444-4874-8FED-8B8CA8DEA1EE}"/>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15E9D253-90DC-4FA7-8D21-7A1E1B3961E4}"/>
              </a:ext>
            </a:extLst>
          </p:cNvPr>
          <p:cNvSpPr>
            <a:spLocks noGrp="1"/>
          </p:cNvSpPr>
          <p:nvPr>
            <p:ph type="sldNum" sz="quarter" idx="12"/>
          </p:nvPr>
        </p:nvSpPr>
        <p:spPr/>
        <p:txBody>
          <a:bodyPr/>
          <a:lstStyle/>
          <a:p>
            <a:fld id="{A2632794-EB2E-4006-8CC8-3B2E8CAA0CC5}" type="slidenum">
              <a:rPr lang="en-US" smtClean="0"/>
              <a:t>‹#›</a:t>
            </a:fld>
            <a:endParaRPr lang="en-US"/>
          </a:p>
        </p:txBody>
      </p:sp>
    </p:spTree>
    <p:extLst>
      <p:ext uri="{BB962C8B-B14F-4D97-AF65-F5344CB8AC3E}">
        <p14:creationId xmlns:p14="http://schemas.microsoft.com/office/powerpoint/2010/main" val="39913911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B650805-34DC-43E0-925E-E116C6E2BDDF}"/>
              </a:ext>
            </a:extLst>
          </p:cNvPr>
          <p:cNvSpPr>
            <a:spLocks noGrp="1"/>
          </p:cNvSpPr>
          <p:nvPr>
            <p:ph type="dt" sz="half" idx="10"/>
          </p:nvPr>
        </p:nvSpPr>
        <p:spPr/>
        <p:txBody>
          <a:bodyPr/>
          <a:lstStyle/>
          <a:p>
            <a:fld id="{411ED6B3-716D-43E1-AAE0-F463F97AF317}" type="datetimeFigureOut">
              <a:rPr lang="en-US" smtClean="0"/>
              <a:t>4/8/2020</a:t>
            </a:fld>
            <a:endParaRPr lang="en-US"/>
          </a:p>
        </p:txBody>
      </p:sp>
      <p:sp>
        <p:nvSpPr>
          <p:cNvPr id="3" name="Footer Placeholder 2">
            <a:extLst>
              <a:ext uri="{FF2B5EF4-FFF2-40B4-BE49-F238E27FC236}">
                <a16:creationId xmlns:a16="http://schemas.microsoft.com/office/drawing/2014/main" id="{296F0F52-329A-4470-B4FB-5C775F462F4F}"/>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25917C50-7C6C-4C40-A5EB-4DA4B0133B2F}"/>
              </a:ext>
            </a:extLst>
          </p:cNvPr>
          <p:cNvSpPr>
            <a:spLocks noGrp="1"/>
          </p:cNvSpPr>
          <p:nvPr>
            <p:ph type="sldNum" sz="quarter" idx="12"/>
          </p:nvPr>
        </p:nvSpPr>
        <p:spPr/>
        <p:txBody>
          <a:bodyPr/>
          <a:lstStyle/>
          <a:p>
            <a:fld id="{A2632794-EB2E-4006-8CC8-3B2E8CAA0CC5}" type="slidenum">
              <a:rPr lang="en-US" smtClean="0"/>
              <a:t>‹#›</a:t>
            </a:fld>
            <a:endParaRPr lang="en-US"/>
          </a:p>
        </p:txBody>
      </p:sp>
    </p:spTree>
    <p:extLst>
      <p:ext uri="{BB962C8B-B14F-4D97-AF65-F5344CB8AC3E}">
        <p14:creationId xmlns:p14="http://schemas.microsoft.com/office/powerpoint/2010/main" val="10875092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B23B49-B9CB-4421-B81B-6751B94DAEC4}"/>
              </a:ext>
            </a:extLst>
          </p:cNvPr>
          <p:cNvSpPr>
            <a:spLocks noGrp="1"/>
          </p:cNvSpPr>
          <p:nvPr>
            <p:ph type="title"/>
          </p:nvPr>
        </p:nvSpPr>
        <p:spPr>
          <a:xfrm>
            <a:off x="630238" y="457200"/>
            <a:ext cx="2949575" cy="1600200"/>
          </a:xfrm>
          <a:prstGeom prst="rect">
            <a:avLst/>
          </a:prstGeo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A0B4F182-A5C5-4DA7-A6BC-7B84D6F2FFB2}"/>
              </a:ext>
            </a:extLst>
          </p:cNvPr>
          <p:cNvSpPr>
            <a:spLocks noGrp="1"/>
          </p:cNvSpPr>
          <p:nvPr>
            <p:ph idx="1"/>
          </p:nvPr>
        </p:nvSpPr>
        <p:spPr>
          <a:xfrm>
            <a:off x="3887788" y="987425"/>
            <a:ext cx="4629150" cy="487362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A5869E7F-65F0-4DA3-B6DB-B0062A70C3A0}"/>
              </a:ext>
            </a:extLst>
          </p:cNvPr>
          <p:cNvSpPr>
            <a:spLocks noGrp="1"/>
          </p:cNvSpPr>
          <p:nvPr>
            <p:ph type="body" sz="half" idx="2"/>
          </p:nvPr>
        </p:nvSpPr>
        <p:spPr>
          <a:xfrm>
            <a:off x="630238" y="2057400"/>
            <a:ext cx="2949575"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DC0819A-238B-492C-BB35-5498A013E8CF}"/>
              </a:ext>
            </a:extLst>
          </p:cNvPr>
          <p:cNvSpPr>
            <a:spLocks noGrp="1"/>
          </p:cNvSpPr>
          <p:nvPr>
            <p:ph type="dt" sz="half" idx="10"/>
          </p:nvPr>
        </p:nvSpPr>
        <p:spPr/>
        <p:txBody>
          <a:bodyPr/>
          <a:lstStyle/>
          <a:p>
            <a:fld id="{411ED6B3-716D-43E1-AAE0-F463F97AF317}" type="datetimeFigureOut">
              <a:rPr lang="en-US" smtClean="0"/>
              <a:t>4/8/2020</a:t>
            </a:fld>
            <a:endParaRPr lang="en-US"/>
          </a:p>
        </p:txBody>
      </p:sp>
      <p:sp>
        <p:nvSpPr>
          <p:cNvPr id="6" name="Footer Placeholder 5">
            <a:extLst>
              <a:ext uri="{FF2B5EF4-FFF2-40B4-BE49-F238E27FC236}">
                <a16:creationId xmlns:a16="http://schemas.microsoft.com/office/drawing/2014/main" id="{050E08D5-1606-4491-A7AA-2EC010A937A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EF62553-860E-41DE-B73D-B700305CD728}"/>
              </a:ext>
            </a:extLst>
          </p:cNvPr>
          <p:cNvSpPr>
            <a:spLocks noGrp="1"/>
          </p:cNvSpPr>
          <p:nvPr>
            <p:ph type="sldNum" sz="quarter" idx="12"/>
          </p:nvPr>
        </p:nvSpPr>
        <p:spPr/>
        <p:txBody>
          <a:bodyPr/>
          <a:lstStyle/>
          <a:p>
            <a:fld id="{A2632794-EB2E-4006-8CC8-3B2E8CAA0CC5}" type="slidenum">
              <a:rPr lang="en-US" smtClean="0"/>
              <a:t>‹#›</a:t>
            </a:fld>
            <a:endParaRPr lang="en-US"/>
          </a:p>
        </p:txBody>
      </p:sp>
    </p:spTree>
    <p:extLst>
      <p:ext uri="{BB962C8B-B14F-4D97-AF65-F5344CB8AC3E}">
        <p14:creationId xmlns:p14="http://schemas.microsoft.com/office/powerpoint/2010/main" val="27356110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3FAAA0-A19A-4D69-8905-C837FB392D58}"/>
              </a:ext>
            </a:extLst>
          </p:cNvPr>
          <p:cNvSpPr>
            <a:spLocks noGrp="1"/>
          </p:cNvSpPr>
          <p:nvPr>
            <p:ph type="title"/>
          </p:nvPr>
        </p:nvSpPr>
        <p:spPr>
          <a:xfrm>
            <a:off x="630238" y="457200"/>
            <a:ext cx="2949575" cy="1600200"/>
          </a:xfrm>
          <a:prstGeom prst="rect">
            <a:avLst/>
          </a:prstGeo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72CBFF3E-C0A0-4022-9259-AC26B975F076}"/>
              </a:ext>
            </a:extLst>
          </p:cNvPr>
          <p:cNvSpPr>
            <a:spLocks noGrp="1"/>
          </p:cNvSpPr>
          <p:nvPr>
            <p:ph type="pic" idx="1"/>
          </p:nvPr>
        </p:nvSpPr>
        <p:spPr>
          <a:xfrm>
            <a:off x="3887788" y="987425"/>
            <a:ext cx="4629150" cy="487362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EF0DD8F5-CA8C-4412-8103-F3DD4FFDD705}"/>
              </a:ext>
            </a:extLst>
          </p:cNvPr>
          <p:cNvSpPr>
            <a:spLocks noGrp="1"/>
          </p:cNvSpPr>
          <p:nvPr>
            <p:ph type="body" sz="half" idx="2"/>
          </p:nvPr>
        </p:nvSpPr>
        <p:spPr>
          <a:xfrm>
            <a:off x="630238" y="2057400"/>
            <a:ext cx="2949575"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55ACD94-9830-4F13-9337-6EA53D1930A7}"/>
              </a:ext>
            </a:extLst>
          </p:cNvPr>
          <p:cNvSpPr>
            <a:spLocks noGrp="1"/>
          </p:cNvSpPr>
          <p:nvPr>
            <p:ph type="dt" sz="half" idx="10"/>
          </p:nvPr>
        </p:nvSpPr>
        <p:spPr/>
        <p:txBody>
          <a:bodyPr/>
          <a:lstStyle/>
          <a:p>
            <a:fld id="{411ED6B3-716D-43E1-AAE0-F463F97AF317}" type="datetimeFigureOut">
              <a:rPr lang="en-US" smtClean="0"/>
              <a:t>4/8/2020</a:t>
            </a:fld>
            <a:endParaRPr lang="en-US"/>
          </a:p>
        </p:txBody>
      </p:sp>
      <p:sp>
        <p:nvSpPr>
          <p:cNvPr id="6" name="Footer Placeholder 5">
            <a:extLst>
              <a:ext uri="{FF2B5EF4-FFF2-40B4-BE49-F238E27FC236}">
                <a16:creationId xmlns:a16="http://schemas.microsoft.com/office/drawing/2014/main" id="{7BC9902F-5D27-4605-881E-0833B1FE6B9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9E17A75-02FB-447A-A171-B93C9798F5E5}"/>
              </a:ext>
            </a:extLst>
          </p:cNvPr>
          <p:cNvSpPr>
            <a:spLocks noGrp="1"/>
          </p:cNvSpPr>
          <p:nvPr>
            <p:ph type="sldNum" sz="quarter" idx="12"/>
          </p:nvPr>
        </p:nvSpPr>
        <p:spPr/>
        <p:txBody>
          <a:bodyPr/>
          <a:lstStyle/>
          <a:p>
            <a:fld id="{A2632794-EB2E-4006-8CC8-3B2E8CAA0CC5}" type="slidenum">
              <a:rPr lang="en-US" smtClean="0"/>
              <a:t>‹#›</a:t>
            </a:fld>
            <a:endParaRPr lang="en-US"/>
          </a:p>
        </p:txBody>
      </p:sp>
    </p:spTree>
    <p:extLst>
      <p:ext uri="{BB962C8B-B14F-4D97-AF65-F5344CB8AC3E}">
        <p14:creationId xmlns:p14="http://schemas.microsoft.com/office/powerpoint/2010/main" val="37121536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96E00CEB-911D-4EA8-BB47-45C3BD87C664}"/>
              </a:ext>
            </a:extLst>
          </p:cNvPr>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11ED6B3-716D-43E1-AAE0-F463F97AF317}" type="datetimeFigureOut">
              <a:rPr lang="en-US" smtClean="0"/>
              <a:t>4/8/2020</a:t>
            </a:fld>
            <a:endParaRPr lang="en-US"/>
          </a:p>
        </p:txBody>
      </p:sp>
      <p:sp>
        <p:nvSpPr>
          <p:cNvPr id="5" name="Footer Placeholder 4">
            <a:extLst>
              <a:ext uri="{FF2B5EF4-FFF2-40B4-BE49-F238E27FC236}">
                <a16:creationId xmlns:a16="http://schemas.microsoft.com/office/drawing/2014/main" id="{53F8AAAC-5CA8-46D5-8377-ED917DE41AC8}"/>
              </a:ext>
            </a:extLst>
          </p:cNvPr>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CB4ED440-F6BF-4F62-94ED-2BC2AEFEDACE}"/>
              </a:ext>
            </a:extLst>
          </p:cNvPr>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2632794-EB2E-4006-8CC8-3B2E8CAA0CC5}" type="slidenum">
              <a:rPr lang="en-US" smtClean="0"/>
              <a:t>‹#›</a:t>
            </a:fld>
            <a:endParaRPr lang="en-US"/>
          </a:p>
        </p:txBody>
      </p:sp>
      <p:sp>
        <p:nvSpPr>
          <p:cNvPr id="7" name="Title Placeholder 1">
            <a:extLst>
              <a:ext uri="{FF2B5EF4-FFF2-40B4-BE49-F238E27FC236}">
                <a16:creationId xmlns:a16="http://schemas.microsoft.com/office/drawing/2014/main" id="{1D607C8F-670C-44B0-8605-897A1EB4AE20}"/>
              </a:ext>
            </a:extLst>
          </p:cNvPr>
          <p:cNvSpPr txBox="1">
            <a:spLocks/>
          </p:cNvSpPr>
          <p:nvPr userDrawn="1"/>
        </p:nvSpPr>
        <p:spPr>
          <a:xfrm>
            <a:off x="0" y="0"/>
            <a:ext cx="9143999" cy="683581"/>
          </a:xfrm>
          <a:prstGeom prst="rect">
            <a:avLst/>
          </a:prstGeom>
          <a:solidFill>
            <a:schemeClr val="accent1">
              <a:lumMod val="40000"/>
              <a:lumOff val="60000"/>
            </a:schemeClr>
          </a:solidFill>
        </p:spPr>
        <p:txBody>
          <a:bodyPr vert="horz" lIns="91440" tIns="45720" rIns="91440" bIns="45720" rtlCol="0" anchor="ctr">
            <a:normAutofit/>
          </a:bodyPr>
          <a:lstStyle>
            <a:lvl1pPr algn="l" defTabSz="914400" rtl="0" eaLnBrk="1" latinLnBrk="0" hangingPunct="1">
              <a:lnSpc>
                <a:spcPct val="90000"/>
              </a:lnSpc>
              <a:spcBef>
                <a:spcPct val="0"/>
              </a:spcBef>
              <a:buNone/>
              <a:defRPr sz="3600" kern="1200">
                <a:solidFill>
                  <a:schemeClr val="tx1"/>
                </a:solidFill>
                <a:latin typeface="Times New Roman" panose="02020603050405020304" pitchFamily="18" charset="0"/>
                <a:ea typeface="+mj-ea"/>
                <a:cs typeface="Times New Roman" panose="02020603050405020304" pitchFamily="18" charset="0"/>
              </a:defRPr>
            </a:lvl1pPr>
          </a:lstStyle>
          <a:p>
            <a:pPr algn="r"/>
            <a:endParaRPr lang="en-US" dirty="0"/>
          </a:p>
        </p:txBody>
      </p:sp>
    </p:spTree>
    <p:extLst>
      <p:ext uri="{BB962C8B-B14F-4D97-AF65-F5344CB8AC3E}">
        <p14:creationId xmlns:p14="http://schemas.microsoft.com/office/powerpoint/2010/main" val="487111117"/>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3600" kern="1200">
          <a:solidFill>
            <a:schemeClr val="tx1"/>
          </a:solidFill>
          <a:latin typeface="Times New Roman" panose="02020603050405020304" pitchFamily="18" charset="0"/>
          <a:ea typeface="+mj-ea"/>
          <a:cs typeface="Times New Roman" panose="02020603050405020304" pitchFamily="18"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7.xml"/><Relationship Id="rId4" Type="http://schemas.openxmlformats.org/officeDocument/2006/relationships/image" Target="../media/image6.png"/></Relationships>
</file>

<file path=ppt/slides/_rels/slide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7.xml"/><Relationship Id="rId5" Type="http://schemas.openxmlformats.org/officeDocument/2006/relationships/image" Target="../media/image12.png"/><Relationship Id="rId4" Type="http://schemas.openxmlformats.org/officeDocument/2006/relationships/image" Target="../media/image11.png"/></Relationships>
</file>

<file path=ppt/slides/_rels/slide9.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DF3C558E-B2EF-4BD3-94D9-4968575BF3CF}"/>
              </a:ext>
            </a:extLst>
          </p:cNvPr>
          <p:cNvSpPr txBox="1"/>
          <p:nvPr/>
        </p:nvSpPr>
        <p:spPr>
          <a:xfrm>
            <a:off x="3684232" y="17756"/>
            <a:ext cx="5424281" cy="646331"/>
          </a:xfrm>
          <a:prstGeom prst="rect">
            <a:avLst/>
          </a:prstGeom>
          <a:noFill/>
        </p:spPr>
        <p:txBody>
          <a:bodyPr wrap="square" rtlCol="0">
            <a:spAutoFit/>
          </a:bodyPr>
          <a:lstStyle/>
          <a:p>
            <a:pPr algn="r"/>
            <a:r>
              <a:rPr lang="en-US" sz="3600" b="1" dirty="0">
                <a:latin typeface="Times New Roman" panose="02020603050405020304" pitchFamily="18" charset="0"/>
                <a:cs typeface="Times New Roman" panose="02020603050405020304" pitchFamily="18" charset="0"/>
              </a:rPr>
              <a:t>Organic Chemistry</a:t>
            </a:r>
          </a:p>
        </p:txBody>
      </p:sp>
      <p:sp>
        <p:nvSpPr>
          <p:cNvPr id="4" name="TextBox 1">
            <a:extLst>
              <a:ext uri="{FF2B5EF4-FFF2-40B4-BE49-F238E27FC236}">
                <a16:creationId xmlns:a16="http://schemas.microsoft.com/office/drawing/2014/main" id="{6325BB3D-B8C6-4C98-8C61-412D61C0AEB6}"/>
              </a:ext>
            </a:extLst>
          </p:cNvPr>
          <p:cNvSpPr txBox="1"/>
          <p:nvPr/>
        </p:nvSpPr>
        <p:spPr>
          <a:xfrm>
            <a:off x="2927960" y="1516333"/>
            <a:ext cx="3288080" cy="646331"/>
          </a:xfrm>
          <a:prstGeom prst="rect">
            <a:avLst/>
          </a:prstGeom>
          <a:noFill/>
        </p:spPr>
        <p:txBody>
          <a:bodyPr wrap="non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sz="3600" b="1" dirty="0">
                <a:latin typeface="Times New Roman" panose="02020603050405020304" pitchFamily="18" charset="0"/>
                <a:cs typeface="Times New Roman" panose="02020603050405020304" pitchFamily="18" charset="0"/>
              </a:rPr>
              <a:t>Rearrangement</a:t>
            </a:r>
          </a:p>
        </p:txBody>
      </p:sp>
      <p:sp>
        <p:nvSpPr>
          <p:cNvPr id="5" name="TextBox 3">
            <a:extLst>
              <a:ext uri="{FF2B5EF4-FFF2-40B4-BE49-F238E27FC236}">
                <a16:creationId xmlns:a16="http://schemas.microsoft.com/office/drawing/2014/main" id="{4897C669-0F72-4F99-A1B6-D1F5E8AD45CA}"/>
              </a:ext>
            </a:extLst>
          </p:cNvPr>
          <p:cNvSpPr txBox="1"/>
          <p:nvPr/>
        </p:nvSpPr>
        <p:spPr>
          <a:xfrm>
            <a:off x="3380728" y="4052595"/>
            <a:ext cx="2383986" cy="1289071"/>
          </a:xfrm>
          <a:prstGeom prst="rect">
            <a:avLst/>
          </a:prstGeom>
          <a:noFill/>
        </p:spPr>
        <p:txBody>
          <a:bodyPr wrap="non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lnSpc>
                <a:spcPct val="150000"/>
              </a:lnSpc>
            </a:pPr>
            <a:r>
              <a:rPr lang="en-US" dirty="0">
                <a:latin typeface="Times New Roman" panose="02020603050405020304" pitchFamily="18" charset="0"/>
                <a:cs typeface="Times New Roman" panose="02020603050405020304" pitchFamily="18" charset="0"/>
              </a:rPr>
              <a:t>Study </a:t>
            </a:r>
            <a:r>
              <a:rPr lang="en-US" dirty="0" err="1">
                <a:latin typeface="Times New Roman" panose="02020603050405020304" pitchFamily="18" charset="0"/>
                <a:cs typeface="Times New Roman" panose="02020603050405020304" pitchFamily="18" charset="0"/>
              </a:rPr>
              <a:t>material_Sem</a:t>
            </a:r>
            <a:r>
              <a:rPr lang="en-US" dirty="0">
                <a:latin typeface="Times New Roman" panose="02020603050405020304" pitchFamily="18" charset="0"/>
                <a:cs typeface="Times New Roman" panose="02020603050405020304" pitchFamily="18" charset="0"/>
              </a:rPr>
              <a:t>-IV</a:t>
            </a:r>
          </a:p>
          <a:p>
            <a:pPr algn="ctr">
              <a:lnSpc>
                <a:spcPct val="150000"/>
              </a:lnSpc>
            </a:pPr>
            <a:r>
              <a:rPr lang="en-US" dirty="0">
                <a:latin typeface="Times New Roman" panose="02020603050405020304" pitchFamily="18" charset="0"/>
                <a:cs typeface="Times New Roman" panose="02020603050405020304" pitchFamily="18" charset="0"/>
              </a:rPr>
              <a:t>Paper – C10T</a:t>
            </a:r>
          </a:p>
          <a:p>
            <a:pPr algn="ctr">
              <a:lnSpc>
                <a:spcPct val="150000"/>
              </a:lnSpc>
            </a:pPr>
            <a:r>
              <a:rPr lang="en-US" dirty="0">
                <a:latin typeface="Times New Roman" panose="02020603050405020304" pitchFamily="18" charset="0"/>
                <a:cs typeface="Times New Roman" panose="02020603050405020304" pitchFamily="18" charset="0"/>
              </a:rPr>
              <a:t>Lecture - 4</a:t>
            </a:r>
          </a:p>
        </p:txBody>
      </p:sp>
      <p:sp>
        <p:nvSpPr>
          <p:cNvPr id="6" name="TextBox 4">
            <a:extLst>
              <a:ext uri="{FF2B5EF4-FFF2-40B4-BE49-F238E27FC236}">
                <a16:creationId xmlns:a16="http://schemas.microsoft.com/office/drawing/2014/main" id="{542B4C84-6D3F-4FDD-8261-45A07DF0C15B}"/>
              </a:ext>
            </a:extLst>
          </p:cNvPr>
          <p:cNvSpPr txBox="1"/>
          <p:nvPr/>
        </p:nvSpPr>
        <p:spPr>
          <a:xfrm>
            <a:off x="3283070" y="2590526"/>
            <a:ext cx="2544286" cy="1289071"/>
          </a:xfrm>
          <a:prstGeom prst="rect">
            <a:avLst/>
          </a:prstGeom>
          <a:noFill/>
        </p:spPr>
        <p:txBody>
          <a:bodyPr wrap="non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lnSpc>
                <a:spcPct val="150000"/>
              </a:lnSpc>
            </a:pPr>
            <a:r>
              <a:rPr lang="en-US" dirty="0" err="1">
                <a:latin typeface="Times New Roman" panose="02020603050405020304" pitchFamily="18" charset="0"/>
                <a:cs typeface="Times New Roman" panose="02020603050405020304" pitchFamily="18" charset="0"/>
              </a:rPr>
              <a:t>Kuheli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Pramanik</a:t>
            </a:r>
            <a:endParaRPr lang="en-US" dirty="0">
              <a:latin typeface="Times New Roman" panose="02020603050405020304" pitchFamily="18" charset="0"/>
              <a:cs typeface="Times New Roman" panose="02020603050405020304" pitchFamily="18" charset="0"/>
            </a:endParaRPr>
          </a:p>
          <a:p>
            <a:pPr algn="ctr">
              <a:lnSpc>
                <a:spcPct val="150000"/>
              </a:lnSpc>
            </a:pPr>
            <a:r>
              <a:rPr lang="en-US" dirty="0">
                <a:latin typeface="Times New Roman" panose="02020603050405020304" pitchFamily="18" charset="0"/>
                <a:cs typeface="Times New Roman" panose="02020603050405020304" pitchFamily="18" charset="0"/>
              </a:rPr>
              <a:t>Department of Chemistry</a:t>
            </a:r>
          </a:p>
          <a:p>
            <a:pPr algn="ctr">
              <a:lnSpc>
                <a:spcPct val="150000"/>
              </a:lnSpc>
            </a:pPr>
            <a:r>
              <a:rPr lang="en-US" dirty="0">
                <a:latin typeface="Times New Roman" panose="02020603050405020304" pitchFamily="18" charset="0"/>
                <a:cs typeface="Times New Roman" panose="02020603050405020304" pitchFamily="18" charset="0"/>
              </a:rPr>
              <a:t>Kharagpur College</a:t>
            </a:r>
          </a:p>
        </p:txBody>
      </p:sp>
    </p:spTree>
    <p:extLst>
      <p:ext uri="{BB962C8B-B14F-4D97-AF65-F5344CB8AC3E}">
        <p14:creationId xmlns:p14="http://schemas.microsoft.com/office/powerpoint/2010/main" val="14912539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2">
            <a:extLst>
              <a:ext uri="{FF2B5EF4-FFF2-40B4-BE49-F238E27FC236}">
                <a16:creationId xmlns:a16="http://schemas.microsoft.com/office/drawing/2014/main" id="{0392A3F7-5B02-44FA-9477-0FACD8422AB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16215" y="3287499"/>
            <a:ext cx="4511569" cy="1466260"/>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2">
            <a:extLst>
              <a:ext uri="{FF2B5EF4-FFF2-40B4-BE49-F238E27FC236}">
                <a16:creationId xmlns:a16="http://schemas.microsoft.com/office/drawing/2014/main" id="{52D42569-AB98-49FD-B739-B0EB09276092}"/>
              </a:ext>
            </a:extLst>
          </p:cNvPr>
          <p:cNvSpPr/>
          <p:nvPr/>
        </p:nvSpPr>
        <p:spPr>
          <a:xfrm>
            <a:off x="193089" y="914696"/>
            <a:ext cx="8757821" cy="2126864"/>
          </a:xfrm>
          <a:prstGeom prst="rect">
            <a:avLst/>
          </a:prstGeom>
        </p:spPr>
        <p:txBody>
          <a:bodyPr wrap="square">
            <a:spAutoFit/>
          </a:bodyPr>
          <a:lstStyle/>
          <a:p>
            <a:pPr>
              <a:lnSpc>
                <a:spcPct val="150000"/>
              </a:lnSpc>
            </a:pPr>
            <a:r>
              <a:rPr lang="en-US" dirty="0">
                <a:latin typeface="Times New Roman" panose="02020603050405020304" pitchFamily="18" charset="0"/>
                <a:cs typeface="Times New Roman" panose="02020603050405020304" pitchFamily="18" charset="0"/>
              </a:rPr>
              <a:t>The Dakin Rearrangement (or Dakin oxidation or Dakin reaction) is an organic redox reaction in which an ortho- or para-hydroxylated phenyl aldehyde (2-hydroxybenzaldehyde or 4-hydroxybenzaldehyde) or ketone reacts with hydrogen peroxide in base to form a benzenediol and a carboxylate. Overall, the carbonyl group is oxidized, and the hydrogen peroxide is reduced. A typical example is given below.</a:t>
            </a:r>
          </a:p>
        </p:txBody>
      </p:sp>
      <p:sp>
        <p:nvSpPr>
          <p:cNvPr id="5" name="Rectangle 4">
            <a:extLst>
              <a:ext uri="{FF2B5EF4-FFF2-40B4-BE49-F238E27FC236}">
                <a16:creationId xmlns:a16="http://schemas.microsoft.com/office/drawing/2014/main" id="{924C5E66-3893-434C-A6A4-A42752C57E76}"/>
              </a:ext>
            </a:extLst>
          </p:cNvPr>
          <p:cNvSpPr/>
          <p:nvPr/>
        </p:nvSpPr>
        <p:spPr>
          <a:xfrm>
            <a:off x="2430498" y="8878"/>
            <a:ext cx="6688202" cy="646331"/>
          </a:xfrm>
          <a:prstGeom prst="rect">
            <a:avLst/>
          </a:prstGeom>
        </p:spPr>
        <p:txBody>
          <a:bodyPr wrap="square">
            <a:spAutoFit/>
          </a:bodyPr>
          <a:lstStyle/>
          <a:p>
            <a:pPr algn="r"/>
            <a:r>
              <a:rPr lang="en-US" sz="3600" b="1" dirty="0">
                <a:latin typeface="Times New Roman" panose="02020603050405020304" pitchFamily="18" charset="0"/>
                <a:cs typeface="Times New Roman" panose="02020603050405020304" pitchFamily="18" charset="0"/>
              </a:rPr>
              <a:t>Dakin Rearrangement</a:t>
            </a:r>
          </a:p>
        </p:txBody>
      </p:sp>
    </p:spTree>
    <p:extLst>
      <p:ext uri="{BB962C8B-B14F-4D97-AF65-F5344CB8AC3E}">
        <p14:creationId xmlns:p14="http://schemas.microsoft.com/office/powerpoint/2010/main" val="16727886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2" name="Picture 2">
            <a:extLst>
              <a:ext uri="{FF2B5EF4-FFF2-40B4-BE49-F238E27FC236}">
                <a16:creationId xmlns:a16="http://schemas.microsoft.com/office/drawing/2014/main" id="{194A381D-3968-47E4-8559-96757C2F4C1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95165" y="3608336"/>
            <a:ext cx="7192392" cy="3191624"/>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2">
            <a:extLst>
              <a:ext uri="{FF2B5EF4-FFF2-40B4-BE49-F238E27FC236}">
                <a16:creationId xmlns:a16="http://schemas.microsoft.com/office/drawing/2014/main" id="{30F30EB0-832B-41FA-8234-5324DB159D94}"/>
              </a:ext>
            </a:extLst>
          </p:cNvPr>
          <p:cNvSpPr/>
          <p:nvPr/>
        </p:nvSpPr>
        <p:spPr>
          <a:xfrm>
            <a:off x="128725" y="621760"/>
            <a:ext cx="8970885" cy="2951064"/>
          </a:xfrm>
          <a:prstGeom prst="rect">
            <a:avLst/>
          </a:prstGeom>
        </p:spPr>
        <p:txBody>
          <a:bodyPr wrap="square">
            <a:spAutoFit/>
          </a:bodyPr>
          <a:lstStyle/>
          <a:p>
            <a:pPr>
              <a:lnSpc>
                <a:spcPct val="150000"/>
              </a:lnSpc>
            </a:pPr>
            <a:r>
              <a:rPr lang="en-US" dirty="0">
                <a:latin typeface="Times New Roman" panose="02020603050405020304" pitchFamily="18" charset="0"/>
                <a:cs typeface="Times New Roman" panose="02020603050405020304" pitchFamily="18" charset="0"/>
              </a:rPr>
              <a:t>The Dakin oxidation starts with nucleophilic addition of a hydroperoxide anion to the carbonyl carbon, forming a tetrahedral intermediate (2). The intermediate collapses, causing [1,2]-aryl migration, hydroxide elimination, and formation of a phenyl ester (3). The phenyl ester is subsequently hydrolyzed: nucleophilic addition of hydroxide from solution to the ester carbonyl carbon forms a second tetrahedral intermediate (4), which collapses, eliminating a phenoxide and forming a carboxylic acid (5). Finally, the phenoxide extracts the acidic hydrogen from the carboxylic acid, yielding the dihydroxy products (6)</a:t>
            </a:r>
          </a:p>
        </p:txBody>
      </p:sp>
      <p:sp>
        <p:nvSpPr>
          <p:cNvPr id="5" name="Rectangle 4">
            <a:extLst>
              <a:ext uri="{FF2B5EF4-FFF2-40B4-BE49-F238E27FC236}">
                <a16:creationId xmlns:a16="http://schemas.microsoft.com/office/drawing/2014/main" id="{A3413649-6C7F-4C7A-9877-4A2143A96F27}"/>
              </a:ext>
            </a:extLst>
          </p:cNvPr>
          <p:cNvSpPr/>
          <p:nvPr/>
        </p:nvSpPr>
        <p:spPr>
          <a:xfrm>
            <a:off x="2430498" y="8878"/>
            <a:ext cx="6688202" cy="646331"/>
          </a:xfrm>
          <a:prstGeom prst="rect">
            <a:avLst/>
          </a:prstGeom>
        </p:spPr>
        <p:txBody>
          <a:bodyPr wrap="square">
            <a:spAutoFit/>
          </a:bodyPr>
          <a:lstStyle/>
          <a:p>
            <a:pPr algn="r"/>
            <a:r>
              <a:rPr lang="en-US" sz="3600" b="1" dirty="0">
                <a:latin typeface="Times New Roman" panose="02020603050405020304" pitchFamily="18" charset="0"/>
                <a:cs typeface="Times New Roman" panose="02020603050405020304" pitchFamily="18" charset="0"/>
              </a:rPr>
              <a:t>Mechanism</a:t>
            </a:r>
          </a:p>
        </p:txBody>
      </p:sp>
    </p:spTree>
    <p:extLst>
      <p:ext uri="{BB962C8B-B14F-4D97-AF65-F5344CB8AC3E}">
        <p14:creationId xmlns:p14="http://schemas.microsoft.com/office/powerpoint/2010/main" val="21472169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CD6DFEEA-8572-41D0-B852-45D62342A510}"/>
              </a:ext>
            </a:extLst>
          </p:cNvPr>
          <p:cNvSpPr/>
          <p:nvPr/>
        </p:nvSpPr>
        <p:spPr>
          <a:xfrm>
            <a:off x="324035" y="825948"/>
            <a:ext cx="8695678" cy="3366563"/>
          </a:xfrm>
          <a:prstGeom prst="rect">
            <a:avLst/>
          </a:prstGeom>
        </p:spPr>
        <p:txBody>
          <a:bodyPr wrap="square">
            <a:spAutoFit/>
          </a:bodyPr>
          <a:lstStyle/>
          <a:p>
            <a:pPr>
              <a:lnSpc>
                <a:spcPct val="150000"/>
              </a:lnSpc>
            </a:pPr>
            <a:r>
              <a:rPr lang="en-US" dirty="0">
                <a:latin typeface="Times New Roman" panose="02020603050405020304" pitchFamily="18" charset="0"/>
                <a:cs typeface="Times New Roman" panose="02020603050405020304" pitchFamily="18" charset="0"/>
              </a:rPr>
              <a:t>O-hydroxy phenyl aldehydes and ketones oxidize faster than p-hydroxy phenyl aldehydes and ketones in weakly basic conditions. In o-hydroxy compounds, when the hydroxyl group is protonated, an intramolecular hydrogen bond can form between the hydroxyl hydrogen and the carbonyl oxygen, stabilizing a resonance structure with positive charge on the carbonyl carbon, thus increasing the carbonyl carbon’s electrophilicity (7). Lacking this stabilization, the carbonyl carbon of p-hydroxy compounds is less electrophilic. Therefore, o-hydroxy compounds are oxidized faster than p-hydroxy compounds when the hydroxyl group is protonated.</a:t>
            </a:r>
          </a:p>
        </p:txBody>
      </p:sp>
      <p:pic>
        <p:nvPicPr>
          <p:cNvPr id="11266" name="Picture 2">
            <a:extLst>
              <a:ext uri="{FF2B5EF4-FFF2-40B4-BE49-F238E27FC236}">
                <a16:creationId xmlns:a16="http://schemas.microsoft.com/office/drawing/2014/main" id="{C13986CC-78B7-449A-8B51-5F735FA5DCC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95983" y="4257860"/>
            <a:ext cx="2898790" cy="1918472"/>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a:extLst>
              <a:ext uri="{FF2B5EF4-FFF2-40B4-BE49-F238E27FC236}">
                <a16:creationId xmlns:a16="http://schemas.microsoft.com/office/drawing/2014/main" id="{5E070040-4BBB-48A3-903A-BB68B1D75544}"/>
              </a:ext>
            </a:extLst>
          </p:cNvPr>
          <p:cNvSpPr/>
          <p:nvPr/>
        </p:nvSpPr>
        <p:spPr>
          <a:xfrm>
            <a:off x="2430498" y="8878"/>
            <a:ext cx="6688202" cy="646331"/>
          </a:xfrm>
          <a:prstGeom prst="rect">
            <a:avLst/>
          </a:prstGeom>
        </p:spPr>
        <p:txBody>
          <a:bodyPr wrap="square">
            <a:spAutoFit/>
          </a:bodyPr>
          <a:lstStyle/>
          <a:p>
            <a:pPr algn="r"/>
            <a:r>
              <a:rPr lang="en-US" sz="3600" b="1" dirty="0">
                <a:latin typeface="Times New Roman" panose="02020603050405020304" pitchFamily="18" charset="0"/>
                <a:cs typeface="Times New Roman" panose="02020603050405020304" pitchFamily="18" charset="0"/>
              </a:rPr>
              <a:t>Positional effect</a:t>
            </a:r>
          </a:p>
        </p:txBody>
      </p:sp>
    </p:spTree>
    <p:extLst>
      <p:ext uri="{BB962C8B-B14F-4D97-AF65-F5344CB8AC3E}">
        <p14:creationId xmlns:p14="http://schemas.microsoft.com/office/powerpoint/2010/main" val="8441685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BD5399A7-67A6-4EA7-B85A-E67D8148E3F4}"/>
              </a:ext>
            </a:extLst>
          </p:cNvPr>
          <p:cNvSpPr/>
          <p:nvPr/>
        </p:nvSpPr>
        <p:spPr>
          <a:xfrm>
            <a:off x="113190" y="763777"/>
            <a:ext cx="8917619" cy="2585323"/>
          </a:xfrm>
          <a:prstGeom prst="rect">
            <a:avLst/>
          </a:prstGeom>
        </p:spPr>
        <p:txBody>
          <a:bodyPr wrap="square">
            <a:spAutoFit/>
          </a:bodyPr>
          <a:lstStyle/>
          <a:p>
            <a:r>
              <a:rPr lang="en-US" dirty="0">
                <a:latin typeface="Times New Roman" panose="02020603050405020304" pitchFamily="18" charset="0"/>
                <a:cs typeface="Times New Roman" panose="02020603050405020304" pitchFamily="18" charset="0"/>
              </a:rPr>
              <a:t>M-hydroxy compounds do not oxidize to m-benzenediols and carboxylates. Rather, they form phenyl carboxylic acids. Variations in the aryl rings' migratory aptitudes can explain this. Hydroxyl groups ortho or para to the carbonyl group concentrate electron density at the aryl carbon bonded to the carbonyl carbon (10c, 11d). Phenyl groups have low migratory aptitude, but higher electron density at the migrating carbon increases migratory aptitude, facilitating [1,2]-aryl migration and allowing the reaction to continue. M-hydroxy compounds do not concentrate electron density at the migrating carbon (12a, 12b, 12c, 12d); their aryl groups' migratory aptitude remains low. The benzylic hydrogen, which has the highest migratory aptitude, migrates instead (8), forming a phenyl carboxylic acid (9)</a:t>
            </a:r>
          </a:p>
        </p:txBody>
      </p:sp>
      <p:pic>
        <p:nvPicPr>
          <p:cNvPr id="12290" name="Picture 2">
            <a:extLst>
              <a:ext uri="{FF2B5EF4-FFF2-40B4-BE49-F238E27FC236}">
                <a16:creationId xmlns:a16="http://schemas.microsoft.com/office/drawing/2014/main" id="{60CF8C3B-F110-4EDC-88FB-13199A34EB8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6198" y="3571045"/>
            <a:ext cx="5273696" cy="2749856"/>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2">
            <a:extLst>
              <a:ext uri="{FF2B5EF4-FFF2-40B4-BE49-F238E27FC236}">
                <a16:creationId xmlns:a16="http://schemas.microsoft.com/office/drawing/2014/main" id="{14E05CFB-7CAB-4705-BFC4-4EA73581071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505202" y="3393488"/>
            <a:ext cx="2412600" cy="1413094"/>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4">
            <a:extLst>
              <a:ext uri="{FF2B5EF4-FFF2-40B4-BE49-F238E27FC236}">
                <a16:creationId xmlns:a16="http://schemas.microsoft.com/office/drawing/2014/main" id="{79A05EFB-30A6-497C-B222-CB4DD0B745D7}"/>
              </a:ext>
            </a:extLst>
          </p:cNvPr>
          <p:cNvPicPr>
            <a:picLocks noChangeAspect="1" noChangeArrowheads="1"/>
          </p:cNvPicPr>
          <p:nvPr/>
        </p:nvPicPr>
        <p:blipFill rotWithShape="1">
          <a:blip r:embed="rId4">
            <a:extLst>
              <a:ext uri="{28A0092B-C50C-407E-A947-70E740481C1C}">
                <a14:useLocalDpi xmlns:a14="http://schemas.microsoft.com/office/drawing/2010/main" val="0"/>
              </a:ext>
            </a:extLst>
          </a:blip>
          <a:srcRect r="54096"/>
          <a:stretch/>
        </p:blipFill>
        <p:spPr bwMode="auto">
          <a:xfrm>
            <a:off x="6380913" y="4876276"/>
            <a:ext cx="2149536" cy="903085"/>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4">
            <a:extLst>
              <a:ext uri="{FF2B5EF4-FFF2-40B4-BE49-F238E27FC236}">
                <a16:creationId xmlns:a16="http://schemas.microsoft.com/office/drawing/2014/main" id="{85B088EF-01AB-4BDA-AA51-06DD62268AC8}"/>
              </a:ext>
            </a:extLst>
          </p:cNvPr>
          <p:cNvPicPr>
            <a:picLocks noChangeAspect="1" noChangeArrowheads="1"/>
          </p:cNvPicPr>
          <p:nvPr/>
        </p:nvPicPr>
        <p:blipFill rotWithShape="1">
          <a:blip r:embed="rId4">
            <a:extLst>
              <a:ext uri="{28A0092B-C50C-407E-A947-70E740481C1C}">
                <a14:useLocalDpi xmlns:a14="http://schemas.microsoft.com/office/drawing/2010/main" val="0"/>
              </a:ext>
            </a:extLst>
          </a:blip>
          <a:srcRect l="46052"/>
          <a:stretch/>
        </p:blipFill>
        <p:spPr bwMode="auto">
          <a:xfrm>
            <a:off x="6380912" y="5808447"/>
            <a:ext cx="2625497" cy="938582"/>
          </a:xfrm>
          <a:prstGeom prst="rect">
            <a:avLst/>
          </a:prstGeom>
          <a:noFill/>
          <a:extLst>
            <a:ext uri="{909E8E84-426E-40DD-AFC4-6F175D3DCCD1}">
              <a14:hiddenFill xmlns:a14="http://schemas.microsoft.com/office/drawing/2010/main">
                <a:solidFill>
                  <a:srgbClr val="FFFFFF"/>
                </a:solidFill>
              </a14:hiddenFill>
            </a:ext>
          </a:extLst>
        </p:spPr>
      </p:pic>
      <p:sp>
        <p:nvSpPr>
          <p:cNvPr id="9" name="Rectangle 8">
            <a:extLst>
              <a:ext uri="{FF2B5EF4-FFF2-40B4-BE49-F238E27FC236}">
                <a16:creationId xmlns:a16="http://schemas.microsoft.com/office/drawing/2014/main" id="{69C7BAC2-8E5A-49A5-8BEE-E1BB24000D73}"/>
              </a:ext>
            </a:extLst>
          </p:cNvPr>
          <p:cNvSpPr/>
          <p:nvPr/>
        </p:nvSpPr>
        <p:spPr>
          <a:xfrm>
            <a:off x="2430498" y="8878"/>
            <a:ext cx="6688202" cy="646331"/>
          </a:xfrm>
          <a:prstGeom prst="rect">
            <a:avLst/>
          </a:prstGeom>
        </p:spPr>
        <p:txBody>
          <a:bodyPr wrap="square">
            <a:spAutoFit/>
          </a:bodyPr>
          <a:lstStyle/>
          <a:p>
            <a:pPr algn="r"/>
            <a:r>
              <a:rPr lang="en-US" sz="3600" b="1" dirty="0">
                <a:latin typeface="Times New Roman" panose="02020603050405020304" pitchFamily="18" charset="0"/>
                <a:cs typeface="Times New Roman" panose="02020603050405020304" pitchFamily="18" charset="0"/>
              </a:rPr>
              <a:t>Positional effect</a:t>
            </a:r>
          </a:p>
        </p:txBody>
      </p:sp>
    </p:spTree>
    <p:extLst>
      <p:ext uri="{BB962C8B-B14F-4D97-AF65-F5344CB8AC3E}">
        <p14:creationId xmlns:p14="http://schemas.microsoft.com/office/powerpoint/2010/main" val="14683831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8" name="Picture 6">
            <a:extLst>
              <a:ext uri="{FF2B5EF4-FFF2-40B4-BE49-F238E27FC236}">
                <a16:creationId xmlns:a16="http://schemas.microsoft.com/office/drawing/2014/main" id="{4B021A5D-DF61-4FFD-AA1B-AC1E82E33AF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51819" y="4103703"/>
            <a:ext cx="6667500" cy="1790700"/>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2">
            <a:extLst>
              <a:ext uri="{FF2B5EF4-FFF2-40B4-BE49-F238E27FC236}">
                <a16:creationId xmlns:a16="http://schemas.microsoft.com/office/drawing/2014/main" id="{83168070-B7D8-4A58-AAD1-6A89CD508442}"/>
              </a:ext>
            </a:extLst>
          </p:cNvPr>
          <p:cNvSpPr/>
          <p:nvPr/>
        </p:nvSpPr>
        <p:spPr>
          <a:xfrm>
            <a:off x="128726" y="808193"/>
            <a:ext cx="8944254" cy="2951064"/>
          </a:xfrm>
          <a:prstGeom prst="rect">
            <a:avLst/>
          </a:prstGeom>
        </p:spPr>
        <p:txBody>
          <a:bodyPr wrap="square">
            <a:spAutoFit/>
          </a:bodyPr>
          <a:lstStyle/>
          <a:p>
            <a:pPr>
              <a:lnSpc>
                <a:spcPct val="150000"/>
              </a:lnSpc>
            </a:pPr>
            <a:r>
              <a:rPr lang="en-US" dirty="0">
                <a:latin typeface="Times New Roman" panose="02020603050405020304" pitchFamily="18" charset="0"/>
                <a:cs typeface="Times New Roman" panose="02020603050405020304" pitchFamily="18" charset="0"/>
              </a:rPr>
              <a:t>Substitution of phenyl hydrogens with electron-donating groups ortho or para to the carbonyl group increases electron density at the migrating carbon, promotes [1,2]-aryl migration, and accelerates oxidation. Substitution with electron-donating groups meta to the carbonyl group does not change electron density at the migrating carbon; because unsubstituted phenyl group migratory aptitude is low, hydrogen migration dominates. Substitution with electron-withdrawing groups ortho or para to the carbonyl decreases electron density at the migrating carbon (13c), inhibits [1,2]-aryl migration, and favors hydrogen migration</a:t>
            </a:r>
          </a:p>
        </p:txBody>
      </p:sp>
      <p:sp>
        <p:nvSpPr>
          <p:cNvPr id="7" name="Rectangle 6">
            <a:extLst>
              <a:ext uri="{FF2B5EF4-FFF2-40B4-BE49-F238E27FC236}">
                <a16:creationId xmlns:a16="http://schemas.microsoft.com/office/drawing/2014/main" id="{95548132-975D-48E0-B79E-6A3C28F308D9}"/>
              </a:ext>
            </a:extLst>
          </p:cNvPr>
          <p:cNvSpPr/>
          <p:nvPr/>
        </p:nvSpPr>
        <p:spPr>
          <a:xfrm>
            <a:off x="2430498" y="8878"/>
            <a:ext cx="6688202" cy="646331"/>
          </a:xfrm>
          <a:prstGeom prst="rect">
            <a:avLst/>
          </a:prstGeom>
        </p:spPr>
        <p:txBody>
          <a:bodyPr wrap="square">
            <a:spAutoFit/>
          </a:bodyPr>
          <a:lstStyle/>
          <a:p>
            <a:pPr algn="r"/>
            <a:r>
              <a:rPr lang="en-US" sz="3600" b="1" dirty="0">
                <a:latin typeface="Times New Roman" panose="02020603050405020304" pitchFamily="18" charset="0"/>
                <a:cs typeface="Times New Roman" panose="02020603050405020304" pitchFamily="18" charset="0"/>
              </a:rPr>
              <a:t>Electronic effect</a:t>
            </a:r>
          </a:p>
        </p:txBody>
      </p:sp>
    </p:spTree>
    <p:extLst>
      <p:ext uri="{BB962C8B-B14F-4D97-AF65-F5344CB8AC3E}">
        <p14:creationId xmlns:p14="http://schemas.microsoft.com/office/powerpoint/2010/main" val="17614604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E0DEC5FD-95FC-4366-B188-C3C08AAD8755}"/>
              </a:ext>
            </a:extLst>
          </p:cNvPr>
          <p:cNvSpPr/>
          <p:nvPr/>
        </p:nvSpPr>
        <p:spPr>
          <a:xfrm>
            <a:off x="2061391" y="12858"/>
            <a:ext cx="7038219" cy="646331"/>
          </a:xfrm>
          <a:prstGeom prst="rect">
            <a:avLst/>
          </a:prstGeom>
        </p:spPr>
        <p:txBody>
          <a:bodyPr wrap="square">
            <a:spAutoFit/>
          </a:bodyPr>
          <a:lstStyle/>
          <a:p>
            <a:pPr algn="r"/>
            <a:r>
              <a:rPr lang="en-US" sz="3600" b="1" dirty="0">
                <a:solidFill>
                  <a:srgbClr val="000000"/>
                </a:solidFill>
                <a:latin typeface="Times New Roman" panose="02020603050405020304" pitchFamily="18" charset="0"/>
                <a:cs typeface="Times New Roman" panose="02020603050405020304" pitchFamily="18" charset="0"/>
              </a:rPr>
              <a:t>Acid-catalyzed Dakin oxidation</a:t>
            </a:r>
            <a:endParaRPr lang="en-US" sz="3600" b="1" i="0" dirty="0">
              <a:solidFill>
                <a:srgbClr val="000000"/>
              </a:solidFill>
              <a:effectLst/>
              <a:latin typeface="Times New Roman" panose="02020603050405020304" pitchFamily="18" charset="0"/>
              <a:cs typeface="Times New Roman" panose="02020603050405020304" pitchFamily="18" charset="0"/>
            </a:endParaRPr>
          </a:p>
        </p:txBody>
      </p:sp>
      <p:sp>
        <p:nvSpPr>
          <p:cNvPr id="4" name="Rectangle 3">
            <a:extLst>
              <a:ext uri="{FF2B5EF4-FFF2-40B4-BE49-F238E27FC236}">
                <a16:creationId xmlns:a16="http://schemas.microsoft.com/office/drawing/2014/main" id="{B5329F95-F735-47CF-9CED-FF2B4E910E10}"/>
              </a:ext>
            </a:extLst>
          </p:cNvPr>
          <p:cNvSpPr/>
          <p:nvPr/>
        </p:nvSpPr>
        <p:spPr>
          <a:xfrm>
            <a:off x="44390" y="659189"/>
            <a:ext cx="9099610" cy="1754326"/>
          </a:xfrm>
          <a:prstGeom prst="rect">
            <a:avLst/>
          </a:prstGeom>
        </p:spPr>
        <p:txBody>
          <a:bodyPr wrap="square">
            <a:spAutoFit/>
          </a:bodyPr>
          <a:lstStyle/>
          <a:p>
            <a:r>
              <a:rPr lang="en-US" dirty="0">
                <a:latin typeface="Times New Roman" panose="02020603050405020304" pitchFamily="18" charset="0"/>
                <a:cs typeface="Times New Roman" panose="02020603050405020304" pitchFamily="18" charset="0"/>
              </a:rPr>
              <a:t>The Dakin oxidation can occur in mild acidic conditions as well, with a mechanism analogous to the base-catalyzed mechanism. In methanol, hydrogen peroxide, and catalytic sulfuric acid, the carbonyl oxygen is protonated (14), after which hydrogen peroxide adds as a nucleophile to the carbonyl carbon, forming a tetrahedral intermediate (15). Following an intramolecular proton transfer (16,17), the tetrahedral intermediate collapses, [1,2]-aryl migration occurs, and water is eliminated (18). Nucleophilic addition of methanol to the carbonyl carbon forms another </a:t>
            </a:r>
          </a:p>
        </p:txBody>
      </p:sp>
      <p:pic>
        <p:nvPicPr>
          <p:cNvPr id="14338" name="Picture 2">
            <a:extLst>
              <a:ext uri="{FF2B5EF4-FFF2-40B4-BE49-F238E27FC236}">
                <a16:creationId xmlns:a16="http://schemas.microsoft.com/office/drawing/2014/main" id="{E35669D0-40DA-4F1F-BA82-EADC9CD9832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47892" y="2554873"/>
            <a:ext cx="6447408" cy="3868445"/>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4">
            <a:extLst>
              <a:ext uri="{FF2B5EF4-FFF2-40B4-BE49-F238E27FC236}">
                <a16:creationId xmlns:a16="http://schemas.microsoft.com/office/drawing/2014/main" id="{EEB1E0BE-47F9-48E9-81BC-68A42E4CEF73}"/>
              </a:ext>
            </a:extLst>
          </p:cNvPr>
          <p:cNvSpPr/>
          <p:nvPr/>
        </p:nvSpPr>
        <p:spPr>
          <a:xfrm>
            <a:off x="35513" y="2320827"/>
            <a:ext cx="2512378" cy="3970318"/>
          </a:xfrm>
          <a:prstGeom prst="rect">
            <a:avLst/>
          </a:prstGeom>
        </p:spPr>
        <p:txBody>
          <a:bodyPr wrap="square">
            <a:spAutoFit/>
          </a:bodyPr>
          <a:lstStyle/>
          <a:p>
            <a:r>
              <a:rPr lang="en-US" dirty="0">
                <a:latin typeface="Times New Roman" panose="02020603050405020304" pitchFamily="18" charset="0"/>
                <a:cs typeface="Times New Roman" panose="02020603050405020304" pitchFamily="18" charset="0"/>
              </a:rPr>
              <a:t>tetrahedral intermediate (19). Following a second intramolecular proton transfer (20,21), the tetrahedral intermediate collapses, eliminating a phenol and forming an ester protonated at the carbonyl oxygen (22). Finally, deprotonation of the carbonyl oxygen yields the collected products and regenerates the acid catalyst (23)</a:t>
            </a:r>
            <a:endParaRPr lang="en-US" dirty="0"/>
          </a:p>
        </p:txBody>
      </p:sp>
    </p:spTree>
    <p:extLst>
      <p:ext uri="{BB962C8B-B14F-4D97-AF65-F5344CB8AC3E}">
        <p14:creationId xmlns:p14="http://schemas.microsoft.com/office/powerpoint/2010/main" val="6959585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E981A0CA-40CB-4C6C-B306-3C0437BCE998}"/>
              </a:ext>
            </a:extLst>
          </p:cNvPr>
          <p:cNvSpPr/>
          <p:nvPr/>
        </p:nvSpPr>
        <p:spPr>
          <a:xfrm>
            <a:off x="403934" y="696044"/>
            <a:ext cx="8555371" cy="1200329"/>
          </a:xfrm>
          <a:prstGeom prst="rect">
            <a:avLst/>
          </a:prstGeom>
        </p:spPr>
        <p:txBody>
          <a:bodyPr wrap="square">
            <a:spAutoFit/>
          </a:bodyPr>
          <a:lstStyle/>
          <a:p>
            <a:r>
              <a:rPr lang="en-US" dirty="0">
                <a:latin typeface="Times New Roman" panose="02020603050405020304" pitchFamily="18" charset="0"/>
                <a:cs typeface="Times New Roman" panose="02020603050405020304" pitchFamily="18" charset="0"/>
              </a:rPr>
              <a:t>The cumene process (cumene-phenol process, Hock process) is an industrial process for synthesizing two valuable compound phenol and acetone from two relatively cheap compound benzene and propylene.</a:t>
            </a:r>
          </a:p>
          <a:p>
            <a:r>
              <a:rPr lang="en-US" dirty="0">
                <a:latin typeface="Times New Roman" panose="02020603050405020304" pitchFamily="18" charset="0"/>
                <a:cs typeface="Times New Roman" panose="02020603050405020304" pitchFamily="18" charset="0"/>
              </a:rPr>
              <a:t>Other reactants required are oxygen from air and small amounts of a radical initiator.</a:t>
            </a:r>
          </a:p>
        </p:txBody>
      </p:sp>
      <p:sp>
        <p:nvSpPr>
          <p:cNvPr id="5" name="Rectangle 4">
            <a:extLst>
              <a:ext uri="{FF2B5EF4-FFF2-40B4-BE49-F238E27FC236}">
                <a16:creationId xmlns:a16="http://schemas.microsoft.com/office/drawing/2014/main" id="{831B7857-FDC3-4F17-A56B-F79D571E7D31}"/>
              </a:ext>
            </a:extLst>
          </p:cNvPr>
          <p:cNvSpPr/>
          <p:nvPr/>
        </p:nvSpPr>
        <p:spPr>
          <a:xfrm>
            <a:off x="972829" y="17756"/>
            <a:ext cx="8144537" cy="646331"/>
          </a:xfrm>
          <a:prstGeom prst="rect">
            <a:avLst/>
          </a:prstGeom>
        </p:spPr>
        <p:txBody>
          <a:bodyPr wrap="none">
            <a:spAutoFit/>
          </a:bodyPr>
          <a:lstStyle/>
          <a:p>
            <a:pPr algn="r"/>
            <a:r>
              <a:rPr lang="en-US" sz="3600" b="1" dirty="0">
                <a:latin typeface="Times New Roman" panose="02020603050405020304" pitchFamily="18" charset="0"/>
                <a:cs typeface="Times New Roman" panose="02020603050405020304" pitchFamily="18" charset="0"/>
              </a:rPr>
              <a:t>Cumene Hydroperoxide Rearrangement</a:t>
            </a:r>
          </a:p>
        </p:txBody>
      </p:sp>
      <p:pic>
        <p:nvPicPr>
          <p:cNvPr id="16386" name="Picture 2" descr="Overview of the cumene process">
            <a:extLst>
              <a:ext uri="{FF2B5EF4-FFF2-40B4-BE49-F238E27FC236}">
                <a16:creationId xmlns:a16="http://schemas.microsoft.com/office/drawing/2014/main" id="{8FDEA598-4245-4F48-BA11-61E24CC87E8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36397" y="1907037"/>
            <a:ext cx="4151967" cy="847002"/>
          </a:xfrm>
          <a:prstGeom prst="rect">
            <a:avLst/>
          </a:prstGeom>
          <a:noFill/>
          <a:extLst>
            <a:ext uri="{909E8E84-426E-40DD-AFC4-6F175D3DCCD1}">
              <a14:hiddenFill xmlns:a14="http://schemas.microsoft.com/office/drawing/2010/main">
                <a:solidFill>
                  <a:srgbClr val="FFFFFF"/>
                </a:solidFill>
              </a14:hiddenFill>
            </a:ext>
          </a:extLst>
        </p:spPr>
      </p:pic>
      <p:sp>
        <p:nvSpPr>
          <p:cNvPr id="9" name="Rectangle 8">
            <a:extLst>
              <a:ext uri="{FF2B5EF4-FFF2-40B4-BE49-F238E27FC236}">
                <a16:creationId xmlns:a16="http://schemas.microsoft.com/office/drawing/2014/main" id="{EE259EFF-6F75-4513-98A9-492877A8FDE5}"/>
              </a:ext>
            </a:extLst>
          </p:cNvPr>
          <p:cNvSpPr/>
          <p:nvPr/>
        </p:nvSpPr>
        <p:spPr>
          <a:xfrm>
            <a:off x="275205" y="2887154"/>
            <a:ext cx="8868795" cy="923330"/>
          </a:xfrm>
          <a:prstGeom prst="rect">
            <a:avLst/>
          </a:prstGeom>
        </p:spPr>
        <p:txBody>
          <a:bodyPr wrap="square">
            <a:spAutoFit/>
          </a:bodyPr>
          <a:lstStyle/>
          <a:p>
            <a:r>
              <a:rPr lang="en-US" dirty="0">
                <a:latin typeface="Times New Roman" panose="02020603050405020304" pitchFamily="18" charset="0"/>
                <a:cs typeface="Times New Roman" panose="02020603050405020304" pitchFamily="18" charset="0"/>
              </a:rPr>
              <a:t>In this process, cumene is oxidized in air to form a cumene radical, which gives cumene peroxide radical in presence of air, and then by abstracting a benzylic hydrogen from another cumene molecule it forms cumene hydroperoxide. </a:t>
            </a:r>
          </a:p>
        </p:txBody>
      </p:sp>
      <p:grpSp>
        <p:nvGrpSpPr>
          <p:cNvPr id="2" name="Group 1">
            <a:extLst>
              <a:ext uri="{FF2B5EF4-FFF2-40B4-BE49-F238E27FC236}">
                <a16:creationId xmlns:a16="http://schemas.microsoft.com/office/drawing/2014/main" id="{85B04D6D-9FB9-434A-92E7-3E0C9F34E33B}"/>
              </a:ext>
            </a:extLst>
          </p:cNvPr>
          <p:cNvGrpSpPr/>
          <p:nvPr/>
        </p:nvGrpSpPr>
        <p:grpSpPr>
          <a:xfrm>
            <a:off x="1716099" y="3822352"/>
            <a:ext cx="4627559" cy="2906729"/>
            <a:chOff x="1520789" y="3706938"/>
            <a:chExt cx="4627559" cy="2906729"/>
          </a:xfrm>
        </p:grpSpPr>
        <p:pic>
          <p:nvPicPr>
            <p:cNvPr id="16394" name="Picture 10">
              <a:extLst>
                <a:ext uri="{FF2B5EF4-FFF2-40B4-BE49-F238E27FC236}">
                  <a16:creationId xmlns:a16="http://schemas.microsoft.com/office/drawing/2014/main" id="{1AA7078D-D989-43E5-B02E-3CBEF39A99E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036397" y="5060897"/>
              <a:ext cx="3812126" cy="906439"/>
            </a:xfrm>
            <a:prstGeom prst="rect">
              <a:avLst/>
            </a:prstGeom>
            <a:noFill/>
            <a:extLst>
              <a:ext uri="{909E8E84-426E-40DD-AFC4-6F175D3DCCD1}">
                <a14:hiddenFill xmlns:a14="http://schemas.microsoft.com/office/drawing/2010/main">
                  <a:solidFill>
                    <a:srgbClr val="FFFFFF"/>
                  </a:solidFill>
                </a14:hiddenFill>
              </a:ext>
            </a:extLst>
          </p:spPr>
        </p:pic>
        <p:grpSp>
          <p:nvGrpSpPr>
            <p:cNvPr id="7" name="Group 6">
              <a:extLst>
                <a:ext uri="{FF2B5EF4-FFF2-40B4-BE49-F238E27FC236}">
                  <a16:creationId xmlns:a16="http://schemas.microsoft.com/office/drawing/2014/main" id="{715591A5-30B4-495C-A695-F148484815F3}"/>
                </a:ext>
              </a:extLst>
            </p:cNvPr>
            <p:cNvGrpSpPr/>
            <p:nvPr/>
          </p:nvGrpSpPr>
          <p:grpSpPr>
            <a:xfrm>
              <a:off x="1674002" y="3706938"/>
              <a:ext cx="4474346" cy="869613"/>
              <a:chOff x="1323872" y="3031998"/>
              <a:chExt cx="5494178" cy="1149617"/>
            </a:xfrm>
          </p:grpSpPr>
          <p:pic>
            <p:nvPicPr>
              <p:cNvPr id="16392" name="Picture 8">
                <a:extLst>
                  <a:ext uri="{FF2B5EF4-FFF2-40B4-BE49-F238E27FC236}">
                    <a16:creationId xmlns:a16="http://schemas.microsoft.com/office/drawing/2014/main" id="{0FD37F20-0AFF-4D1A-912B-579454E16300}"/>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323872" y="3151295"/>
                <a:ext cx="2857500" cy="1019175"/>
              </a:xfrm>
              <a:prstGeom prst="rect">
                <a:avLst/>
              </a:prstGeom>
              <a:noFill/>
              <a:extLst>
                <a:ext uri="{909E8E84-426E-40DD-AFC4-6F175D3DCCD1}">
                  <a14:hiddenFill xmlns:a14="http://schemas.microsoft.com/office/drawing/2010/main">
                    <a:solidFill>
                      <a:srgbClr val="FFFFFF"/>
                    </a:solidFill>
                  </a14:hiddenFill>
                </a:ext>
              </a:extLst>
            </p:spPr>
          </p:pic>
          <p:pic>
            <p:nvPicPr>
              <p:cNvPr id="16396" name="Picture 12">
                <a:extLst>
                  <a:ext uri="{FF2B5EF4-FFF2-40B4-BE49-F238E27FC236}">
                    <a16:creationId xmlns:a16="http://schemas.microsoft.com/office/drawing/2014/main" id="{BDA9A516-76F9-4F76-A957-4D0C57938CFB}"/>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624670" y="3031998"/>
                <a:ext cx="3193380" cy="1149617"/>
              </a:xfrm>
              <a:prstGeom prst="rect">
                <a:avLst/>
              </a:prstGeom>
              <a:noFill/>
              <a:extLst>
                <a:ext uri="{909E8E84-426E-40DD-AFC4-6F175D3DCCD1}">
                  <a14:hiddenFill xmlns:a14="http://schemas.microsoft.com/office/drawing/2010/main">
                    <a:solidFill>
                      <a:srgbClr val="FFFFFF"/>
                    </a:solidFill>
                  </a14:hiddenFill>
                </a:ext>
              </a:extLst>
            </p:spPr>
          </p:pic>
        </p:grpSp>
        <p:sp>
          <p:nvSpPr>
            <p:cNvPr id="11" name="Rectangle 10">
              <a:extLst>
                <a:ext uri="{FF2B5EF4-FFF2-40B4-BE49-F238E27FC236}">
                  <a16:creationId xmlns:a16="http://schemas.microsoft.com/office/drawing/2014/main" id="{87058E74-8506-4E5B-AB7B-B38C41E4ED03}"/>
                </a:ext>
              </a:extLst>
            </p:cNvPr>
            <p:cNvSpPr/>
            <p:nvPr/>
          </p:nvSpPr>
          <p:spPr>
            <a:xfrm>
              <a:off x="1520789" y="4543859"/>
              <a:ext cx="902811" cy="369332"/>
            </a:xfrm>
            <a:prstGeom prst="rect">
              <a:avLst/>
            </a:prstGeom>
          </p:spPr>
          <p:txBody>
            <a:bodyPr wrap="none">
              <a:spAutoFit/>
            </a:bodyPr>
            <a:lstStyle/>
            <a:p>
              <a:r>
                <a:rPr lang="en-US" dirty="0">
                  <a:latin typeface="Times New Roman" panose="02020603050405020304" pitchFamily="18" charset="0"/>
                  <a:cs typeface="Times New Roman" panose="02020603050405020304" pitchFamily="18" charset="0"/>
                </a:rPr>
                <a:t>cumene</a:t>
              </a:r>
              <a:endParaRPr lang="en-US" dirty="0"/>
            </a:p>
          </p:txBody>
        </p:sp>
        <p:sp>
          <p:nvSpPr>
            <p:cNvPr id="12" name="Rectangle 11">
              <a:extLst>
                <a:ext uri="{FF2B5EF4-FFF2-40B4-BE49-F238E27FC236}">
                  <a16:creationId xmlns:a16="http://schemas.microsoft.com/office/drawing/2014/main" id="{CBC305D4-8C30-490B-9A2F-A7E716BE458B}"/>
                </a:ext>
              </a:extLst>
            </p:cNvPr>
            <p:cNvSpPr/>
            <p:nvPr/>
          </p:nvSpPr>
          <p:spPr>
            <a:xfrm>
              <a:off x="4204246" y="5967336"/>
              <a:ext cx="1601752" cy="646331"/>
            </a:xfrm>
            <a:prstGeom prst="rect">
              <a:avLst/>
            </a:prstGeom>
          </p:spPr>
          <p:txBody>
            <a:bodyPr wrap="square">
              <a:spAutoFit/>
            </a:bodyPr>
            <a:lstStyle/>
            <a:p>
              <a:r>
                <a:rPr lang="en-US" dirty="0">
                  <a:latin typeface="Times New Roman" panose="02020603050405020304" pitchFamily="18" charset="0"/>
                  <a:cs typeface="Times New Roman" panose="02020603050405020304" pitchFamily="18" charset="0"/>
                </a:rPr>
                <a:t>cumene hydroperoxide</a:t>
              </a:r>
              <a:endParaRPr lang="en-US" dirty="0"/>
            </a:p>
          </p:txBody>
        </p:sp>
      </p:grpSp>
    </p:spTree>
    <p:extLst>
      <p:ext uri="{BB962C8B-B14F-4D97-AF65-F5344CB8AC3E}">
        <p14:creationId xmlns:p14="http://schemas.microsoft.com/office/powerpoint/2010/main" val="368335473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D33C5D5A-2650-4765-B625-01AC24134E01}"/>
              </a:ext>
            </a:extLst>
          </p:cNvPr>
          <p:cNvGrpSpPr/>
          <p:nvPr/>
        </p:nvGrpSpPr>
        <p:grpSpPr>
          <a:xfrm>
            <a:off x="1607955" y="2003688"/>
            <a:ext cx="5433773" cy="3063181"/>
            <a:chOff x="1670101" y="1100945"/>
            <a:chExt cx="5433773" cy="3063181"/>
          </a:xfrm>
        </p:grpSpPr>
        <p:pic>
          <p:nvPicPr>
            <p:cNvPr id="3" name="Picture 4">
              <a:extLst>
                <a:ext uri="{FF2B5EF4-FFF2-40B4-BE49-F238E27FC236}">
                  <a16:creationId xmlns:a16="http://schemas.microsoft.com/office/drawing/2014/main" id="{EF35ED64-0336-4BC5-9AD6-BF7715A16CE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12885" y="1100945"/>
              <a:ext cx="3906167" cy="1067686"/>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6">
              <a:extLst>
                <a:ext uri="{FF2B5EF4-FFF2-40B4-BE49-F238E27FC236}">
                  <a16:creationId xmlns:a16="http://schemas.microsoft.com/office/drawing/2014/main" id="{387FB8B9-B35C-456B-9C61-50A462C9DB3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70101" y="3104540"/>
              <a:ext cx="5433773" cy="1059586"/>
            </a:xfrm>
            <a:prstGeom prst="rect">
              <a:avLst/>
            </a:prstGeom>
            <a:noFill/>
            <a:extLst>
              <a:ext uri="{909E8E84-426E-40DD-AFC4-6F175D3DCCD1}">
                <a14:hiddenFill xmlns:a14="http://schemas.microsoft.com/office/drawing/2010/main">
                  <a:solidFill>
                    <a:srgbClr val="FFFFFF"/>
                  </a:solidFill>
                </a14:hiddenFill>
              </a:ext>
            </a:extLst>
          </p:spPr>
        </p:pic>
      </p:grpSp>
      <p:sp>
        <p:nvSpPr>
          <p:cNvPr id="5" name="TextBox 4">
            <a:extLst>
              <a:ext uri="{FF2B5EF4-FFF2-40B4-BE49-F238E27FC236}">
                <a16:creationId xmlns:a16="http://schemas.microsoft.com/office/drawing/2014/main" id="{AC756B6E-A30A-42DE-84C2-0CF50344EF7C}"/>
              </a:ext>
            </a:extLst>
          </p:cNvPr>
          <p:cNvSpPr txBox="1"/>
          <p:nvPr/>
        </p:nvSpPr>
        <p:spPr>
          <a:xfrm>
            <a:off x="187135" y="888316"/>
            <a:ext cx="8868794" cy="873572"/>
          </a:xfrm>
          <a:prstGeom prst="rect">
            <a:avLst/>
          </a:prstGeom>
          <a:noFill/>
        </p:spPr>
        <p:txBody>
          <a:bodyPr wrap="square" rtlCol="0">
            <a:spAutoFit/>
          </a:bodyPr>
          <a:lstStyle/>
          <a:p>
            <a:pPr>
              <a:lnSpc>
                <a:spcPct val="150000"/>
              </a:lnSpc>
            </a:pPr>
            <a:r>
              <a:rPr lang="en-US" dirty="0">
                <a:latin typeface="Times New Roman" panose="02020603050405020304" pitchFamily="18" charset="0"/>
                <a:cs typeface="Times New Roman" panose="02020603050405020304" pitchFamily="18" charset="0"/>
              </a:rPr>
              <a:t>The hydroperoxide to phenol conversion step involves a 1,2-shift of –Ph group to an electron deficient oxygen atom (similar to Bayer-</a:t>
            </a:r>
            <a:r>
              <a:rPr lang="en-US" dirty="0" err="1">
                <a:latin typeface="Times New Roman" panose="02020603050405020304" pitchFamily="18" charset="0"/>
                <a:cs typeface="Times New Roman" panose="02020603050405020304" pitchFamily="18" charset="0"/>
              </a:rPr>
              <a:t>Villiger</a:t>
            </a:r>
            <a:r>
              <a:rPr lang="en-US" dirty="0">
                <a:latin typeface="Times New Roman" panose="02020603050405020304" pitchFamily="18" charset="0"/>
                <a:cs typeface="Times New Roman" panose="02020603050405020304" pitchFamily="18" charset="0"/>
              </a:rPr>
              <a:t> mechanism).</a:t>
            </a:r>
          </a:p>
        </p:txBody>
      </p:sp>
      <p:sp>
        <p:nvSpPr>
          <p:cNvPr id="6" name="Rectangle 5">
            <a:extLst>
              <a:ext uri="{FF2B5EF4-FFF2-40B4-BE49-F238E27FC236}">
                <a16:creationId xmlns:a16="http://schemas.microsoft.com/office/drawing/2014/main" id="{60A86584-2AE9-4F79-B59C-76D215816B77}"/>
              </a:ext>
            </a:extLst>
          </p:cNvPr>
          <p:cNvSpPr/>
          <p:nvPr/>
        </p:nvSpPr>
        <p:spPr>
          <a:xfrm>
            <a:off x="3147134" y="3071374"/>
            <a:ext cx="3768571" cy="646331"/>
          </a:xfrm>
          <a:prstGeom prst="rect">
            <a:avLst/>
          </a:prstGeom>
        </p:spPr>
        <p:txBody>
          <a:bodyPr wrap="square">
            <a:spAutoFit/>
          </a:bodyPr>
          <a:lstStyle/>
          <a:p>
            <a:r>
              <a:rPr lang="en-US" dirty="0">
                <a:latin typeface="Times New Roman" panose="02020603050405020304" pitchFamily="18" charset="0"/>
                <a:cs typeface="Times New Roman" panose="02020603050405020304" pitchFamily="18" charset="0"/>
              </a:rPr>
              <a:t>1,2-migration step </a:t>
            </a:r>
          </a:p>
          <a:p>
            <a:r>
              <a:rPr lang="en-US" dirty="0">
                <a:latin typeface="Times New Roman" panose="02020603050405020304" pitchFamily="18" charset="0"/>
                <a:cs typeface="Times New Roman" panose="02020603050405020304" pitchFamily="18" charset="0"/>
              </a:rPr>
              <a:t>(similar to Bayer-</a:t>
            </a:r>
            <a:r>
              <a:rPr lang="en-US" dirty="0" err="1">
                <a:latin typeface="Times New Roman" panose="02020603050405020304" pitchFamily="18" charset="0"/>
                <a:cs typeface="Times New Roman" panose="02020603050405020304" pitchFamily="18" charset="0"/>
              </a:rPr>
              <a:t>Villiger</a:t>
            </a:r>
            <a:r>
              <a:rPr lang="en-US" dirty="0">
                <a:latin typeface="Times New Roman" panose="02020603050405020304" pitchFamily="18" charset="0"/>
                <a:cs typeface="Times New Roman" panose="02020603050405020304" pitchFamily="18" charset="0"/>
              </a:rPr>
              <a:t> mechanism).</a:t>
            </a:r>
            <a:endParaRPr lang="en-US" dirty="0"/>
          </a:p>
        </p:txBody>
      </p:sp>
      <p:sp>
        <p:nvSpPr>
          <p:cNvPr id="7" name="Rectangle 6">
            <a:extLst>
              <a:ext uri="{FF2B5EF4-FFF2-40B4-BE49-F238E27FC236}">
                <a16:creationId xmlns:a16="http://schemas.microsoft.com/office/drawing/2014/main" id="{DA9B19F0-870E-4338-9555-1DB70649983D}"/>
              </a:ext>
            </a:extLst>
          </p:cNvPr>
          <p:cNvSpPr/>
          <p:nvPr/>
        </p:nvSpPr>
        <p:spPr>
          <a:xfrm>
            <a:off x="972829" y="17756"/>
            <a:ext cx="8144537" cy="646331"/>
          </a:xfrm>
          <a:prstGeom prst="rect">
            <a:avLst/>
          </a:prstGeom>
        </p:spPr>
        <p:txBody>
          <a:bodyPr wrap="none">
            <a:spAutoFit/>
          </a:bodyPr>
          <a:lstStyle/>
          <a:p>
            <a:pPr algn="r"/>
            <a:r>
              <a:rPr lang="en-US" sz="3600" b="1" dirty="0">
                <a:latin typeface="Times New Roman" panose="02020603050405020304" pitchFamily="18" charset="0"/>
                <a:cs typeface="Times New Roman" panose="02020603050405020304" pitchFamily="18" charset="0"/>
              </a:rPr>
              <a:t>Cumene Hydroperoxide Rearrangement</a:t>
            </a:r>
          </a:p>
        </p:txBody>
      </p:sp>
    </p:spTree>
    <p:extLst>
      <p:ext uri="{BB962C8B-B14F-4D97-AF65-F5344CB8AC3E}">
        <p14:creationId xmlns:p14="http://schemas.microsoft.com/office/powerpoint/2010/main" val="1731544882"/>
      </p:ext>
    </p:extLst>
  </p:cSld>
  <p:clrMapOvr>
    <a:masterClrMapping/>
  </p:clrMapOvr>
</p:sld>
</file>

<file path=ppt/theme/theme1.xml><?xml version="1.0" encoding="utf-8"?>
<a:theme xmlns:a="http://schemas.openxmlformats.org/drawingml/2006/main" name="Custom Design">
  <a:themeElements>
    <a:clrScheme name="Custom 1">
      <a:dk1>
        <a:sysClr val="windowText" lastClr="000000"/>
      </a:dk1>
      <a:lt1>
        <a:sysClr val="window" lastClr="FFFFFF"/>
      </a:lt1>
      <a:dk2>
        <a:srgbClr val="44546A"/>
      </a:dk2>
      <a:lt2>
        <a:srgbClr val="E7E6E6"/>
      </a:lt2>
      <a:accent1>
        <a:srgbClr val="8EAADB"/>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2851</TotalTime>
  <Words>817</Words>
  <Application>Microsoft Office PowerPoint</Application>
  <PresentationFormat>On-screen Show (4:3)</PresentationFormat>
  <Paragraphs>31</Paragraphs>
  <Slides>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Calibri</vt:lpstr>
      <vt:lpstr>Times New Roman</vt:lpstr>
      <vt:lpstr>Custom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jayantasamanta0000@gmail.com</dc:creator>
  <cp:lastModifiedBy>jayantasamanta0000@gmail.com</cp:lastModifiedBy>
  <cp:revision>35</cp:revision>
  <dcterms:created xsi:type="dcterms:W3CDTF">2020-03-31T19:57:23Z</dcterms:created>
  <dcterms:modified xsi:type="dcterms:W3CDTF">2020-04-08T22:56:21Z</dcterms:modified>
</cp:coreProperties>
</file>