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73" r:id="rId3"/>
    <p:sldId id="274" r:id="rId4"/>
    <p:sldId id="256" r:id="rId5"/>
    <p:sldId id="257" r:id="rId6"/>
    <p:sldId id="272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603DA-9ABB-4B22-A6AE-0EE59AE484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342126-4D08-4F05-8FCA-5F2D69EBD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2C8B3-71C0-4196-9A68-7CFCB50D7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3936-BE92-428B-A4C8-265577B976D9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BFAAC-A711-485A-9EC8-96C8D8E15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2266A-B36F-4823-87F8-B128406A9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2DA2-66D9-4E42-8CFB-C65466FEF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30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5BA5D-F23E-4B29-9010-DC693FD2A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633396-3764-49A2-9364-21205BC5EE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33931-D4CB-4A48-891A-CEEE2D2C8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3936-BE92-428B-A4C8-265577B976D9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BD640-1A54-47DC-BF95-7E53E6AEB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DEAF1-CC14-4D19-8906-4BF54D1AA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2DA2-66D9-4E42-8CFB-C65466FEF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09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CF74D7-9F71-4DD4-BE1E-1F0C9DE4D9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28107-9040-4F31-84C3-1ED4707EA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16FD8-FED0-4C7A-AF81-8E90D4DB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3936-BE92-428B-A4C8-265577B976D9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2ED802-0CBC-4358-B3F9-870789EB3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A8607-CBD8-4BA5-8F29-A2718F5C3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2DA2-66D9-4E42-8CFB-C65466FEF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49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85FAB-1D1C-4480-9D8A-9F7318EE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1CF878-7EC5-4121-9A67-285BCD08B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A86E7-2133-49C5-9C8A-DCE54624E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3936-BE92-428B-A4C8-265577B976D9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ED42C-E6A5-42D7-95D0-51D704121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D8E1F-7F14-4A5F-A1D5-4C9C9CA8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2DA2-66D9-4E42-8CFB-C65466FEF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64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3F6E5-0539-4B13-B6D1-B21CE1E40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C83D4B-A4F5-4AAE-8BCB-5FCFE54F2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8E638-3598-4C1A-8878-9B8616F8F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3936-BE92-428B-A4C8-265577B976D9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3865F-CFDF-4DBD-9771-819546DB0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AFDD6-F4A8-46C2-A494-71CEE1789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2DA2-66D9-4E42-8CFB-C65466FEF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4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A9F6A-A44A-4005-8D55-0BAD0E838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5708E-9567-40F6-BE28-DCB3E3A778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4275DD-36DC-4834-B290-D3DE743C15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6B1F35-48B3-4174-B5A0-EB4F8E227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3936-BE92-428B-A4C8-265577B976D9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EE6D5-B612-4C83-A751-AD9CFA266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7A35FF-2262-42D1-931D-816BBBF9F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2DA2-66D9-4E42-8CFB-C65466FEF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66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E7112-F56B-41C4-8BE8-60CC7CA6A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41BFA-DA53-43F8-B48D-4FCFD4BE3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6C0D4F-7337-4EB2-AE21-A339F109D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A32C3D-5487-45C7-85B5-205B36CEB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537654-CAB0-4EC5-B8C0-CA1BE89439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D8D427-7A03-4B0F-8D09-0A2175D2F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3936-BE92-428B-A4C8-265577B976D9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8F4CF7-F80B-49D6-A51A-F237F3777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F6A8B4-6D12-4D74-93C5-AA4FAA4F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2DA2-66D9-4E42-8CFB-C65466FEF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499D1-3CAC-4F24-BC4E-BEE50AB00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6A845E-303E-4587-A15B-A1C9339EE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3936-BE92-428B-A4C8-265577B976D9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F46F62-A59B-46C8-8B56-9326811B7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33720-764E-4838-ABCD-B5228E50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2DA2-66D9-4E42-8CFB-C65466FEF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8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A89B19-1DD3-4479-9053-AC1FF18D9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3936-BE92-428B-A4C8-265577B976D9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F18AFC-F923-45F4-84BD-946C7DE65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D4A85D-D13F-4FB2-9598-B7169933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2DA2-66D9-4E42-8CFB-C65466FEF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1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8F6A5-6715-470B-9EB6-8E85C5187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D11FB-00D6-4025-92A4-B1B2E4853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4F6A8-952B-4418-8251-8050A8FA0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2559B9-BEA1-4758-9725-BFC62932E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3936-BE92-428B-A4C8-265577B976D9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C90F3C-4948-4F38-82FC-6C7C6723C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2F30D-3A1E-4B94-A449-A82A568F8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2DA2-66D9-4E42-8CFB-C65466FEF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4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085FF-DD91-4A46-A4FC-9FB26480F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BEF8C7-DCB9-4CBD-863F-81524C6974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A93108-051C-4D5E-81F8-E96809E16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F5B786-4A14-4F29-863D-B3B4CE3D7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3936-BE92-428B-A4C8-265577B976D9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1058E-4FC8-482C-BC58-0E26861C0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B0238F-FF6B-4010-8126-2C083BF7C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E2DA2-66D9-4E42-8CFB-C65466FEF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5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FC7107-BEB1-43E0-ACEB-BCC6E516C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5EA8E-5F74-4E14-BCFA-DD42AC64B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D1A0B-7EE7-4AE2-9EFC-91C90F4BD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63936-BE92-428B-A4C8-265577B976D9}" type="datetimeFigureOut">
              <a:rPr lang="en-US" smtClean="0"/>
              <a:t>3/29/2020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94DFF-D029-446B-B950-711FE3264D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23EA9-F9F0-41D7-876A-31F5C548E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E2DA2-66D9-4E42-8CFB-C65466FEF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2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DDA8D43-E9A2-4C1D-A801-1A14564A2DFB}"/>
              </a:ext>
            </a:extLst>
          </p:cNvPr>
          <p:cNvSpPr/>
          <p:nvPr/>
        </p:nvSpPr>
        <p:spPr>
          <a:xfrm>
            <a:off x="0" y="0"/>
            <a:ext cx="9144000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ORGANIC CHEMISTRY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6FBFF1A-803B-441F-8B49-2B5EDF79C357}"/>
              </a:ext>
            </a:extLst>
          </p:cNvPr>
          <p:cNvSpPr/>
          <p:nvPr/>
        </p:nvSpPr>
        <p:spPr>
          <a:xfrm>
            <a:off x="2070151" y="1779518"/>
            <a:ext cx="40639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REARRANGEMENT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9BE5CE-6CFE-4472-A055-D20F0FA660AB}"/>
              </a:ext>
            </a:extLst>
          </p:cNvPr>
          <p:cNvSpPr txBox="1"/>
          <p:nvPr/>
        </p:nvSpPr>
        <p:spPr>
          <a:xfrm>
            <a:off x="2849732" y="3460230"/>
            <a:ext cx="28007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Kuheli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Pramanik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Asst. Professor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Chemistry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Kharagpur College</a:t>
            </a:r>
          </a:p>
        </p:txBody>
      </p:sp>
    </p:spTree>
    <p:extLst>
      <p:ext uri="{BB962C8B-B14F-4D97-AF65-F5344CB8AC3E}">
        <p14:creationId xmlns:p14="http://schemas.microsoft.com/office/powerpoint/2010/main" val="2997048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58404CE-EB71-4067-A803-A68BF422F9C2}"/>
              </a:ext>
            </a:extLst>
          </p:cNvPr>
          <p:cNvSpPr/>
          <p:nvPr/>
        </p:nvSpPr>
        <p:spPr>
          <a:xfrm>
            <a:off x="191424" y="948042"/>
            <a:ext cx="8761151" cy="2345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Hofmann rearrangement, N-Bromamide rearranges to isocyanate is one step with a loss of bromide ion. This is a slow step. Further, in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arylamides,i.e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when the migrating group is aryl, then the rate of Hofmann reaction gets increased by presence of electron-releasing substituents in the aromatic ring.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e. g., in the case of substituted benzamide as :--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F041BFD-6D56-450F-9BED-60F7FB9CEE18}"/>
              </a:ext>
            </a:extLst>
          </p:cNvPr>
          <p:cNvSpPr/>
          <p:nvPr/>
        </p:nvSpPr>
        <p:spPr>
          <a:xfrm>
            <a:off x="0" y="0"/>
            <a:ext cx="9144000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 of Hofmann Rearrangement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AA6F5A1-3530-4A41-A0D2-9260CA26EA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764814"/>
              </p:ext>
            </p:extLst>
          </p:nvPr>
        </p:nvGraphicFramePr>
        <p:xfrm>
          <a:off x="1050894" y="3655151"/>
          <a:ext cx="6173788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CS ChemDraw Drawing" r:id="rId3" imgW="6173689" imgH="789274" progId="ChemDraw.Document.6.0">
                  <p:embed/>
                </p:oleObj>
              </mc:Choice>
              <mc:Fallback>
                <p:oleObj name="CS ChemDraw Drawing" r:id="rId3" imgW="6173689" imgH="78927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0894" y="3655151"/>
                        <a:ext cx="6173788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CFB1DF6-28BC-452C-AC2D-824BA3DD02AF}"/>
              </a:ext>
            </a:extLst>
          </p:cNvPr>
          <p:cNvSpPr/>
          <p:nvPr/>
        </p:nvSpPr>
        <p:spPr>
          <a:xfrm>
            <a:off x="282862" y="5055379"/>
            <a:ext cx="47564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reactivity of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of the following order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8747B3-1551-47F7-897B-4231FEFACA0F}"/>
              </a:ext>
            </a:extLst>
          </p:cNvPr>
          <p:cNvSpPr/>
          <p:nvPr/>
        </p:nvSpPr>
        <p:spPr>
          <a:xfrm>
            <a:off x="1765433" y="5622846"/>
            <a:ext cx="5332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-OCH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-CH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-H &gt; -Cl &gt; -NO</a:t>
            </a:r>
            <a:r>
              <a:rPr lang="en-US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42958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2DB9FE-45B9-4712-BC76-AEEC6F01A35F}"/>
              </a:ext>
            </a:extLst>
          </p:cNvPr>
          <p:cNvSpPr/>
          <p:nvPr/>
        </p:nvSpPr>
        <p:spPr>
          <a:xfrm>
            <a:off x="1189608" y="756789"/>
            <a:ext cx="6343095" cy="1421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Synthesis of 1</a:t>
            </a:r>
            <a:r>
              <a:rPr lang="en-US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aliphatic &amp; aromatic amines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Preparation of aldehyde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In the preparation of anthranilic acid from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phthalamide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787431-0CB7-481A-9AC5-5A856EF6570B}"/>
              </a:ext>
            </a:extLst>
          </p:cNvPr>
          <p:cNvSpPr/>
          <p:nvPr/>
        </p:nvSpPr>
        <p:spPr>
          <a:xfrm>
            <a:off x="0" y="0"/>
            <a:ext cx="9144000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6F45A7-8900-4940-A293-C32A4C473F30}"/>
              </a:ext>
            </a:extLst>
          </p:cNvPr>
          <p:cNvSpPr/>
          <p:nvPr/>
        </p:nvSpPr>
        <p:spPr>
          <a:xfrm>
            <a:off x="219520" y="2471994"/>
            <a:ext cx="6196761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Synthesis of 1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aliphatic &amp; aromatic amines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0FC603-531F-4049-A1D8-242C014FB527}"/>
              </a:ext>
            </a:extLst>
          </p:cNvPr>
          <p:cNvSpPr/>
          <p:nvPr/>
        </p:nvSpPr>
        <p:spPr>
          <a:xfrm>
            <a:off x="368423" y="3051961"/>
            <a:ext cx="8420470" cy="96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HR is useful for conversion of carboxylic acids &amp; their derivatives into 1</a:t>
            </a:r>
            <a:r>
              <a:rPr lang="en-US" sz="20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amines having one carbon atom less than the starting material.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FA26106-F884-42E5-97E9-1584BE0922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3576592"/>
              </p:ext>
            </p:extLst>
          </p:nvPr>
        </p:nvGraphicFramePr>
        <p:xfrm>
          <a:off x="586528" y="4371913"/>
          <a:ext cx="7650634" cy="1629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CS ChemDraw Drawing" r:id="rId3" imgW="8735284" imgH="1860828" progId="ChemDraw.Document.6.0">
                  <p:embed/>
                </p:oleObj>
              </mc:Choice>
              <mc:Fallback>
                <p:oleObj name="CS ChemDraw Drawing" r:id="rId3" imgW="8735284" imgH="186082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528" y="4371913"/>
                        <a:ext cx="7650634" cy="1629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19688BE4-B98A-4AC3-9825-BDC1E5C95053}"/>
              </a:ext>
            </a:extLst>
          </p:cNvPr>
          <p:cNvSpPr txBox="1"/>
          <p:nvPr/>
        </p:nvSpPr>
        <p:spPr>
          <a:xfrm>
            <a:off x="368423" y="5916545"/>
            <a:ext cx="1420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Benzoic acid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682EA4-2D6F-489F-A1FF-A3E7B011D3D2}"/>
              </a:ext>
            </a:extLst>
          </p:cNvPr>
          <p:cNvSpPr txBox="1"/>
          <p:nvPr/>
        </p:nvSpPr>
        <p:spPr>
          <a:xfrm>
            <a:off x="7075502" y="5916545"/>
            <a:ext cx="1630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4-Bromoaniline</a:t>
            </a:r>
          </a:p>
        </p:txBody>
      </p:sp>
    </p:spTree>
    <p:extLst>
      <p:ext uri="{BB962C8B-B14F-4D97-AF65-F5344CB8AC3E}">
        <p14:creationId xmlns:p14="http://schemas.microsoft.com/office/powerpoint/2010/main" val="1145489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8143953-F50E-4ADB-B512-A4F6EC0A62A6}"/>
              </a:ext>
            </a:extLst>
          </p:cNvPr>
          <p:cNvSpPr/>
          <p:nvPr/>
        </p:nvSpPr>
        <p:spPr>
          <a:xfrm>
            <a:off x="0" y="0"/>
            <a:ext cx="9144000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31CBF2C-2848-4F26-9340-F610000ACA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753518"/>
              </p:ext>
            </p:extLst>
          </p:nvPr>
        </p:nvGraphicFramePr>
        <p:xfrm>
          <a:off x="960899" y="1619380"/>
          <a:ext cx="7464009" cy="4844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CS ChemDraw Drawing" r:id="rId3" imgW="5640359" imgH="3660680" progId="ChemDraw.Document.6.0">
                  <p:embed/>
                </p:oleObj>
              </mc:Choice>
              <mc:Fallback>
                <p:oleObj name="CS ChemDraw Drawing" r:id="rId3" imgW="5640359" imgH="36606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0899" y="1619380"/>
                        <a:ext cx="7464009" cy="48443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5CF95D8-7C14-4F5F-A77D-4664DEFB400E}"/>
              </a:ext>
            </a:extLst>
          </p:cNvPr>
          <p:cNvSpPr/>
          <p:nvPr/>
        </p:nvSpPr>
        <p:spPr>
          <a:xfrm>
            <a:off x="272786" y="758604"/>
            <a:ext cx="6196761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Synthesis of 1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aliphatic &amp; aromatic amines</a:t>
            </a:r>
          </a:p>
        </p:txBody>
      </p:sp>
    </p:spTree>
    <p:extLst>
      <p:ext uri="{BB962C8B-B14F-4D97-AF65-F5344CB8AC3E}">
        <p14:creationId xmlns:p14="http://schemas.microsoft.com/office/powerpoint/2010/main" val="2932238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51DDF4B-07E1-48D0-BABB-BE5F6167235F}"/>
              </a:ext>
            </a:extLst>
          </p:cNvPr>
          <p:cNvSpPr/>
          <p:nvPr/>
        </p:nvSpPr>
        <p:spPr>
          <a:xfrm>
            <a:off x="146481" y="749193"/>
            <a:ext cx="8953130" cy="1268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ii) Preparation of </a:t>
            </a:r>
            <a:r>
              <a:rPr lang="el-GR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β-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aminopyridine :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prepared from the nicotinamide, because it cannot be produced in good yield via the nitration of pyridine.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5CC61A-50A9-4C23-BAF5-FE631DE7D884}"/>
              </a:ext>
            </a:extLst>
          </p:cNvPr>
          <p:cNvSpPr/>
          <p:nvPr/>
        </p:nvSpPr>
        <p:spPr>
          <a:xfrm>
            <a:off x="84337" y="3607316"/>
            <a:ext cx="9015274" cy="1268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iii) Preparation of amino acids :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β-Alanine is prepared (45% yield) by treating succinimide with bromine &amp; aq. caustic potash, reaction takes place through the haloamide of succinic acid.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D478D6-5876-4E1C-96D6-66768887ABDE}"/>
              </a:ext>
            </a:extLst>
          </p:cNvPr>
          <p:cNvSpPr/>
          <p:nvPr/>
        </p:nvSpPr>
        <p:spPr>
          <a:xfrm>
            <a:off x="0" y="0"/>
            <a:ext cx="9144000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5C7D680-0D9F-4495-A6B9-D9FA63F730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776655"/>
              </p:ext>
            </p:extLst>
          </p:nvPr>
        </p:nvGraphicFramePr>
        <p:xfrm>
          <a:off x="1591601" y="2171185"/>
          <a:ext cx="3948066" cy="920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CS ChemDraw Drawing" r:id="rId3" imgW="4629841" imgH="1078802" progId="ChemDraw.Document.6.0">
                  <p:embed/>
                </p:oleObj>
              </mc:Choice>
              <mc:Fallback>
                <p:oleObj name="CS ChemDraw Drawing" r:id="rId3" imgW="4629841" imgH="1078802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91601" y="2171185"/>
                        <a:ext cx="3948066" cy="9206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A23249B0-87E7-4609-8AEB-533811EB81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632660"/>
              </p:ext>
            </p:extLst>
          </p:nvPr>
        </p:nvGraphicFramePr>
        <p:xfrm>
          <a:off x="841268" y="5035292"/>
          <a:ext cx="6509443" cy="1457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CS ChemDraw Drawing" r:id="rId5" imgW="7159965" imgH="1603280" progId="ChemDraw.Document.6.0">
                  <p:embed/>
                </p:oleObj>
              </mc:Choice>
              <mc:Fallback>
                <p:oleObj name="CS ChemDraw Drawing" r:id="rId5" imgW="7159965" imgH="160328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41268" y="5035292"/>
                        <a:ext cx="6509443" cy="14577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4978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3A964C6-B50D-4A7B-B918-E91B2486A645}"/>
              </a:ext>
            </a:extLst>
          </p:cNvPr>
          <p:cNvSpPr/>
          <p:nvPr/>
        </p:nvSpPr>
        <p:spPr>
          <a:xfrm>
            <a:off x="72131" y="830897"/>
            <a:ext cx="8999737" cy="1268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iv) Synthesis of anthranilic acid :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Anthranilic acid is basic starting material for preparation of ortho-disubstituted benzene derivatives.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7BB6AB-153B-44E8-91F2-21DAF4878E91}"/>
              </a:ext>
            </a:extLst>
          </p:cNvPr>
          <p:cNvSpPr/>
          <p:nvPr/>
        </p:nvSpPr>
        <p:spPr>
          <a:xfrm>
            <a:off x="261891" y="3867504"/>
            <a:ext cx="8882109" cy="1268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Preparation of aldehyde: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Hofmann reaction is used to convert α,β-unsaturated acids </a:t>
            </a:r>
            <a:r>
              <a:rPr lang="el-GR" sz="2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α-</a:t>
            </a:r>
            <a:r>
              <a:rPr lang="en-US" sz="2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hydroxy acid amides into aldehyde.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66FCE7-0D82-43BA-A228-42A287537C77}"/>
              </a:ext>
            </a:extLst>
          </p:cNvPr>
          <p:cNvSpPr/>
          <p:nvPr/>
        </p:nvSpPr>
        <p:spPr>
          <a:xfrm>
            <a:off x="0" y="0"/>
            <a:ext cx="9144000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2599974-3C5D-4C43-81C7-5356B58D6F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516243"/>
              </p:ext>
            </p:extLst>
          </p:nvPr>
        </p:nvGraphicFramePr>
        <p:xfrm>
          <a:off x="574088" y="2145355"/>
          <a:ext cx="7781817" cy="110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CS ChemDraw Drawing" r:id="rId3" imgW="11472530" imgH="1622894" progId="ChemDraw.Document.6.0">
                  <p:embed/>
                </p:oleObj>
              </mc:Choice>
              <mc:Fallback>
                <p:oleObj name="CS ChemDraw Drawing" r:id="rId3" imgW="11472530" imgH="162289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4088" y="2145355"/>
                        <a:ext cx="7781817" cy="1104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CAD6B4F-D823-4136-8520-55255D9CB9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528950"/>
              </p:ext>
            </p:extLst>
          </p:nvPr>
        </p:nvGraphicFramePr>
        <p:xfrm>
          <a:off x="375020" y="5328603"/>
          <a:ext cx="7861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CS ChemDraw Drawing" r:id="rId5" imgW="9428953" imgH="833620" progId="ChemDraw.Document.6.0">
                  <p:embed/>
                </p:oleObj>
              </mc:Choice>
              <mc:Fallback>
                <p:oleObj name="CS ChemDraw Drawing" r:id="rId5" imgW="9428953" imgH="83362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5020" y="5328603"/>
                        <a:ext cx="7861300" cy="69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66D04CCC-785B-47A1-824F-7F03852B10FF}"/>
              </a:ext>
            </a:extLst>
          </p:cNvPr>
          <p:cNvSpPr/>
          <p:nvPr/>
        </p:nvSpPr>
        <p:spPr>
          <a:xfrm>
            <a:off x="6897659" y="3111493"/>
            <a:ext cx="16722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anthranilic acid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109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60F9C3D-A418-45F9-AD76-3076AF12F420}"/>
              </a:ext>
            </a:extLst>
          </p:cNvPr>
          <p:cNvSpPr/>
          <p:nvPr/>
        </p:nvSpPr>
        <p:spPr>
          <a:xfrm>
            <a:off x="0" y="0"/>
            <a:ext cx="9144000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3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0D1DD3B-78D5-4562-B7E8-DCFC366D1A22}"/>
              </a:ext>
            </a:extLst>
          </p:cNvPr>
          <p:cNvSpPr/>
          <p:nvPr/>
        </p:nvSpPr>
        <p:spPr>
          <a:xfrm>
            <a:off x="0" y="0"/>
            <a:ext cx="9144000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Rearrangement reactions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D92CC4D-9406-4FA0-A6A9-F18EFEC848CD}"/>
              </a:ext>
            </a:extLst>
          </p:cNvPr>
          <p:cNvGrpSpPr/>
          <p:nvPr/>
        </p:nvGrpSpPr>
        <p:grpSpPr>
          <a:xfrm>
            <a:off x="3222596" y="954349"/>
            <a:ext cx="2962863" cy="470516"/>
            <a:chOff x="3497801" y="1402672"/>
            <a:chExt cx="2962863" cy="47051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BE98FD3-BE8F-4D7C-8800-5A19EDAA889E}"/>
                </a:ext>
              </a:extLst>
            </p:cNvPr>
            <p:cNvSpPr txBox="1"/>
            <p:nvPr/>
          </p:nvSpPr>
          <p:spPr>
            <a:xfrm>
              <a:off x="3497802" y="1402672"/>
              <a:ext cx="296286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Rearrangement reactions</a:t>
              </a: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FA4EF5EA-2901-429C-B8B9-DC6C07622A16}"/>
                </a:ext>
              </a:extLst>
            </p:cNvPr>
            <p:cNvSpPr/>
            <p:nvPr/>
          </p:nvSpPr>
          <p:spPr>
            <a:xfrm>
              <a:off x="3497801" y="1402672"/>
              <a:ext cx="2936229" cy="470516"/>
            </a:xfrm>
            <a:prstGeom prst="roundRect">
              <a:avLst/>
            </a:pr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5B25EFA-BDC1-4FF8-BD7F-9216E632BC8D}"/>
              </a:ext>
            </a:extLst>
          </p:cNvPr>
          <p:cNvGrpSpPr/>
          <p:nvPr/>
        </p:nvGrpSpPr>
        <p:grpSpPr>
          <a:xfrm>
            <a:off x="1926461" y="1424865"/>
            <a:ext cx="5166804" cy="733883"/>
            <a:chOff x="2006357" y="1424865"/>
            <a:chExt cx="5166804" cy="733883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18306D9-9AD3-4602-AD78-530FFEC0C2CB}"/>
                </a:ext>
              </a:extLst>
            </p:cNvPr>
            <p:cNvCxnSpPr>
              <a:stCxn id="4" idx="2"/>
            </p:cNvCxnSpPr>
            <p:nvPr/>
          </p:nvCxnSpPr>
          <p:spPr>
            <a:xfrm>
              <a:off x="4690711" y="1424865"/>
              <a:ext cx="13317" cy="37730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7209E2D-EF54-4160-BA9B-E6815967A936}"/>
                </a:ext>
              </a:extLst>
            </p:cNvPr>
            <p:cNvCxnSpPr/>
            <p:nvPr/>
          </p:nvCxnSpPr>
          <p:spPr>
            <a:xfrm>
              <a:off x="2006357" y="1802166"/>
              <a:ext cx="516680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5B508DF-769F-4101-87EF-B91D7EDB57A5}"/>
                </a:ext>
              </a:extLst>
            </p:cNvPr>
            <p:cNvCxnSpPr>
              <a:cxnSpLocks/>
            </p:cNvCxnSpPr>
            <p:nvPr/>
          </p:nvCxnSpPr>
          <p:spPr>
            <a:xfrm>
              <a:off x="2015234" y="1802166"/>
              <a:ext cx="0" cy="34622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5B9035F-01AA-492D-A375-6DB792523BF7}"/>
                </a:ext>
              </a:extLst>
            </p:cNvPr>
            <p:cNvCxnSpPr>
              <a:cxnSpLocks/>
            </p:cNvCxnSpPr>
            <p:nvPr/>
          </p:nvCxnSpPr>
          <p:spPr>
            <a:xfrm>
              <a:off x="7165777" y="1812519"/>
              <a:ext cx="0" cy="34622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6FF9AA92-931E-4AFF-8945-D19BE8021072}"/>
              </a:ext>
            </a:extLst>
          </p:cNvPr>
          <p:cNvSpPr txBox="1"/>
          <p:nvPr/>
        </p:nvSpPr>
        <p:spPr>
          <a:xfrm>
            <a:off x="4621851" y="1425431"/>
            <a:ext cx="181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Migration to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CD95E65-2D2D-4A1B-92BE-89FE740491C2}"/>
              </a:ext>
            </a:extLst>
          </p:cNvPr>
          <p:cNvSpPr txBox="1"/>
          <p:nvPr/>
        </p:nvSpPr>
        <p:spPr>
          <a:xfrm>
            <a:off x="6070045" y="2148395"/>
            <a:ext cx="2497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 rich system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7321665-7DAA-4D7A-8E0F-7185BE119FA3}"/>
              </a:ext>
            </a:extLst>
          </p:cNvPr>
          <p:cNvSpPr txBox="1"/>
          <p:nvPr/>
        </p:nvSpPr>
        <p:spPr>
          <a:xfrm>
            <a:off x="644381" y="2148395"/>
            <a:ext cx="3279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 deficient system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7A4951E-B17B-4CCC-A4C1-59156FB5DCAB}"/>
              </a:ext>
            </a:extLst>
          </p:cNvPr>
          <p:cNvGrpSpPr/>
          <p:nvPr/>
        </p:nvGrpSpPr>
        <p:grpSpPr>
          <a:xfrm>
            <a:off x="470523" y="2522737"/>
            <a:ext cx="5166804" cy="733883"/>
            <a:chOff x="2006357" y="1424865"/>
            <a:chExt cx="5166804" cy="733883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E128C11-1E7E-4906-875B-AEAB44E4E8B6}"/>
                </a:ext>
              </a:extLst>
            </p:cNvPr>
            <p:cNvCxnSpPr/>
            <p:nvPr/>
          </p:nvCxnSpPr>
          <p:spPr>
            <a:xfrm>
              <a:off x="3367940" y="1424865"/>
              <a:ext cx="13317" cy="37730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F719381-73BE-4D8C-B01E-25B5389ED913}"/>
                </a:ext>
              </a:extLst>
            </p:cNvPr>
            <p:cNvCxnSpPr/>
            <p:nvPr/>
          </p:nvCxnSpPr>
          <p:spPr>
            <a:xfrm>
              <a:off x="2006357" y="1802166"/>
              <a:ext cx="516680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1115015-7496-4F61-B122-4EEA36A94776}"/>
                </a:ext>
              </a:extLst>
            </p:cNvPr>
            <p:cNvCxnSpPr>
              <a:cxnSpLocks/>
            </p:cNvCxnSpPr>
            <p:nvPr/>
          </p:nvCxnSpPr>
          <p:spPr>
            <a:xfrm>
              <a:off x="2015234" y="1802166"/>
              <a:ext cx="0" cy="34622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30D1DEA-5A32-4BB6-B6F0-0408045BC6CA}"/>
                </a:ext>
              </a:extLst>
            </p:cNvPr>
            <p:cNvCxnSpPr>
              <a:cxnSpLocks/>
            </p:cNvCxnSpPr>
            <p:nvPr/>
          </p:nvCxnSpPr>
          <p:spPr>
            <a:xfrm>
              <a:off x="7165777" y="1812519"/>
              <a:ext cx="0" cy="34622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D1A18CB-759F-4BF9-BD2D-0DB51386535A}"/>
              </a:ext>
            </a:extLst>
          </p:cNvPr>
          <p:cNvCxnSpPr>
            <a:cxnSpLocks/>
          </p:cNvCxnSpPr>
          <p:nvPr/>
        </p:nvCxnSpPr>
        <p:spPr>
          <a:xfrm>
            <a:off x="3019897" y="2910395"/>
            <a:ext cx="0" cy="34622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DE74E36-5437-43F2-BB3E-7B9C27B25E4E}"/>
              </a:ext>
            </a:extLst>
          </p:cNvPr>
          <p:cNvSpPr txBox="1"/>
          <p:nvPr/>
        </p:nvSpPr>
        <p:spPr>
          <a:xfrm>
            <a:off x="24417" y="3217243"/>
            <a:ext cx="2569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carbon center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253E8A4-D912-4CEA-826A-87D0FB8C49A7}"/>
              </a:ext>
            </a:extLst>
          </p:cNvPr>
          <p:cNvSpPr txBox="1"/>
          <p:nvPr/>
        </p:nvSpPr>
        <p:spPr>
          <a:xfrm>
            <a:off x="2542897" y="3201584"/>
            <a:ext cx="2569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nitrogen center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812A12F-CF1D-4059-956A-AE979CE3BAD8}"/>
              </a:ext>
            </a:extLst>
          </p:cNvPr>
          <p:cNvSpPr txBox="1"/>
          <p:nvPr/>
        </p:nvSpPr>
        <p:spPr>
          <a:xfrm>
            <a:off x="4740986" y="3201584"/>
            <a:ext cx="2569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oxygen center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21E4C085-9E41-4903-A5F8-6624AA492AFB}"/>
              </a:ext>
            </a:extLst>
          </p:cNvPr>
          <p:cNvGrpSpPr/>
          <p:nvPr/>
        </p:nvGrpSpPr>
        <p:grpSpPr>
          <a:xfrm>
            <a:off x="7085881" y="2517727"/>
            <a:ext cx="1524359" cy="1202916"/>
            <a:chOff x="7085881" y="2517727"/>
            <a:chExt cx="1524359" cy="1202916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9689DFE-5C22-4768-AC8C-F1A088B9910E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81" y="2517727"/>
              <a:ext cx="7384" cy="99635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C342C04B-F6C6-4C4D-9068-EC31C7FF9A20}"/>
                </a:ext>
              </a:extLst>
            </p:cNvPr>
            <p:cNvCxnSpPr>
              <a:cxnSpLocks/>
            </p:cNvCxnSpPr>
            <p:nvPr/>
          </p:nvCxnSpPr>
          <p:spPr>
            <a:xfrm>
              <a:off x="7093265" y="2864526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8C77DAD6-E212-4784-8ABB-00FDB93D9AC8}"/>
                </a:ext>
              </a:extLst>
            </p:cNvPr>
            <p:cNvCxnSpPr>
              <a:cxnSpLocks/>
            </p:cNvCxnSpPr>
            <p:nvPr/>
          </p:nvCxnSpPr>
          <p:spPr>
            <a:xfrm>
              <a:off x="7094743" y="3505199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FB7B25D-4BC4-4BCB-A9F9-7F45AD1A917B}"/>
                </a:ext>
              </a:extLst>
            </p:cNvPr>
            <p:cNvSpPr txBox="1"/>
            <p:nvPr/>
          </p:nvSpPr>
          <p:spPr>
            <a:xfrm flipH="1">
              <a:off x="7439724" y="2708428"/>
              <a:ext cx="11705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Wittig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9A18825-FEB1-441E-A842-F57137C881BF}"/>
                </a:ext>
              </a:extLst>
            </p:cNvPr>
            <p:cNvSpPr txBox="1"/>
            <p:nvPr/>
          </p:nvSpPr>
          <p:spPr>
            <a:xfrm flipH="1">
              <a:off x="7396803" y="3320533"/>
              <a:ext cx="11705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Favorski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484DE6F5-7AE2-4F09-A028-B6C7849C97A6}"/>
              </a:ext>
            </a:extLst>
          </p:cNvPr>
          <p:cNvSpPr txBox="1"/>
          <p:nvPr/>
        </p:nvSpPr>
        <p:spPr>
          <a:xfrm flipH="1">
            <a:off x="5289504" y="3689865"/>
            <a:ext cx="1913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Bayer-Villager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455CDD2C-985F-4C9C-B212-512583D088E7}"/>
              </a:ext>
            </a:extLst>
          </p:cNvPr>
          <p:cNvGrpSpPr/>
          <p:nvPr/>
        </p:nvGrpSpPr>
        <p:grpSpPr>
          <a:xfrm>
            <a:off x="4965583" y="3650198"/>
            <a:ext cx="2890759" cy="1451187"/>
            <a:chOff x="4965583" y="3650198"/>
            <a:chExt cx="2890759" cy="1451187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BF10CC4-3BB4-4E6B-B185-84E8B3CA1A36}"/>
                </a:ext>
              </a:extLst>
            </p:cNvPr>
            <p:cNvCxnSpPr>
              <a:cxnSpLocks/>
            </p:cNvCxnSpPr>
            <p:nvPr/>
          </p:nvCxnSpPr>
          <p:spPr>
            <a:xfrm>
              <a:off x="4974470" y="3650198"/>
              <a:ext cx="0" cy="126063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2663D8A6-00A8-4FB6-98A2-0E34CD4E56D7}"/>
                </a:ext>
              </a:extLst>
            </p:cNvPr>
            <p:cNvCxnSpPr>
              <a:cxnSpLocks/>
            </p:cNvCxnSpPr>
            <p:nvPr/>
          </p:nvCxnSpPr>
          <p:spPr>
            <a:xfrm>
              <a:off x="4972978" y="3851428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E25B888D-67F4-4B47-909B-794F5E167AF2}"/>
                </a:ext>
              </a:extLst>
            </p:cNvPr>
            <p:cNvCxnSpPr>
              <a:cxnSpLocks/>
            </p:cNvCxnSpPr>
            <p:nvPr/>
          </p:nvCxnSpPr>
          <p:spPr>
            <a:xfrm>
              <a:off x="4965583" y="4350057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80313FDD-8A9A-4BAE-B553-21EBBAF168B7}"/>
                </a:ext>
              </a:extLst>
            </p:cNvPr>
            <p:cNvCxnSpPr>
              <a:cxnSpLocks/>
            </p:cNvCxnSpPr>
            <p:nvPr/>
          </p:nvCxnSpPr>
          <p:spPr>
            <a:xfrm>
              <a:off x="4983339" y="4900475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5921B9E-9015-4F76-AFF7-605CCC457C89}"/>
                </a:ext>
              </a:extLst>
            </p:cNvPr>
            <p:cNvSpPr txBox="1"/>
            <p:nvPr/>
          </p:nvSpPr>
          <p:spPr>
            <a:xfrm flipH="1">
              <a:off x="5218087" y="4032192"/>
              <a:ext cx="26382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Cumene-hydroperoxide-phenol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C1A4519-5839-419E-82D3-9F72EA8633AF}"/>
                </a:ext>
              </a:extLst>
            </p:cNvPr>
            <p:cNvSpPr txBox="1"/>
            <p:nvPr/>
          </p:nvSpPr>
          <p:spPr>
            <a:xfrm flipH="1">
              <a:off x="5289504" y="4701275"/>
              <a:ext cx="11705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Dakin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DC4D8131-A75F-4E2A-826B-54F17CFB6830}"/>
              </a:ext>
            </a:extLst>
          </p:cNvPr>
          <p:cNvGrpSpPr/>
          <p:nvPr/>
        </p:nvGrpSpPr>
        <p:grpSpPr>
          <a:xfrm>
            <a:off x="2879325" y="3596932"/>
            <a:ext cx="1861658" cy="2629302"/>
            <a:chOff x="2577482" y="3596932"/>
            <a:chExt cx="1861658" cy="2629302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8AE3E74-3F7F-4DF1-A3D7-55BA7C83FFC1}"/>
                </a:ext>
              </a:extLst>
            </p:cNvPr>
            <p:cNvCxnSpPr>
              <a:cxnSpLocks/>
            </p:cNvCxnSpPr>
            <p:nvPr/>
          </p:nvCxnSpPr>
          <p:spPr>
            <a:xfrm>
              <a:off x="2577489" y="3596932"/>
              <a:ext cx="0" cy="241473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0122D845-4995-4A9A-8F24-B8DFF7DD54FE}"/>
                </a:ext>
              </a:extLst>
            </p:cNvPr>
            <p:cNvCxnSpPr>
              <a:cxnSpLocks/>
            </p:cNvCxnSpPr>
            <p:nvPr/>
          </p:nvCxnSpPr>
          <p:spPr>
            <a:xfrm>
              <a:off x="2577482" y="3808516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E51569A1-EB88-4BA6-B0AA-299D1CA55B2F}"/>
                </a:ext>
              </a:extLst>
            </p:cNvPr>
            <p:cNvCxnSpPr>
              <a:cxnSpLocks/>
            </p:cNvCxnSpPr>
            <p:nvPr/>
          </p:nvCxnSpPr>
          <p:spPr>
            <a:xfrm>
              <a:off x="2578959" y="4369295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0FD4AC36-0BC5-4715-BABE-9E5B5A6B9F38}"/>
                </a:ext>
              </a:extLst>
            </p:cNvPr>
            <p:cNvCxnSpPr>
              <a:cxnSpLocks/>
            </p:cNvCxnSpPr>
            <p:nvPr/>
          </p:nvCxnSpPr>
          <p:spPr>
            <a:xfrm>
              <a:off x="2578962" y="4919702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D53EC0CF-A119-4449-8DC2-141C661B456F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36" y="5470124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5692DE57-E263-4237-9EA3-4F21876D6757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34" y="5993907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CC75DF2-FC2D-4F95-B837-8B4BF5FFC9E2}"/>
                </a:ext>
              </a:extLst>
            </p:cNvPr>
            <p:cNvSpPr txBox="1"/>
            <p:nvPr/>
          </p:nvSpPr>
          <p:spPr>
            <a:xfrm flipH="1">
              <a:off x="2844027" y="3623856"/>
              <a:ext cx="11705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Hofmann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19F98BE-06DB-4C17-81D7-F620971FEED1}"/>
                </a:ext>
              </a:extLst>
            </p:cNvPr>
            <p:cNvSpPr txBox="1"/>
            <p:nvPr/>
          </p:nvSpPr>
          <p:spPr>
            <a:xfrm flipH="1">
              <a:off x="2849282" y="4178278"/>
              <a:ext cx="11705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Curtius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DB79941-0309-4202-BBF1-79B5D93016EF}"/>
                </a:ext>
              </a:extLst>
            </p:cNvPr>
            <p:cNvSpPr txBox="1"/>
            <p:nvPr/>
          </p:nvSpPr>
          <p:spPr>
            <a:xfrm flipH="1">
              <a:off x="2881060" y="4735036"/>
              <a:ext cx="11705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Lossen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9A77D801-8408-47C6-B84B-0FA8F92FDE89}"/>
                </a:ext>
              </a:extLst>
            </p:cNvPr>
            <p:cNvSpPr txBox="1"/>
            <p:nvPr/>
          </p:nvSpPr>
          <p:spPr>
            <a:xfrm flipH="1">
              <a:off x="2881060" y="5289458"/>
              <a:ext cx="11705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Schmidt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250A7B94-102B-4DA6-BBB1-F5592D3BF5E9}"/>
                </a:ext>
              </a:extLst>
            </p:cNvPr>
            <p:cNvSpPr txBox="1"/>
            <p:nvPr/>
          </p:nvSpPr>
          <p:spPr>
            <a:xfrm flipH="1">
              <a:off x="2881059" y="5826124"/>
              <a:ext cx="15580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Beckmann</a:t>
              </a: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607C3541-F6A7-462B-89F7-4CF68977788E}"/>
              </a:ext>
            </a:extLst>
          </p:cNvPr>
          <p:cNvGrpSpPr/>
          <p:nvPr/>
        </p:nvGrpSpPr>
        <p:grpSpPr>
          <a:xfrm>
            <a:off x="267812" y="3613209"/>
            <a:ext cx="2645549" cy="2957389"/>
            <a:chOff x="374348" y="3613209"/>
            <a:chExt cx="2645549" cy="2957389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F8B65EE-B5FD-47DD-8FD1-515E00BE5D9F}"/>
                </a:ext>
              </a:extLst>
            </p:cNvPr>
            <p:cNvCxnSpPr>
              <a:cxnSpLocks/>
            </p:cNvCxnSpPr>
            <p:nvPr/>
          </p:nvCxnSpPr>
          <p:spPr>
            <a:xfrm>
              <a:off x="374348" y="3613209"/>
              <a:ext cx="0" cy="278759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A098C08B-B127-4637-9784-8A4D982D481E}"/>
                </a:ext>
              </a:extLst>
            </p:cNvPr>
            <p:cNvCxnSpPr>
              <a:cxnSpLocks/>
            </p:cNvCxnSpPr>
            <p:nvPr/>
          </p:nvCxnSpPr>
          <p:spPr>
            <a:xfrm>
              <a:off x="375311" y="3810276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9A7B4298-F899-4F90-AFD0-E289DAEA8A89}"/>
                </a:ext>
              </a:extLst>
            </p:cNvPr>
            <p:cNvCxnSpPr>
              <a:cxnSpLocks/>
            </p:cNvCxnSpPr>
            <p:nvPr/>
          </p:nvCxnSpPr>
          <p:spPr>
            <a:xfrm>
              <a:off x="376793" y="4371051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B091847D-69BE-42A2-9739-82CE80BBA33B}"/>
                </a:ext>
              </a:extLst>
            </p:cNvPr>
            <p:cNvCxnSpPr>
              <a:cxnSpLocks/>
            </p:cNvCxnSpPr>
            <p:nvPr/>
          </p:nvCxnSpPr>
          <p:spPr>
            <a:xfrm>
              <a:off x="385666" y="4868200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13ADE395-F5AC-467F-A3C1-F156549AEB0B}"/>
                </a:ext>
              </a:extLst>
            </p:cNvPr>
            <p:cNvCxnSpPr>
              <a:cxnSpLocks/>
            </p:cNvCxnSpPr>
            <p:nvPr/>
          </p:nvCxnSpPr>
          <p:spPr>
            <a:xfrm>
              <a:off x="376786" y="5409733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D081C856-E115-41DB-A4F6-C25817D562A6}"/>
                </a:ext>
              </a:extLst>
            </p:cNvPr>
            <p:cNvCxnSpPr>
              <a:cxnSpLocks/>
            </p:cNvCxnSpPr>
            <p:nvPr/>
          </p:nvCxnSpPr>
          <p:spPr>
            <a:xfrm>
              <a:off x="385664" y="5898011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EE5CDE3B-6825-4891-AD2D-E825F2BD11A0}"/>
                </a:ext>
              </a:extLst>
            </p:cNvPr>
            <p:cNvSpPr txBox="1"/>
            <p:nvPr/>
          </p:nvSpPr>
          <p:spPr>
            <a:xfrm flipH="1">
              <a:off x="636757" y="3624608"/>
              <a:ext cx="20204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Meerwin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-Wagner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6B017A9F-56F4-49FE-87A4-08DD05E7B243}"/>
                </a:ext>
              </a:extLst>
            </p:cNvPr>
            <p:cNvSpPr txBox="1"/>
            <p:nvPr/>
          </p:nvSpPr>
          <p:spPr>
            <a:xfrm flipH="1">
              <a:off x="629130" y="4191561"/>
              <a:ext cx="234252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Pinacol-Pinacolone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8D22E60-5C55-4A4A-9372-7EC4D266DDBA}"/>
                </a:ext>
              </a:extLst>
            </p:cNvPr>
            <p:cNvSpPr txBox="1"/>
            <p:nvPr/>
          </p:nvSpPr>
          <p:spPr>
            <a:xfrm flipH="1">
              <a:off x="622719" y="4677050"/>
              <a:ext cx="23971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Benzil-Benzilic</a:t>
              </a:r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acid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DCE2B06-543F-41D4-8975-282C1D5B4102}"/>
                </a:ext>
              </a:extLst>
            </p:cNvPr>
            <p:cNvSpPr txBox="1"/>
            <p:nvPr/>
          </p:nvSpPr>
          <p:spPr>
            <a:xfrm flipH="1">
              <a:off x="590106" y="5235420"/>
              <a:ext cx="18641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Wolf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F6AEE09A-067C-4607-B0E4-879C6F44DD4E}"/>
                </a:ext>
              </a:extLst>
            </p:cNvPr>
            <p:cNvSpPr txBox="1"/>
            <p:nvPr/>
          </p:nvSpPr>
          <p:spPr>
            <a:xfrm flipH="1">
              <a:off x="596125" y="5715126"/>
              <a:ext cx="18641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Demjanov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497DC7DA-F355-4237-873D-C4F84439E32C}"/>
                </a:ext>
              </a:extLst>
            </p:cNvPr>
            <p:cNvCxnSpPr>
              <a:cxnSpLocks/>
            </p:cNvCxnSpPr>
            <p:nvPr/>
          </p:nvCxnSpPr>
          <p:spPr>
            <a:xfrm>
              <a:off x="378262" y="6378890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95B9078-9F7A-4E16-BD28-24D7FA0C5336}"/>
                </a:ext>
              </a:extLst>
            </p:cNvPr>
            <p:cNvSpPr txBox="1"/>
            <p:nvPr/>
          </p:nvSpPr>
          <p:spPr>
            <a:xfrm flipH="1">
              <a:off x="572354" y="6170488"/>
              <a:ext cx="23942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Tiffeneau-Demjanov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7047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42C732E-DD0F-4242-9E65-09FB965BE97E}"/>
              </a:ext>
            </a:extLst>
          </p:cNvPr>
          <p:cNvGrpSpPr/>
          <p:nvPr/>
        </p:nvGrpSpPr>
        <p:grpSpPr>
          <a:xfrm>
            <a:off x="3195963" y="954349"/>
            <a:ext cx="3006144" cy="470516"/>
            <a:chOff x="3471168" y="1402672"/>
            <a:chExt cx="3006144" cy="47051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4AF1154B-47A3-4CE8-BFBB-3B64F2823C8F}"/>
                </a:ext>
              </a:extLst>
            </p:cNvPr>
            <p:cNvSpPr txBox="1"/>
            <p:nvPr/>
          </p:nvSpPr>
          <p:spPr>
            <a:xfrm>
              <a:off x="3471168" y="1402672"/>
              <a:ext cx="30061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Aromatic Rearrangement</a:t>
              </a: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0FAB0FA2-ED4C-4785-B745-7BADF637E197}"/>
                </a:ext>
              </a:extLst>
            </p:cNvPr>
            <p:cNvSpPr/>
            <p:nvPr/>
          </p:nvSpPr>
          <p:spPr>
            <a:xfrm>
              <a:off x="3497801" y="1402672"/>
              <a:ext cx="2936229" cy="470516"/>
            </a:xfrm>
            <a:prstGeom prst="roundRect">
              <a:avLst/>
            </a:pr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443067A2-AC5C-4D90-BDAF-0EE30F53E7B7}"/>
              </a:ext>
            </a:extLst>
          </p:cNvPr>
          <p:cNvGrpSpPr/>
          <p:nvPr/>
        </p:nvGrpSpPr>
        <p:grpSpPr>
          <a:xfrm>
            <a:off x="1926461" y="1424865"/>
            <a:ext cx="4811690" cy="725005"/>
            <a:chOff x="2006357" y="1424865"/>
            <a:chExt cx="4811690" cy="725005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A044339-9D79-48A9-8410-CE5830573CF6}"/>
                </a:ext>
              </a:extLst>
            </p:cNvPr>
            <p:cNvCxnSpPr>
              <a:stCxn id="4" idx="2"/>
            </p:cNvCxnSpPr>
            <p:nvPr/>
          </p:nvCxnSpPr>
          <p:spPr>
            <a:xfrm>
              <a:off x="4690711" y="1424865"/>
              <a:ext cx="13317" cy="37730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11D72DE-166B-4C5A-9096-C233BBF47896}"/>
                </a:ext>
              </a:extLst>
            </p:cNvPr>
            <p:cNvCxnSpPr>
              <a:cxnSpLocks/>
            </p:cNvCxnSpPr>
            <p:nvPr/>
          </p:nvCxnSpPr>
          <p:spPr>
            <a:xfrm>
              <a:off x="2006357" y="1802166"/>
              <a:ext cx="481169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6B7F834-BE38-419A-B16D-96AC1CE2A2A2}"/>
                </a:ext>
              </a:extLst>
            </p:cNvPr>
            <p:cNvCxnSpPr>
              <a:cxnSpLocks/>
            </p:cNvCxnSpPr>
            <p:nvPr/>
          </p:nvCxnSpPr>
          <p:spPr>
            <a:xfrm>
              <a:off x="2015234" y="1802166"/>
              <a:ext cx="0" cy="34622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C5CBF1A-186D-4028-9421-73C85E8FD89C}"/>
                </a:ext>
              </a:extLst>
            </p:cNvPr>
            <p:cNvCxnSpPr>
              <a:cxnSpLocks/>
            </p:cNvCxnSpPr>
            <p:nvPr/>
          </p:nvCxnSpPr>
          <p:spPr>
            <a:xfrm>
              <a:off x="6810667" y="1803641"/>
              <a:ext cx="0" cy="34622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F3A7504-6721-40DC-9C63-E26766C4B0FE}"/>
              </a:ext>
            </a:extLst>
          </p:cNvPr>
          <p:cNvSpPr txBox="1"/>
          <p:nvPr/>
        </p:nvSpPr>
        <p:spPr>
          <a:xfrm>
            <a:off x="5839219" y="2139517"/>
            <a:ext cx="24972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Intramolecular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2E6416-3A04-4923-91D6-B4A5BE15B2BD}"/>
              </a:ext>
            </a:extLst>
          </p:cNvPr>
          <p:cNvSpPr txBox="1"/>
          <p:nvPr/>
        </p:nvSpPr>
        <p:spPr>
          <a:xfrm>
            <a:off x="1174067" y="2148395"/>
            <a:ext cx="3279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Intermolecular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C7F2F8-BE90-4B88-9E2B-2BA263ED4289}"/>
              </a:ext>
            </a:extLst>
          </p:cNvPr>
          <p:cNvSpPr/>
          <p:nvPr/>
        </p:nvSpPr>
        <p:spPr>
          <a:xfrm>
            <a:off x="0" y="0"/>
            <a:ext cx="9144000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Aromatic Rearrangement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39EC383-45C7-42D3-A127-8B33448BAA22}"/>
              </a:ext>
            </a:extLst>
          </p:cNvPr>
          <p:cNvGrpSpPr/>
          <p:nvPr/>
        </p:nvGrpSpPr>
        <p:grpSpPr>
          <a:xfrm>
            <a:off x="601759" y="2548772"/>
            <a:ext cx="2504995" cy="723530"/>
            <a:chOff x="2006357" y="1424865"/>
            <a:chExt cx="2504995" cy="723530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0DB10B6-237A-4C1F-97D8-EC6C292181B7}"/>
                </a:ext>
              </a:extLst>
            </p:cNvPr>
            <p:cNvCxnSpPr/>
            <p:nvPr/>
          </p:nvCxnSpPr>
          <p:spPr>
            <a:xfrm>
              <a:off x="3367940" y="1424865"/>
              <a:ext cx="13317" cy="37730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92E138D-52FE-4D5A-96CD-F2068B6865CF}"/>
                </a:ext>
              </a:extLst>
            </p:cNvPr>
            <p:cNvCxnSpPr>
              <a:cxnSpLocks/>
            </p:cNvCxnSpPr>
            <p:nvPr/>
          </p:nvCxnSpPr>
          <p:spPr>
            <a:xfrm>
              <a:off x="2006357" y="1802166"/>
              <a:ext cx="250411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02F86FB-6347-4997-B4A6-7DA7BC3923BB}"/>
                </a:ext>
              </a:extLst>
            </p:cNvPr>
            <p:cNvCxnSpPr>
              <a:cxnSpLocks/>
            </p:cNvCxnSpPr>
            <p:nvPr/>
          </p:nvCxnSpPr>
          <p:spPr>
            <a:xfrm>
              <a:off x="2015234" y="1802166"/>
              <a:ext cx="0" cy="34622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09411C5-49ED-4070-B396-15590A68968A}"/>
                </a:ext>
              </a:extLst>
            </p:cNvPr>
            <p:cNvCxnSpPr>
              <a:cxnSpLocks/>
            </p:cNvCxnSpPr>
            <p:nvPr/>
          </p:nvCxnSpPr>
          <p:spPr>
            <a:xfrm>
              <a:off x="4511352" y="1802166"/>
              <a:ext cx="0" cy="34622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E44E496-0241-4F3F-A2E9-BAC9039FD128}"/>
              </a:ext>
            </a:extLst>
          </p:cNvPr>
          <p:cNvGrpSpPr/>
          <p:nvPr/>
        </p:nvGrpSpPr>
        <p:grpSpPr>
          <a:xfrm>
            <a:off x="192720" y="3266356"/>
            <a:ext cx="774571" cy="369332"/>
            <a:chOff x="479394" y="3429000"/>
            <a:chExt cx="774571" cy="369332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AD7627-DBC6-4607-AC96-562118B4B0D4}"/>
                </a:ext>
              </a:extLst>
            </p:cNvPr>
            <p:cNvSpPr txBox="1"/>
            <p:nvPr/>
          </p:nvSpPr>
          <p:spPr>
            <a:xfrm>
              <a:off x="479394" y="3429000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N      C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A84C8DF5-41CD-4544-9818-0ED45C2E2A2E}"/>
                </a:ext>
              </a:extLst>
            </p:cNvPr>
            <p:cNvCxnSpPr/>
            <p:nvPr/>
          </p:nvCxnSpPr>
          <p:spPr>
            <a:xfrm>
              <a:off x="745724" y="3608781"/>
              <a:ext cx="2663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A995C09-935E-400B-86D0-4499A5B520DA}"/>
              </a:ext>
            </a:extLst>
          </p:cNvPr>
          <p:cNvGrpSpPr/>
          <p:nvPr/>
        </p:nvGrpSpPr>
        <p:grpSpPr>
          <a:xfrm>
            <a:off x="4825403" y="3234837"/>
            <a:ext cx="774571" cy="369332"/>
            <a:chOff x="479394" y="3429000"/>
            <a:chExt cx="774571" cy="369332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0A63BD0-F205-42CB-8535-51F8692E72C8}"/>
                </a:ext>
              </a:extLst>
            </p:cNvPr>
            <p:cNvSpPr txBox="1"/>
            <p:nvPr/>
          </p:nvSpPr>
          <p:spPr>
            <a:xfrm>
              <a:off x="479394" y="3429000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7030A0"/>
                  </a:solidFill>
                </a:rPr>
                <a:t>N      C</a:t>
              </a:r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AF073FB4-5909-485D-B9C3-A0C71793B936}"/>
                </a:ext>
              </a:extLst>
            </p:cNvPr>
            <p:cNvCxnSpPr/>
            <p:nvPr/>
          </p:nvCxnSpPr>
          <p:spPr>
            <a:xfrm>
              <a:off x="745724" y="3608781"/>
              <a:ext cx="2663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59ACB4D-AF6F-4F7F-854B-CE1023B1EBFC}"/>
              </a:ext>
            </a:extLst>
          </p:cNvPr>
          <p:cNvGrpSpPr/>
          <p:nvPr/>
        </p:nvGrpSpPr>
        <p:grpSpPr>
          <a:xfrm>
            <a:off x="340311" y="3639218"/>
            <a:ext cx="2590259" cy="2576034"/>
            <a:chOff x="2577482" y="3596932"/>
            <a:chExt cx="2590259" cy="2576034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5175CE93-EEDB-4438-A7FA-0BE84D1623D6}"/>
                </a:ext>
              </a:extLst>
            </p:cNvPr>
            <p:cNvCxnSpPr>
              <a:cxnSpLocks/>
            </p:cNvCxnSpPr>
            <p:nvPr/>
          </p:nvCxnSpPr>
          <p:spPr>
            <a:xfrm>
              <a:off x="2577489" y="3596932"/>
              <a:ext cx="0" cy="241473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68A1472B-EF29-49FC-A0C7-A09F30B14D05}"/>
                </a:ext>
              </a:extLst>
            </p:cNvPr>
            <p:cNvCxnSpPr>
              <a:cxnSpLocks/>
            </p:cNvCxnSpPr>
            <p:nvPr/>
          </p:nvCxnSpPr>
          <p:spPr>
            <a:xfrm>
              <a:off x="2577482" y="3808516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0D004D24-C0F3-4FE6-B67C-12757D9E40F7}"/>
                </a:ext>
              </a:extLst>
            </p:cNvPr>
            <p:cNvCxnSpPr>
              <a:cxnSpLocks/>
            </p:cNvCxnSpPr>
            <p:nvPr/>
          </p:nvCxnSpPr>
          <p:spPr>
            <a:xfrm>
              <a:off x="2578959" y="4369295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3588CB83-E682-4F46-A3EE-753BD1868C9F}"/>
                </a:ext>
              </a:extLst>
            </p:cNvPr>
            <p:cNvCxnSpPr>
              <a:cxnSpLocks/>
            </p:cNvCxnSpPr>
            <p:nvPr/>
          </p:nvCxnSpPr>
          <p:spPr>
            <a:xfrm>
              <a:off x="2578962" y="4919702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C59B5981-1213-40FB-869C-EFEAA7599893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36" y="5470124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1B827E52-2055-4BC8-BD0E-D417CD96ADC2}"/>
                </a:ext>
              </a:extLst>
            </p:cNvPr>
            <p:cNvCxnSpPr>
              <a:cxnSpLocks/>
            </p:cNvCxnSpPr>
            <p:nvPr/>
          </p:nvCxnSpPr>
          <p:spPr>
            <a:xfrm>
              <a:off x="2587834" y="5993907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57A04F6-A918-496F-AF6A-6FDA5F079307}"/>
                </a:ext>
              </a:extLst>
            </p:cNvPr>
            <p:cNvSpPr txBox="1"/>
            <p:nvPr/>
          </p:nvSpPr>
          <p:spPr>
            <a:xfrm flipH="1">
              <a:off x="2844026" y="3623856"/>
              <a:ext cx="20995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Hofmann-Martius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5FCFC91-33D9-4F60-9934-F87EE6D5CC1F}"/>
                </a:ext>
              </a:extLst>
            </p:cNvPr>
            <p:cNvSpPr txBox="1"/>
            <p:nvPr/>
          </p:nvSpPr>
          <p:spPr>
            <a:xfrm flipH="1">
              <a:off x="2849281" y="4178278"/>
              <a:ext cx="19801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Fisher-</a:t>
              </a:r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Hepp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61FAD941-1BE1-4819-B715-5DCE0269CFCD}"/>
                </a:ext>
              </a:extLst>
            </p:cNvPr>
            <p:cNvSpPr txBox="1"/>
            <p:nvPr/>
          </p:nvSpPr>
          <p:spPr>
            <a:xfrm flipH="1">
              <a:off x="2838930" y="4726345"/>
              <a:ext cx="232881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    azo, C    azo</a:t>
              </a:r>
            </a:p>
            <a:p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375822CC-A7A4-48B0-B4BF-71B14785618A}"/>
                </a:ext>
              </a:extLst>
            </p:cNvPr>
            <p:cNvSpPr txBox="1"/>
            <p:nvPr/>
          </p:nvSpPr>
          <p:spPr>
            <a:xfrm flipH="1">
              <a:off x="2854426" y="5280580"/>
              <a:ext cx="15580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Bamberger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ED0486B-EF8D-41A6-A8FD-9FF15FC669B8}"/>
                </a:ext>
              </a:extLst>
            </p:cNvPr>
            <p:cNvSpPr txBox="1"/>
            <p:nvPr/>
          </p:nvSpPr>
          <p:spPr>
            <a:xfrm flipH="1">
              <a:off x="2854425" y="5772856"/>
              <a:ext cx="15580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Orton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A90A3643-5B7D-4175-A294-CE32596AAEE9}"/>
              </a:ext>
            </a:extLst>
          </p:cNvPr>
          <p:cNvGrpSpPr/>
          <p:nvPr/>
        </p:nvGrpSpPr>
        <p:grpSpPr>
          <a:xfrm>
            <a:off x="2706374" y="3267147"/>
            <a:ext cx="774571" cy="369332"/>
            <a:chOff x="479394" y="3429000"/>
            <a:chExt cx="774571" cy="369332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8226B569-2652-4B56-84E4-68ABFC37569D}"/>
                </a:ext>
              </a:extLst>
            </p:cNvPr>
            <p:cNvSpPr txBox="1"/>
            <p:nvPr/>
          </p:nvSpPr>
          <p:spPr>
            <a:xfrm>
              <a:off x="479394" y="3429000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O      C</a:t>
              </a:r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2650A198-9C4A-4943-972B-77F377630A6B}"/>
                </a:ext>
              </a:extLst>
            </p:cNvPr>
            <p:cNvCxnSpPr/>
            <p:nvPr/>
          </p:nvCxnSpPr>
          <p:spPr>
            <a:xfrm>
              <a:off x="745724" y="3608781"/>
              <a:ext cx="2663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397314EB-0D25-48C1-B46F-2BCF66783BBC}"/>
              </a:ext>
            </a:extLst>
          </p:cNvPr>
          <p:cNvGrpSpPr/>
          <p:nvPr/>
        </p:nvGrpSpPr>
        <p:grpSpPr>
          <a:xfrm>
            <a:off x="7521782" y="3621321"/>
            <a:ext cx="1442420" cy="589481"/>
            <a:chOff x="7085881" y="2579873"/>
            <a:chExt cx="1442420" cy="589481"/>
          </a:xfrm>
        </p:grpSpPr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5E0E4CCF-DC2A-44F6-B1E7-932337E72E3A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81" y="2579873"/>
              <a:ext cx="0" cy="58948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121AC6C6-2428-48EF-80D3-03482DB7FAD1}"/>
                </a:ext>
              </a:extLst>
            </p:cNvPr>
            <p:cNvCxnSpPr>
              <a:cxnSpLocks/>
            </p:cNvCxnSpPr>
            <p:nvPr/>
          </p:nvCxnSpPr>
          <p:spPr>
            <a:xfrm>
              <a:off x="7093265" y="2864526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03E2DD8-DC08-43C2-8B34-44DA9F0CFDE2}"/>
                </a:ext>
              </a:extLst>
            </p:cNvPr>
            <p:cNvSpPr txBox="1"/>
            <p:nvPr/>
          </p:nvSpPr>
          <p:spPr>
            <a:xfrm flipH="1">
              <a:off x="7357785" y="2674558"/>
              <a:ext cx="11705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Claisen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C0083A64-F7B8-402E-BAA0-4EE212332BF4}"/>
              </a:ext>
            </a:extLst>
          </p:cNvPr>
          <p:cNvGrpSpPr/>
          <p:nvPr/>
        </p:nvGrpSpPr>
        <p:grpSpPr>
          <a:xfrm>
            <a:off x="5212688" y="2493022"/>
            <a:ext cx="2504995" cy="723530"/>
            <a:chOff x="2006357" y="1424865"/>
            <a:chExt cx="2504995" cy="723530"/>
          </a:xfrm>
        </p:grpSpPr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0A8C5370-03E9-4EEC-996B-9025544A7299}"/>
                </a:ext>
              </a:extLst>
            </p:cNvPr>
            <p:cNvCxnSpPr/>
            <p:nvPr/>
          </p:nvCxnSpPr>
          <p:spPr>
            <a:xfrm>
              <a:off x="3367940" y="1424865"/>
              <a:ext cx="13317" cy="377302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764AB09D-177E-46B9-8974-3B8302B6365B}"/>
                </a:ext>
              </a:extLst>
            </p:cNvPr>
            <p:cNvCxnSpPr>
              <a:cxnSpLocks/>
            </p:cNvCxnSpPr>
            <p:nvPr/>
          </p:nvCxnSpPr>
          <p:spPr>
            <a:xfrm>
              <a:off x="2006357" y="1802166"/>
              <a:ext cx="250411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46B980A5-07E1-4EF3-B2CF-E3607458C9B4}"/>
                </a:ext>
              </a:extLst>
            </p:cNvPr>
            <p:cNvCxnSpPr>
              <a:cxnSpLocks/>
            </p:cNvCxnSpPr>
            <p:nvPr/>
          </p:nvCxnSpPr>
          <p:spPr>
            <a:xfrm>
              <a:off x="2015234" y="1802166"/>
              <a:ext cx="0" cy="34622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DA4DDC87-9AD5-4359-9217-0D6C7B396A91}"/>
                </a:ext>
              </a:extLst>
            </p:cNvPr>
            <p:cNvCxnSpPr>
              <a:cxnSpLocks/>
            </p:cNvCxnSpPr>
            <p:nvPr/>
          </p:nvCxnSpPr>
          <p:spPr>
            <a:xfrm>
              <a:off x="4511352" y="1802166"/>
              <a:ext cx="0" cy="34622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B935B89B-9A2E-4D6B-8714-A992B214105C}"/>
              </a:ext>
            </a:extLst>
          </p:cNvPr>
          <p:cNvGrpSpPr/>
          <p:nvPr/>
        </p:nvGrpSpPr>
        <p:grpSpPr>
          <a:xfrm>
            <a:off x="4970976" y="3613047"/>
            <a:ext cx="1722858" cy="777201"/>
            <a:chOff x="7085881" y="2579873"/>
            <a:chExt cx="1722858" cy="777201"/>
          </a:xfrm>
        </p:grpSpPr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1420E050-FCF0-4ED7-961B-2741549E577F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81" y="2579873"/>
              <a:ext cx="0" cy="58948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71C29873-9037-4490-B71A-8F2D9A4A5588}"/>
                </a:ext>
              </a:extLst>
            </p:cNvPr>
            <p:cNvCxnSpPr>
              <a:cxnSpLocks/>
            </p:cNvCxnSpPr>
            <p:nvPr/>
          </p:nvCxnSpPr>
          <p:spPr>
            <a:xfrm>
              <a:off x="7093265" y="2864526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6259D4F3-8F64-477C-AE07-B26A94A0DA9E}"/>
                </a:ext>
              </a:extLst>
            </p:cNvPr>
            <p:cNvSpPr txBox="1"/>
            <p:nvPr/>
          </p:nvSpPr>
          <p:spPr>
            <a:xfrm flipH="1">
              <a:off x="7347321" y="2649188"/>
              <a:ext cx="14614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Benzidine-</a:t>
              </a:r>
              <a:r>
                <a:rPr lang="en-US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Semidine</a:t>
              </a:r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4F9B29A-3D39-4853-BC0B-008332C21268}"/>
              </a:ext>
            </a:extLst>
          </p:cNvPr>
          <p:cNvGrpSpPr/>
          <p:nvPr/>
        </p:nvGrpSpPr>
        <p:grpSpPr>
          <a:xfrm>
            <a:off x="2880210" y="3649165"/>
            <a:ext cx="1419404" cy="589481"/>
            <a:chOff x="7085881" y="2579873"/>
            <a:chExt cx="1419404" cy="589481"/>
          </a:xfrm>
        </p:grpSpPr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2BD2BD70-3F24-4E68-8FF8-A48601EE0E67}"/>
                </a:ext>
              </a:extLst>
            </p:cNvPr>
            <p:cNvCxnSpPr>
              <a:cxnSpLocks/>
            </p:cNvCxnSpPr>
            <p:nvPr/>
          </p:nvCxnSpPr>
          <p:spPr>
            <a:xfrm>
              <a:off x="7085881" y="2579873"/>
              <a:ext cx="0" cy="58948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233A42B1-28EB-4759-9190-24DCB2831656}"/>
                </a:ext>
              </a:extLst>
            </p:cNvPr>
            <p:cNvCxnSpPr>
              <a:cxnSpLocks/>
            </p:cNvCxnSpPr>
            <p:nvPr/>
          </p:nvCxnSpPr>
          <p:spPr>
            <a:xfrm>
              <a:off x="7093265" y="2864526"/>
              <a:ext cx="261448" cy="10353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9F8B6CB0-E22A-494B-84D4-04858624E769}"/>
                </a:ext>
              </a:extLst>
            </p:cNvPr>
            <p:cNvSpPr txBox="1"/>
            <p:nvPr/>
          </p:nvSpPr>
          <p:spPr>
            <a:xfrm flipH="1">
              <a:off x="7334769" y="2664471"/>
              <a:ext cx="11705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Fries</a:t>
              </a: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B3320CCC-1D6A-4BDC-89DD-E1B5BCB596B0}"/>
              </a:ext>
            </a:extLst>
          </p:cNvPr>
          <p:cNvGrpSpPr/>
          <p:nvPr/>
        </p:nvGrpSpPr>
        <p:grpSpPr>
          <a:xfrm>
            <a:off x="7348024" y="3255985"/>
            <a:ext cx="774571" cy="369332"/>
            <a:chOff x="479394" y="3429000"/>
            <a:chExt cx="774571" cy="369332"/>
          </a:xfrm>
        </p:grpSpPr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70385304-FE57-410D-BD9A-CAD868164780}"/>
                </a:ext>
              </a:extLst>
            </p:cNvPr>
            <p:cNvSpPr txBox="1"/>
            <p:nvPr/>
          </p:nvSpPr>
          <p:spPr>
            <a:xfrm>
              <a:off x="479394" y="3429000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7030A0"/>
                  </a:solidFill>
                </a:rPr>
                <a:t>O      C</a:t>
              </a:r>
            </a:p>
          </p:txBody>
        </p: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AA17BA0B-C49B-4490-B741-B526756B06DA}"/>
                </a:ext>
              </a:extLst>
            </p:cNvPr>
            <p:cNvCxnSpPr/>
            <p:nvPr/>
          </p:nvCxnSpPr>
          <p:spPr>
            <a:xfrm>
              <a:off x="745724" y="3608781"/>
              <a:ext cx="26633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B3D38260-28EF-480F-B0B5-369538B5977B}"/>
              </a:ext>
            </a:extLst>
          </p:cNvPr>
          <p:cNvCxnSpPr/>
          <p:nvPr/>
        </p:nvCxnSpPr>
        <p:spPr>
          <a:xfrm>
            <a:off x="887767" y="4998975"/>
            <a:ext cx="213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9C0266D8-3B0E-43C3-A44B-19D944B02937}"/>
              </a:ext>
            </a:extLst>
          </p:cNvPr>
          <p:cNvCxnSpPr/>
          <p:nvPr/>
        </p:nvCxnSpPr>
        <p:spPr>
          <a:xfrm>
            <a:off x="1803644" y="4991578"/>
            <a:ext cx="21306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4249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FE1A1CC-15A3-444B-87BE-73F8F429CEAC}"/>
              </a:ext>
            </a:extLst>
          </p:cNvPr>
          <p:cNvSpPr/>
          <p:nvPr/>
        </p:nvSpPr>
        <p:spPr>
          <a:xfrm>
            <a:off x="297402" y="1131296"/>
            <a:ext cx="8549196" cy="3268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rearrangement which converts an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AMIDE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an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one carbon atom less by the action of alkaline hypohalite or bromine in alkali is known as Hofmann rearrangement or reaction.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Amides which do not have a substitution on the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NITROGEN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display molecular rearrangement to primary amines.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rearrangement, the carbonyl carbon atom of the amide is lost and the R group of amide gets attached to the nitrogen of the amine.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5A1F36-0C3E-49BD-92CB-71E1EA922649}"/>
              </a:ext>
            </a:extLst>
          </p:cNvPr>
          <p:cNvSpPr/>
          <p:nvPr/>
        </p:nvSpPr>
        <p:spPr>
          <a:xfrm>
            <a:off x="0" y="0"/>
            <a:ext cx="9144000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600" b="1" dirty="0">
                <a:solidFill>
                  <a:schemeClr val="tx1"/>
                </a:solidFill>
              </a:rPr>
              <a:t>Hoffmann Rearrangement</a:t>
            </a:r>
          </a:p>
        </p:txBody>
      </p:sp>
    </p:spTree>
    <p:extLst>
      <p:ext uri="{BB962C8B-B14F-4D97-AF65-F5344CB8AC3E}">
        <p14:creationId xmlns:p14="http://schemas.microsoft.com/office/powerpoint/2010/main" val="2449797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15B4F67-208E-486F-8F37-8037B17627B2}"/>
              </a:ext>
            </a:extLst>
          </p:cNvPr>
          <p:cNvSpPr/>
          <p:nvPr/>
        </p:nvSpPr>
        <p:spPr>
          <a:xfrm>
            <a:off x="237479" y="1067600"/>
            <a:ext cx="84160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reaction is as follows :</a:t>
            </a: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AB475A4-781D-4017-A899-7A1F569887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389553"/>
              </p:ext>
            </p:extLst>
          </p:nvPr>
        </p:nvGraphicFramePr>
        <p:xfrm>
          <a:off x="625674" y="1729319"/>
          <a:ext cx="7417697" cy="741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S ChemDraw Drawing" r:id="rId3" imgW="8857346" imgH="885641" progId="ChemDraw.Document.6.0">
                  <p:embed/>
                </p:oleObj>
              </mc:Choice>
              <mc:Fallback>
                <p:oleObj name="CS ChemDraw Drawing" r:id="rId3" imgW="8857346" imgH="88564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5674" y="1729319"/>
                        <a:ext cx="7417697" cy="741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67503352-D542-4E53-B625-BD6356004F5D}"/>
              </a:ext>
            </a:extLst>
          </p:cNvPr>
          <p:cNvSpPr/>
          <p:nvPr/>
        </p:nvSpPr>
        <p:spPr>
          <a:xfrm>
            <a:off x="372862" y="3144038"/>
            <a:ext cx="7923320" cy="2345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STEPS :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reaction is believed to proceed through following steps-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1: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Bromination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nitrogen.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2: Extraction of H</a:t>
            </a:r>
            <a:r>
              <a:rPr lang="en-US" sz="20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OH</a:t>
            </a:r>
            <a:r>
              <a:rPr lang="en-US" sz="20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 rearrangement of anion.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3: Hydrolysis.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050792-B907-40BC-BAF5-590E9D3D5495}"/>
              </a:ext>
            </a:extLst>
          </p:cNvPr>
          <p:cNvSpPr/>
          <p:nvPr/>
        </p:nvSpPr>
        <p:spPr>
          <a:xfrm>
            <a:off x="0" y="0"/>
            <a:ext cx="9144000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Steps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52044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0BBBDA2-F7D4-40FA-88EB-0618ADA60B62}"/>
              </a:ext>
            </a:extLst>
          </p:cNvPr>
          <p:cNvSpPr/>
          <p:nvPr/>
        </p:nvSpPr>
        <p:spPr>
          <a:xfrm>
            <a:off x="0" y="0"/>
            <a:ext cx="9144000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</a:t>
            </a:r>
            <a:endParaRPr lang="en-US" sz="3600" b="1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1FD0B67-9127-431E-881F-3A72A148B3B4}"/>
              </a:ext>
            </a:extLst>
          </p:cNvPr>
          <p:cNvGrpSpPr/>
          <p:nvPr/>
        </p:nvGrpSpPr>
        <p:grpSpPr>
          <a:xfrm>
            <a:off x="455715" y="797872"/>
            <a:ext cx="6220288" cy="5865337"/>
            <a:chOff x="801949" y="797872"/>
            <a:chExt cx="6220288" cy="5865337"/>
          </a:xfrm>
        </p:grpSpPr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F4AA6E2B-0424-43D0-9265-805C3B14326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8359258"/>
                </p:ext>
              </p:extLst>
            </p:nvPr>
          </p:nvGraphicFramePr>
          <p:xfrm>
            <a:off x="828831" y="797872"/>
            <a:ext cx="6193406" cy="55249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4" name="CS ChemDraw Drawing" r:id="rId3" imgW="7004304" imgH="6248526" progId="ChemDraw.Document.6.0">
                    <p:embed/>
                  </p:oleObj>
                </mc:Choice>
                <mc:Fallback>
                  <p:oleObj name="CS ChemDraw Drawing" r:id="rId3" imgW="7004304" imgH="6248526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828831" y="797872"/>
                          <a:ext cx="6193406" cy="552495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C6F9D40-A9EB-4091-BFC7-BD7B9886B0BF}"/>
                </a:ext>
              </a:extLst>
            </p:cNvPr>
            <p:cNvSpPr txBox="1"/>
            <p:nvPr/>
          </p:nvSpPr>
          <p:spPr>
            <a:xfrm>
              <a:off x="1020933" y="1404589"/>
              <a:ext cx="13227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Amide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29A6C22-8F00-4A48-8BB3-D902294C54CE}"/>
                </a:ext>
              </a:extLst>
            </p:cNvPr>
            <p:cNvSpPr txBox="1"/>
            <p:nvPr/>
          </p:nvSpPr>
          <p:spPr>
            <a:xfrm>
              <a:off x="4265730" y="1422496"/>
              <a:ext cx="17474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N-</a:t>
              </a:r>
              <a:r>
                <a:rPr 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Bromoamide</a:t>
              </a:r>
              <a:endPara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0633010-4A07-47F3-A06B-38DA0D5CE9F3}"/>
                </a:ext>
              </a:extLst>
            </p:cNvPr>
            <p:cNvSpPr txBox="1"/>
            <p:nvPr/>
          </p:nvSpPr>
          <p:spPr>
            <a:xfrm>
              <a:off x="801949" y="2780090"/>
              <a:ext cx="17474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N-</a:t>
              </a:r>
              <a:r>
                <a:rPr 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Bromoamide</a:t>
              </a:r>
              <a:endPara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8307B3C-3071-4EFF-A082-7A92E2AE4D43}"/>
                </a:ext>
              </a:extLst>
            </p:cNvPr>
            <p:cNvSpPr txBox="1"/>
            <p:nvPr/>
          </p:nvSpPr>
          <p:spPr>
            <a:xfrm>
              <a:off x="4469917" y="2770690"/>
              <a:ext cx="21972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Bromoamide</a:t>
              </a:r>
              <a:r>
                <a:rPr 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anion</a:t>
              </a:r>
            </a:p>
            <a:p>
              <a:r>
                <a:rPr 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(Unstable)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9037D5A-99EF-482E-87E4-E05417955AAC}"/>
                </a:ext>
              </a:extLst>
            </p:cNvPr>
            <p:cNvSpPr txBox="1"/>
            <p:nvPr/>
          </p:nvSpPr>
          <p:spPr>
            <a:xfrm>
              <a:off x="4125538" y="4097786"/>
              <a:ext cx="20278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Acyl nitrene</a:t>
              </a:r>
            </a:p>
            <a:p>
              <a:r>
                <a:rPr 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(Electron deficient)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AEC5667-8527-4570-9FE5-6678BAA52045}"/>
                </a:ext>
              </a:extLst>
            </p:cNvPr>
            <p:cNvSpPr txBox="1"/>
            <p:nvPr/>
          </p:nvSpPr>
          <p:spPr>
            <a:xfrm>
              <a:off x="3925534" y="5240216"/>
              <a:ext cx="17474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Isocyanate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C2CDF2A-62DF-4E82-A958-B22E015E686D}"/>
                </a:ext>
              </a:extLst>
            </p:cNvPr>
            <p:cNvSpPr txBox="1"/>
            <p:nvPr/>
          </p:nvSpPr>
          <p:spPr>
            <a:xfrm>
              <a:off x="4125538" y="6263099"/>
              <a:ext cx="8787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Amine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A170379B-A3FC-44A0-BEA3-0A9E110A8B9B}"/>
              </a:ext>
            </a:extLst>
          </p:cNvPr>
          <p:cNvSpPr/>
          <p:nvPr/>
        </p:nvSpPr>
        <p:spPr>
          <a:xfrm>
            <a:off x="5729185" y="4798992"/>
            <a:ext cx="3334913" cy="1709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Hofmann rearrangement involves a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1,2-shift of </a:t>
            </a:r>
            <a:r>
              <a:rPr lang="en-US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with its electron pair to an electron-deficient NITROGEN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135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8B869B4-AED5-4F1A-B625-050A0FBCE014}"/>
              </a:ext>
            </a:extLst>
          </p:cNvPr>
          <p:cNvSpPr/>
          <p:nvPr/>
        </p:nvSpPr>
        <p:spPr>
          <a:xfrm>
            <a:off x="838940" y="1154700"/>
            <a:ext cx="7665868" cy="2345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interesting stereochemical observation is that if the migrating group (R) is chiral , its configuration is retained in the product amine.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 this rearrangement is INTRAMOLECULAR, the migrating group does not become free, but remains attached with the substrate in some way e.g. via bridged transition state.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B2228D-62C8-40AB-9A1A-58A1D3391E5F}"/>
              </a:ext>
            </a:extLst>
          </p:cNvPr>
          <p:cNvSpPr/>
          <p:nvPr/>
        </p:nvSpPr>
        <p:spPr>
          <a:xfrm>
            <a:off x="0" y="0"/>
            <a:ext cx="9144000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Stereochemistry</a:t>
            </a:r>
          </a:p>
        </p:txBody>
      </p:sp>
    </p:spTree>
    <p:extLst>
      <p:ext uri="{BB962C8B-B14F-4D97-AF65-F5344CB8AC3E}">
        <p14:creationId xmlns:p14="http://schemas.microsoft.com/office/powerpoint/2010/main" val="313119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8794821-5C72-4466-97E8-967D002138EE}"/>
              </a:ext>
            </a:extLst>
          </p:cNvPr>
          <p:cNvSpPr/>
          <p:nvPr/>
        </p:nvSpPr>
        <p:spPr>
          <a:xfrm>
            <a:off x="176636" y="769476"/>
            <a:ext cx="8780016" cy="2345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the rearrangement is intramolecular has been supported by following evidences: </a:t>
            </a:r>
          </a:p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When the HR is carried out with mixture of m-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deuteriobenzamide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p-substituted benzamide, only m-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deuterioaniline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p-substituted aniline are formed. This shows that the rearrangement is intramolecular.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DB9D9E-897F-4C4B-85C8-EE38D7390949}"/>
              </a:ext>
            </a:extLst>
          </p:cNvPr>
          <p:cNvSpPr/>
          <p:nvPr/>
        </p:nvSpPr>
        <p:spPr>
          <a:xfrm>
            <a:off x="0" y="0"/>
            <a:ext cx="9144000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AA64CB4-18F5-41C3-98F0-18059A4CF6A2}"/>
              </a:ext>
            </a:extLst>
          </p:cNvPr>
          <p:cNvGrpSpPr/>
          <p:nvPr/>
        </p:nvGrpSpPr>
        <p:grpSpPr>
          <a:xfrm>
            <a:off x="1130300" y="3108339"/>
            <a:ext cx="6754813" cy="3184525"/>
            <a:chOff x="1130300" y="3419062"/>
            <a:chExt cx="6754813" cy="3184525"/>
          </a:xfrm>
        </p:grpSpPr>
        <p:graphicFrame>
          <p:nvGraphicFramePr>
            <p:cNvPr id="8" name="Object 7">
              <a:extLst>
                <a:ext uri="{FF2B5EF4-FFF2-40B4-BE49-F238E27FC236}">
                  <a16:creationId xmlns:a16="http://schemas.microsoft.com/office/drawing/2014/main" id="{7A1974D0-1793-4C01-A542-7F73B02C31C5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60360677"/>
                </p:ext>
              </p:extLst>
            </p:nvPr>
          </p:nvGraphicFramePr>
          <p:xfrm>
            <a:off x="1130300" y="3419062"/>
            <a:ext cx="6754813" cy="3184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8" name="CS ChemDraw Drawing" r:id="rId3" imgW="8560060" imgH="4035489" progId="ChemDraw.Document.6.0">
                    <p:embed/>
                  </p:oleObj>
                </mc:Choice>
                <mc:Fallback>
                  <p:oleObj name="CS ChemDraw Drawing" r:id="rId3" imgW="8560060" imgH="4035489" progId="ChemDraw.Document.6.0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130300" y="3419062"/>
                          <a:ext cx="6754813" cy="318452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D5AF1D4-F737-4FCF-B5A7-37101D243AB1}"/>
                </a:ext>
              </a:extLst>
            </p:cNvPr>
            <p:cNvGrpSpPr/>
            <p:nvPr/>
          </p:nvGrpSpPr>
          <p:grpSpPr>
            <a:xfrm>
              <a:off x="3187083" y="4092609"/>
              <a:ext cx="2272684" cy="1837674"/>
              <a:chOff x="3187083" y="3994951"/>
              <a:chExt cx="2272684" cy="1837674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176CCF4E-6F8B-4748-BC28-2DC18EFEBC75}"/>
                  </a:ext>
                </a:extLst>
              </p:cNvPr>
              <p:cNvCxnSpPr/>
              <p:nvPr/>
            </p:nvCxnSpPr>
            <p:spPr>
              <a:xfrm>
                <a:off x="3187083" y="4731795"/>
                <a:ext cx="506027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B631A9B3-7DD9-463A-B1C3-C76898585D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1985" y="3994953"/>
                <a:ext cx="1478" cy="183767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C48E647C-9645-404F-BF8E-F96E3CBD92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93110" y="3994951"/>
                <a:ext cx="1747429" cy="739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C3C4E56C-F28D-48A9-B9C1-A4DFC9998AF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3463" y="5825232"/>
                <a:ext cx="1756304" cy="739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9559A0C-DC53-44AD-BB8A-8C0B4D9FD91C}"/>
                </a:ext>
              </a:extLst>
            </p:cNvPr>
            <p:cNvSpPr txBox="1"/>
            <p:nvPr/>
          </p:nvSpPr>
          <p:spPr>
            <a:xfrm>
              <a:off x="3712176" y="3731756"/>
              <a:ext cx="15628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Intramolecular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8A1184D-54CE-4E0D-A8A8-DB6542CB7F18}"/>
                </a:ext>
              </a:extLst>
            </p:cNvPr>
            <p:cNvSpPr txBox="1"/>
            <p:nvPr/>
          </p:nvSpPr>
          <p:spPr>
            <a:xfrm>
              <a:off x="3781718" y="5962910"/>
              <a:ext cx="1569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Intermolecular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3D23361-3B9A-459B-8757-8AE7DAB051DB}"/>
                </a:ext>
              </a:extLst>
            </p:cNvPr>
            <p:cNvSpPr txBox="1"/>
            <p:nvPr/>
          </p:nvSpPr>
          <p:spPr>
            <a:xfrm>
              <a:off x="4406110" y="5568320"/>
              <a:ext cx="38504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rgbClr val="FF0000"/>
                  </a:solidFill>
                </a:rPr>
                <a:t>x</a:t>
              </a:r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BC2C94A1-B7CE-42AE-B00F-38A12608A1C9}"/>
              </a:ext>
            </a:extLst>
          </p:cNvPr>
          <p:cNvSpPr/>
          <p:nvPr/>
        </p:nvSpPr>
        <p:spPr>
          <a:xfrm>
            <a:off x="5274976" y="6271738"/>
            <a:ext cx="28664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Verdana" panose="020B0604030504040204" pitchFamily="34" charset="0"/>
              </a:rPr>
              <a:t>No cross-products formed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75707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BDA0C9E-4996-4795-8097-64B202FBCC27}"/>
              </a:ext>
            </a:extLst>
          </p:cNvPr>
          <p:cNvSpPr/>
          <p:nvPr/>
        </p:nvSpPr>
        <p:spPr>
          <a:xfrm>
            <a:off x="199749" y="910797"/>
            <a:ext cx="8589146" cy="96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When optically active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phenylpropionamide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undergoes HR, then </a:t>
            </a:r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-phenylethylamine having the same configuration is formed.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6CF7C2-7CF1-4A75-9DA0-368BEDECD516}"/>
              </a:ext>
            </a:extLst>
          </p:cNvPr>
          <p:cNvSpPr/>
          <p:nvPr/>
        </p:nvSpPr>
        <p:spPr>
          <a:xfrm>
            <a:off x="0" y="0"/>
            <a:ext cx="9144000" cy="6835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4F090BB-0597-45B8-8473-20ECFA1A5C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329289"/>
              </p:ext>
            </p:extLst>
          </p:nvPr>
        </p:nvGraphicFramePr>
        <p:xfrm>
          <a:off x="1033124" y="2840925"/>
          <a:ext cx="6725959" cy="2024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CS ChemDraw Drawing" r:id="rId3" imgW="4962002" imgH="1493267" progId="ChemDraw.Document.6.0">
                  <p:embed/>
                </p:oleObj>
              </mc:Choice>
              <mc:Fallback>
                <p:oleObj name="CS ChemDraw Drawing" r:id="rId3" imgW="4962002" imgH="1493267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3124" y="2840925"/>
                        <a:ext cx="6725959" cy="2024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6942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643</Words>
  <Application>Microsoft Office PowerPoint</Application>
  <PresentationFormat>On-screen Show (4:3)</PresentationFormat>
  <Paragraphs>105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Verdana</vt:lpstr>
      <vt:lpstr>Wingdings</vt:lpstr>
      <vt:lpstr>Office Theme</vt:lpstr>
      <vt:lpstr>CS ChemDraw Drawing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jayantasamanta0000@gmail.com</dc:creator>
  <cp:lastModifiedBy>jayantasamanta0000@gmail.com</cp:lastModifiedBy>
  <cp:revision>33</cp:revision>
  <dcterms:created xsi:type="dcterms:W3CDTF">2020-03-29T23:08:29Z</dcterms:created>
  <dcterms:modified xsi:type="dcterms:W3CDTF">2020-03-30T04:12:17Z</dcterms:modified>
</cp:coreProperties>
</file>