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6"/>
  </p:notesMasterIdLst>
  <p:sldIdLst>
    <p:sldId id="257" r:id="rId2"/>
    <p:sldId id="269" r:id="rId3"/>
    <p:sldId id="259" r:id="rId4"/>
    <p:sldId id="270" r:id="rId5"/>
    <p:sldId id="273" r:id="rId6"/>
    <p:sldId id="268" r:id="rId7"/>
    <p:sldId id="271" r:id="rId8"/>
    <p:sldId id="260" r:id="rId9"/>
    <p:sldId id="267" r:id="rId10"/>
    <p:sldId id="262" r:id="rId11"/>
    <p:sldId id="263" r:id="rId12"/>
    <p:sldId id="258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2902"/>
    <a:srgbClr val="FF7C80"/>
    <a:srgbClr val="000066"/>
    <a:srgbClr val="5B2C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03" autoAdjust="0"/>
    <p:restoredTop sz="95056" autoAdjust="0"/>
  </p:normalViewPr>
  <p:slideViewPr>
    <p:cSldViewPr snapToGrid="0">
      <p:cViewPr varScale="1">
        <p:scale>
          <a:sx n="60" d="100"/>
          <a:sy n="60" d="100"/>
        </p:scale>
        <p:origin x="4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FCAA8-028A-4FDF-B18C-6DA89E670A12}" type="datetimeFigureOut">
              <a:rPr lang="en-IN" smtClean="0"/>
              <a:t>29-03-2020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7A2E9-E053-4F6A-BC9D-7B43225FE3D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3634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N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0197E8-FEE4-4076-8E04-E66EAEC615AF}" type="slidenum">
              <a:rPr lang="en-US" sz="1200" smtClean="0">
                <a:latin typeface="Times New Roman" panose="02020603050405020304" pitchFamily="18" charset="0"/>
              </a:rPr>
              <a:pPr/>
              <a:t>1</a:t>
            </a:fld>
            <a:endParaRPr lang="en-US" sz="12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75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4688" y="3016250"/>
            <a:ext cx="6118225" cy="3441700"/>
          </a:xfrm>
          <a:ln cap="flat"/>
        </p:spPr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22966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FF0A58-A2DC-4583-8EBD-FC9AF0B6A7DF}" type="slidenum">
              <a:rPr lang="en-US" sz="1200" smtClean="0">
                <a:latin typeface="Times New Roman" panose="02020603050405020304" pitchFamily="18" charset="0"/>
              </a:rPr>
              <a:pPr/>
              <a:t>10</a:t>
            </a:fld>
            <a:endParaRPr lang="en-US" sz="12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20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N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499ABA-9893-4B5E-8697-D76E9BDA7B4D}" type="slidenum">
              <a:rPr lang="en-US" sz="1200" smtClean="0">
                <a:latin typeface="Times New Roman" panose="02020603050405020304" pitchFamily="18" charset="0"/>
              </a:rPr>
              <a:pPr/>
              <a:t>11</a:t>
            </a:fld>
            <a:endParaRPr lang="en-US" sz="12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094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7A2E9-E053-4F6A-BC9D-7B43225FE3D9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483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11FD62-657F-4F84-A255-7B67EAB66A07}" type="slidenum">
              <a:rPr lang="en-US" sz="1200" smtClean="0">
                <a:latin typeface="Times New Roman" panose="02020603050405020304" pitchFamily="18" charset="0"/>
              </a:rPr>
              <a:pPr/>
              <a:t>13</a:t>
            </a:fld>
            <a:endParaRPr lang="en-US" sz="12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815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N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826A8C-6BDF-4B64-84A5-6D77046A866C}" type="slidenum">
              <a:rPr lang="en-US" sz="1200" smtClean="0">
                <a:latin typeface="Times New Roman" panose="02020603050405020304" pitchFamily="18" charset="0"/>
              </a:rPr>
              <a:pPr/>
              <a:t>14</a:t>
            </a:fld>
            <a:endParaRPr lang="en-US" sz="12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737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144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459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196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876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279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88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29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668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71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077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28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123CF-8ED7-4AAE-8F90-667FEFB31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669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524000" y="236483"/>
            <a:ext cx="8458200" cy="31215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Molecular Spectroscopy</a:t>
            </a:r>
            <a:br>
              <a:rPr lang="en-US" sz="6000" b="1" dirty="0" smtClean="0">
                <a:solidFill>
                  <a:srgbClr val="FF0000"/>
                </a:solidFill>
                <a:latin typeface="Agency FB" panose="020B0503020202020204" pitchFamily="34" charset="0"/>
              </a:rPr>
            </a:br>
            <a:r>
              <a:rPr lang="en-US" sz="6000" b="1" dirty="0">
                <a:solidFill>
                  <a:srgbClr val="FF0000"/>
                </a:solidFill>
                <a:latin typeface="Agency FB" panose="020B0503020202020204" pitchFamily="34" charset="0"/>
              </a:rPr>
              <a:t/>
            </a:r>
            <a:br>
              <a:rPr lang="en-US" sz="6000" b="1" dirty="0">
                <a:solidFill>
                  <a:srgbClr val="FF0000"/>
                </a:solidFill>
                <a:latin typeface="Agency FB" panose="020B0503020202020204" pitchFamily="34" charset="0"/>
              </a:rPr>
            </a:br>
            <a:r>
              <a:rPr lang="en-US" b="1" dirty="0" smtClean="0">
                <a:latin typeface="Agency FB" panose="020B0503020202020204" pitchFamily="34" charset="0"/>
              </a:rPr>
              <a:t>Introduction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IN" dirty="0" smtClean="0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D74652-F728-416E-A4B3-8DE03DAC0567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2701159" y="3808936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Indranil </a:t>
            </a:r>
            <a:r>
              <a:rPr lang="en-US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Chakraborty</a:t>
            </a:r>
            <a:endParaRPr lang="en-US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</a:t>
            </a:r>
          </a:p>
          <a:p>
            <a:pPr algn="ctr"/>
            <a:r>
              <a:rPr lang="en-US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Kharagpur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College</a:t>
            </a:r>
            <a:b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6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475178" y="3578771"/>
            <a:ext cx="6479628" cy="314270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Comic Sans MS" panose="030F0702030302020204" pitchFamily="66" charset="0"/>
              </a:rPr>
              <a:t/>
            </a:r>
            <a:br>
              <a:rPr lang="en-US" sz="2600" b="1" dirty="0">
                <a:latin typeface="Comic Sans MS" panose="030F0702030302020204" pitchFamily="66" charset="0"/>
              </a:rPr>
            </a:br>
            <a:r>
              <a:rPr lang="en-US" sz="2600" b="1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Radiowave</a:t>
            </a:r>
            <a: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NMR</a:t>
            </a:r>
            <a:b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sz="26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Microwave</a:t>
            </a:r>
            <a: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ESR, EPR, Rotational Spectroscopy</a:t>
            </a:r>
            <a:b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sz="26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Infrared</a:t>
            </a:r>
            <a: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Vibrational spectroscopy</a:t>
            </a:r>
            <a:b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sz="26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UV-Visible</a:t>
            </a:r>
            <a: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Electronic Spectroscopy</a:t>
            </a:r>
            <a:b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sz="26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UV-X-Ray</a:t>
            </a:r>
            <a: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Photo Electron Spectroscopy</a:t>
            </a:r>
            <a:b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sz="26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Gamma Ray</a:t>
            </a:r>
            <a: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en-US" sz="2600" b="1" dirty="0" err="1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Mössbauer</a:t>
            </a:r>
            <a:r>
              <a:rPr lang="en-US" sz="2600" b="1" dirty="0">
                <a:solidFill>
                  <a:schemeClr val="accent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Spectroscopy</a:t>
            </a:r>
            <a:r>
              <a:rPr lang="en-US" sz="2600" b="1" dirty="0">
                <a:latin typeface="Comic Sans MS" panose="030F0702030302020204" pitchFamily="66" charset="0"/>
              </a:rPr>
              <a:t/>
            </a:r>
            <a:br>
              <a:rPr lang="en-US" sz="2600" b="1" dirty="0">
                <a:latin typeface="Comic Sans MS" panose="030F0702030302020204" pitchFamily="66" charset="0"/>
              </a:rPr>
            </a:br>
            <a:endParaRPr lang="en-US" sz="2600" b="1" dirty="0">
              <a:latin typeface="Comic Sans MS" panose="030F0702030302020204" pitchFamily="66" charset="0"/>
            </a:endParaRP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3BEDF1-6A00-4966-909D-7448D8F5AABD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sz="1400"/>
          </a:p>
        </p:txBody>
      </p:sp>
      <p:pic>
        <p:nvPicPr>
          <p:cNvPr id="23555" name="Picture 2" descr="G:\Documents and Settings\scholar\My Documents\images\electromagnetic-spectru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146" y="215081"/>
            <a:ext cx="7162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28532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3" t="3391" r="4289" b="8051"/>
          <a:stretch>
            <a:fillRect/>
          </a:stretch>
        </p:blipFill>
        <p:spPr bwMode="auto">
          <a:xfrm>
            <a:off x="1928814" y="126124"/>
            <a:ext cx="8415337" cy="342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114" y="3648060"/>
            <a:ext cx="11974286" cy="316264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25000"/>
              </a:lnSpc>
              <a:buNone/>
              <a:defRPr/>
            </a:pPr>
            <a:r>
              <a:rPr lang="en-IN" sz="1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Energy increases going to the left</a:t>
            </a:r>
          </a:p>
          <a:p>
            <a:pPr marL="0" indent="0" algn="just">
              <a:lnSpc>
                <a:spcPct val="125000"/>
              </a:lnSpc>
              <a:buNone/>
              <a:defRPr/>
            </a:pPr>
            <a:r>
              <a:rPr lang="en-IN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Ultraviolet and visible have sufficient energy to effect electronic transitions.</a:t>
            </a:r>
          </a:p>
          <a:p>
            <a:pPr marL="0" indent="0" algn="just">
              <a:lnSpc>
                <a:spcPct val="125000"/>
              </a:lnSpc>
              <a:buNone/>
              <a:defRPr/>
            </a:pPr>
            <a:r>
              <a:rPr lang="en-IN" sz="1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Infrared has sufficient energy only to effect transitions between vibrational energy states.</a:t>
            </a:r>
          </a:p>
          <a:p>
            <a:pPr marL="0" indent="0" algn="just">
              <a:lnSpc>
                <a:spcPct val="125000"/>
              </a:lnSpc>
              <a:buNone/>
              <a:defRPr/>
            </a:pPr>
            <a:r>
              <a:rPr lang="en-IN" sz="1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1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Microwave has only enough energy to effect transitions between rotational energy states. </a:t>
            </a:r>
          </a:p>
          <a:p>
            <a:pPr marL="0" indent="0" algn="just">
              <a:lnSpc>
                <a:spcPct val="125000"/>
              </a:lnSpc>
              <a:buNone/>
              <a:defRPr/>
            </a:pPr>
            <a:r>
              <a:rPr lang="en-IN" sz="1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Radio waves have </a:t>
            </a:r>
            <a:r>
              <a:rPr lang="en-IN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insufficient energy</a:t>
            </a:r>
            <a:r>
              <a:rPr lang="en-IN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to effect molecules but affect nuclear spin energy states found in magnetic fields. This latter interaction is most important because it is used in </a:t>
            </a:r>
            <a:r>
              <a:rPr lang="en-IN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Nuclear Magnetic Resonance </a:t>
            </a:r>
            <a:r>
              <a:rPr lang="en-IN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spectroscopy.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47125" y="6400800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8E6DD4-AAE5-45E4-9090-E7377762A6C8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138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236485" y="0"/>
            <a:ext cx="11729545" cy="6858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4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Emission Spectroscopy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Thermal </a:t>
            </a: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or electrical excitation of atoms leading electrons to metastable state. The electrons jump to ground state releasing some energy as radiation. This radiation is analyzed with 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spectroscope. </a:t>
            </a:r>
            <a:r>
              <a:rPr lang="en-US" sz="8800" b="1" dirty="0" smtClean="0">
                <a:solidFill>
                  <a:srgbClr val="5B2C05"/>
                </a:solidFill>
                <a:latin typeface="Comic Sans MS" panose="030F0702030302020204" pitchFamily="66" charset="0"/>
              </a:rPr>
              <a:t>Ex</a:t>
            </a:r>
            <a:r>
              <a:rPr lang="en-US" sz="8800" b="1" dirty="0">
                <a:solidFill>
                  <a:srgbClr val="5B2C05"/>
                </a:solidFill>
                <a:latin typeface="Comic Sans MS" panose="030F0702030302020204" pitchFamily="66" charset="0"/>
              </a:rPr>
              <a:t>: </a:t>
            </a:r>
            <a:r>
              <a:rPr lang="en-US" sz="8800" b="1" dirty="0" err="1">
                <a:solidFill>
                  <a:srgbClr val="5B2C05"/>
                </a:solidFill>
                <a:latin typeface="Comic Sans MS" panose="030F0702030302020204" pitchFamily="66" charset="0"/>
              </a:rPr>
              <a:t>Fluoroscence</a:t>
            </a:r>
            <a:r>
              <a:rPr lang="en-US" sz="8800" b="1" dirty="0">
                <a:solidFill>
                  <a:srgbClr val="5B2C05"/>
                </a:solidFill>
                <a:latin typeface="Comic Sans MS" panose="030F0702030302020204" pitchFamily="66" charset="0"/>
              </a:rPr>
              <a:t>, Phosphorescence</a:t>
            </a:r>
          </a:p>
          <a:p>
            <a:pPr marL="0" indent="0">
              <a:buNone/>
            </a:pPr>
            <a:endParaRPr lang="en-US" sz="46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4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Absorption Spectroscopy</a:t>
            </a:r>
            <a:endParaRPr lang="en-US" sz="123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8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Substances are excited by electromagnetic radiation and energy of certain wavelength are absorbed by the substance which are characteristics of some </a:t>
            </a:r>
            <a:r>
              <a:rPr lang="en-US" sz="8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functionalities. These missing wavelengths can be detected by allowing the light coming from the sample to fall on a photographic plate or other device. These pattern of spectral lines </a:t>
            </a:r>
            <a:r>
              <a:rPr lang="en-US" sz="8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(corresponding </a:t>
            </a:r>
            <a:r>
              <a:rPr lang="en-US" sz="8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to the wavelengths absorbed)</a:t>
            </a:r>
            <a:r>
              <a:rPr lang="en-US" sz="8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8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are </a:t>
            </a:r>
            <a:r>
              <a:rPr lang="en-US" sz="8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called absorption </a:t>
            </a:r>
            <a:r>
              <a:rPr lang="en-US" sz="8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spectra. </a:t>
            </a:r>
            <a:r>
              <a:rPr lang="en-US" sz="8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After </a:t>
            </a:r>
            <a:r>
              <a:rPr lang="en-US" sz="8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absorption, the </a:t>
            </a:r>
            <a:r>
              <a:rPr lang="en-US" sz="8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transmitted light is </a:t>
            </a:r>
            <a:r>
              <a:rPr lang="en-US" sz="8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analyzed </a:t>
            </a:r>
            <a:r>
              <a:rPr lang="en-US" sz="8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by a spectrometer relative to the incident light  of given frequency.</a:t>
            </a:r>
          </a:p>
          <a:p>
            <a:pPr marL="0" indent="0">
              <a:buNone/>
            </a:pPr>
            <a:r>
              <a:rPr lang="en-US" sz="8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8600" b="1" dirty="0">
                <a:solidFill>
                  <a:srgbClr val="5E2902"/>
                </a:solidFill>
                <a:latin typeface="Comic Sans MS" panose="030F0702030302020204" pitchFamily="66" charset="0"/>
              </a:rPr>
              <a:t>Ex: UV-Vis, IR,NMR etc.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                       </a:t>
            </a:r>
          </a:p>
          <a:p>
            <a:pPr marL="0" indent="0">
              <a:buNone/>
            </a:pPr>
            <a:endParaRPr lang="en-IN" dirty="0" smtClean="0"/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82E562-23E7-4C07-B35D-93BE8EECE75A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776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19288" y="404813"/>
          <a:ext cx="8748712" cy="6192838"/>
        </p:xfrm>
        <a:graphic>
          <a:graphicData uri="http://schemas.openxmlformats.org/drawingml/2006/table">
            <a:tbl>
              <a:tblPr/>
              <a:tblGrid>
                <a:gridCol w="2293499"/>
                <a:gridCol w="2658029"/>
                <a:gridCol w="3797184"/>
              </a:tblGrid>
              <a:tr h="8779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Spectroscopy</a:t>
                      </a:r>
                      <a:endParaRPr lang="en-US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Energy 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levels</a:t>
                      </a:r>
                      <a:endParaRPr lang="en-US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Selection rule</a:t>
                      </a:r>
                      <a:endParaRPr lang="en-US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1863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NMR/ ESR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Zeeman level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Δm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= ±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Ext B </a:t>
                      </a: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perp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to B of light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63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Microwave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Rotational level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ΔJ </a:t>
                      </a: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= ±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Molecule must be polar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63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Infrared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Vibrational level</a:t>
                      </a:r>
                      <a:endParaRPr lang="en-US" sz="11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ΔV = </a:t>
                      </a: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Dipole mom must change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58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UV-Vis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Electronic level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Spin </a:t>
                      </a: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selection rule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Franck-Condon Principle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7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C54789-0B63-4BF3-8438-962CCF332322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76093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255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Spectroscopy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(Molecular Absorption Spectroscopy)</a:t>
            </a:r>
            <a:r>
              <a:rPr lang="en-US" dirty="0" smtClean="0">
                <a:latin typeface="Comic Sans MS" panose="030F0702030302020204" pitchFamily="66" charset="0"/>
              </a:rPr>
              <a:t/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Interaction of light with molecules</a:t>
            </a:r>
            <a:endParaRPr lang="en-IN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651FF-3E3B-47C0-9E48-C559531C844D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sz="1400"/>
          </a:p>
        </p:txBody>
      </p:sp>
      <p:pic>
        <p:nvPicPr>
          <p:cNvPr id="2970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254" y="1244383"/>
            <a:ext cx="8907489" cy="550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480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 descr="Newsprint"/>
          <p:cNvSpPr>
            <a:spLocks noChangeArrowheads="1"/>
          </p:cNvSpPr>
          <p:nvPr/>
        </p:nvSpPr>
        <p:spPr bwMode="auto">
          <a:xfrm>
            <a:off x="350729" y="0"/>
            <a:ext cx="11711835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erlin Sans FB Demi" pitchFamily="34" charset="0"/>
            </a:endParaRPr>
          </a:p>
        </p:txBody>
      </p:sp>
      <p:sp>
        <p:nvSpPr>
          <p:cNvPr id="16390" name="Rectangle 37"/>
          <p:cNvSpPr>
            <a:spLocks noGrp="1" noChangeArrowheads="1"/>
          </p:cNvSpPr>
          <p:nvPr>
            <p:ph type="title"/>
          </p:nvPr>
        </p:nvSpPr>
        <p:spPr>
          <a:xfrm>
            <a:off x="1952625" y="23177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SPECTROSCOPY</a:t>
            </a:r>
          </a:p>
        </p:txBody>
      </p:sp>
      <p:sp>
        <p:nvSpPr>
          <p:cNvPr id="16391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350729" y="1301751"/>
            <a:ext cx="11711835" cy="544977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GB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Interaction 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of </a:t>
            </a:r>
            <a:r>
              <a:rPr lang="en-GB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Electromagnetic Radiation with matter (sample)</a:t>
            </a:r>
            <a:endParaRPr lang="en-GB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The study of molecular or atomic structure of a substance by observation of its interaction with electromagnetic radiation </a:t>
            </a:r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QUANTITATIVELY  -  For determining the amount  of material in a sample</a:t>
            </a:r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QUALITATIVELY – For identifying the chemical structure of a sample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69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 flipV="1">
            <a:off x="6111875" y="1911351"/>
            <a:ext cx="0" cy="2455863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3600"/>
              </a:lnSpc>
              <a:defRPr/>
            </a:pPr>
            <a:endParaRPr lang="en-IN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>
          <a:xfrm>
            <a:off x="5073650" y="2828926"/>
            <a:ext cx="2046288" cy="593725"/>
          </a:xfrm>
          <a:solidFill>
            <a:srgbClr val="FFBF56"/>
          </a:solidFill>
          <a:ln w="12700" cap="flat">
            <a:solidFill>
              <a:schemeClr val="bg2"/>
            </a:solidFill>
            <a:miter lim="800000"/>
            <a:headEnd/>
            <a:tailEnd/>
          </a:ln>
        </p:spPr>
        <p:txBody>
          <a:bodyPr vert="horz" wrap="none" lIns="19050" tIns="26988" rIns="19050" bIns="26988" rtlCol="0" anchor="t">
            <a:norm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/>
            </a:pP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anose="05050102010706020507" pitchFamily="18" charset="2"/>
              </a:rPr>
              <a:t>D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 =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anose="05050102010706020507" pitchFamily="18" charset="2"/>
              </a:rPr>
              <a:t>n</a:t>
            </a:r>
            <a:endParaRPr lang="en-US" sz="2800" i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Symbol" panose="05050102010706020507" pitchFamily="18" charset="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32626" y="4868864"/>
            <a:ext cx="10378378" cy="1692275"/>
          </a:xfrm>
          <a:solidFill>
            <a:srgbClr val="FFFF00"/>
          </a:solidFill>
        </p:spPr>
        <p:txBody>
          <a:bodyPr vert="horz" wrap="none" lIns="19050" tIns="26988" rIns="19050" bIns="26988" rtlCol="0">
            <a:normAutofit/>
          </a:bodyPr>
          <a:lstStyle/>
          <a:p>
            <a:pPr marL="0" indent="0" algn="ctr">
              <a:lnSpc>
                <a:spcPts val="3600"/>
              </a:lnSpc>
              <a:spcAft>
                <a:spcPts val="1000"/>
              </a:spcAft>
              <a:buNone/>
              <a:tabLst>
                <a:tab pos="457200" algn="l"/>
                <a:tab pos="3657600" algn="l"/>
                <a:tab pos="5486400" algn="l"/>
              </a:tabLst>
              <a:defRPr/>
            </a:pPr>
            <a:r>
              <a:rPr lang="en-US" b="1" dirty="0" smtClean="0">
                <a:latin typeface="Arial Black" panose="020B0A04020102020204" pitchFamily="34" charset="0"/>
              </a:rPr>
              <a:t>Electromagnetic radiation is absorbed when the</a:t>
            </a:r>
            <a:br>
              <a:rPr lang="en-US" b="1" dirty="0" smtClean="0">
                <a:latin typeface="Arial Black" panose="020B0A04020102020204" pitchFamily="34" charset="0"/>
              </a:rPr>
            </a:br>
            <a:r>
              <a:rPr lang="en-US" b="1" dirty="0" smtClean="0">
                <a:latin typeface="Arial Black" panose="020B0A04020102020204" pitchFamily="34" charset="0"/>
              </a:rPr>
              <a:t>energy of photon corresponds to difference in </a:t>
            </a:r>
            <a:br>
              <a:rPr lang="en-US" b="1" dirty="0" smtClean="0">
                <a:latin typeface="Arial Black" panose="020B0A04020102020204" pitchFamily="34" charset="0"/>
              </a:rPr>
            </a:br>
            <a:r>
              <a:rPr lang="en-US" b="1" dirty="0" smtClean="0">
                <a:latin typeface="Arial Black" panose="020B0A04020102020204" pitchFamily="34" charset="0"/>
              </a:rPr>
              <a:t>energy between two states.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5207000" y="4367213"/>
            <a:ext cx="1854200" cy="0"/>
          </a:xfrm>
          <a:prstGeom prst="line">
            <a:avLst/>
          </a:prstGeom>
          <a:noFill/>
          <a:ln w="50800">
            <a:solidFill>
              <a:srgbClr val="FFBF56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lnSpc>
                <a:spcPts val="3600"/>
              </a:lnSpc>
              <a:defRPr/>
            </a:pPr>
            <a:endParaRPr lang="en-IN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5207000" y="1855788"/>
            <a:ext cx="1854200" cy="0"/>
          </a:xfrm>
          <a:prstGeom prst="line">
            <a:avLst/>
          </a:prstGeom>
          <a:noFill/>
          <a:ln w="50800">
            <a:solidFill>
              <a:srgbClr val="FFBF56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lnSpc>
                <a:spcPts val="3600"/>
              </a:lnSpc>
              <a:defRPr/>
            </a:pPr>
            <a:endParaRPr lang="en-IN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63" name="Rectangle 1"/>
          <p:cNvSpPr>
            <a:spLocks noChangeArrowheads="1"/>
          </p:cNvSpPr>
          <p:nvPr/>
        </p:nvSpPr>
        <p:spPr bwMode="auto">
          <a:xfrm>
            <a:off x="450938" y="742188"/>
            <a:ext cx="10217064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Molecular interaction with electromagnetic radiation</a:t>
            </a:r>
            <a:r>
              <a:rPr lang="en-IN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/>
            </a:r>
            <a:br>
              <a:rPr lang="en-IN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endParaRPr lang="en-IN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80437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  <p:bldP spid="1843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4681539" y="4811713"/>
            <a:ext cx="45624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Berlin Sans FB Demi" pitchFamily="34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GB" b="1">
                <a:latin typeface="Berlin Sans FB Demi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17415" name="Rectangle 38"/>
          <p:cNvSpPr>
            <a:spLocks noGrp="1" noChangeArrowheads="1"/>
          </p:cNvSpPr>
          <p:nvPr>
            <p:ph type="title"/>
          </p:nvPr>
        </p:nvSpPr>
        <p:spPr>
          <a:xfrm>
            <a:off x="838200" y="114605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GB" sz="4000" b="1" dirty="0">
                <a:solidFill>
                  <a:srgbClr val="00B0F0"/>
                </a:solidFill>
              </a:rPr>
              <a:t>THE ELECTROMAGNETIC SPECTRUM</a:t>
            </a:r>
          </a:p>
        </p:txBody>
      </p:sp>
      <p:sp>
        <p:nvSpPr>
          <p:cNvPr id="17416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25677" y="1540700"/>
            <a:ext cx="11611627" cy="531729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b="1" dirty="0">
                <a:latin typeface="Comic Sans MS" panose="030F0702030302020204" pitchFamily="66" charset="0"/>
              </a:rPr>
              <a:t>Most of us are aware of many different ways of transmitting energy and these phenomena come together in one physical entity called the </a:t>
            </a:r>
            <a:r>
              <a:rPr lang="en-GB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ELECTROMAGNETIC SPECTRUM</a:t>
            </a:r>
          </a:p>
          <a:p>
            <a:pPr eaLnBrk="1" hangingPunct="1">
              <a:lnSpc>
                <a:spcPct val="150000"/>
              </a:lnSpc>
            </a:pPr>
            <a:r>
              <a:rPr lang="en-GB" b="1" dirty="0">
                <a:latin typeface="Comic Sans MS" panose="030F0702030302020204" pitchFamily="66" charset="0"/>
              </a:rPr>
              <a:t> The difference between these </a:t>
            </a:r>
            <a:r>
              <a:rPr lang="en-GB" b="1" i="1" dirty="0">
                <a:solidFill>
                  <a:schemeClr val="accent2"/>
                </a:solidFill>
                <a:latin typeface="Comic Sans MS" panose="030F0702030302020204" pitchFamily="66" charset="0"/>
              </a:rPr>
              <a:t>sources of radiation</a:t>
            </a:r>
            <a:r>
              <a:rPr lang="en-GB" b="1" dirty="0">
                <a:latin typeface="Comic Sans MS" panose="030F0702030302020204" pitchFamily="66" charset="0"/>
              </a:rPr>
              <a:t>  is the amount of </a:t>
            </a:r>
            <a:r>
              <a:rPr lang="en-GB" b="1" i="1" dirty="0">
                <a:solidFill>
                  <a:schemeClr val="accent2"/>
                </a:solidFill>
                <a:latin typeface="Comic Sans MS" panose="030F0702030302020204" pitchFamily="66" charset="0"/>
              </a:rPr>
              <a:t>energy</a:t>
            </a:r>
            <a:r>
              <a:rPr lang="en-GB" b="1" dirty="0">
                <a:latin typeface="Comic Sans MS" panose="030F0702030302020204" pitchFamily="66" charset="0"/>
              </a:rPr>
              <a:t>  they radiate.</a:t>
            </a:r>
          </a:p>
          <a:p>
            <a:pPr eaLnBrk="1" hangingPunct="1">
              <a:lnSpc>
                <a:spcPct val="150000"/>
              </a:lnSpc>
            </a:pPr>
            <a:r>
              <a:rPr lang="en-GB" b="1" dirty="0">
                <a:latin typeface="Comic Sans MS" panose="030F0702030302020204" pitchFamily="66" charset="0"/>
              </a:rPr>
              <a:t> The radiation from these and other sources covers a  range of energies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131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0" y="504498"/>
            <a:ext cx="12192000" cy="614855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sz="3200" b="1" dirty="0">
                <a:latin typeface="Comic Sans MS" panose="030F0702030302020204" pitchFamily="66" charset="0"/>
              </a:rPr>
              <a:t>S</a:t>
            </a:r>
            <a:r>
              <a:rPr lang="en-GB" sz="3200" b="1" dirty="0" smtClean="0">
                <a:latin typeface="Comic Sans MS" panose="030F0702030302020204" pitchFamily="66" charset="0"/>
              </a:rPr>
              <a:t>trength of </a:t>
            </a:r>
            <a:r>
              <a:rPr lang="en-GB" sz="3200" b="1" dirty="0">
                <a:latin typeface="Comic Sans MS" panose="030F0702030302020204" pitchFamily="66" charset="0"/>
              </a:rPr>
              <a:t>radiation energy will </a:t>
            </a:r>
            <a:r>
              <a:rPr lang="en-GB" sz="3200" b="1" dirty="0" smtClean="0">
                <a:latin typeface="Comic Sans MS" panose="030F0702030302020204" pitchFamily="66" charset="0"/>
              </a:rPr>
              <a:t>interact with molecules </a:t>
            </a:r>
            <a:r>
              <a:rPr lang="en-GB" sz="3200" b="1" dirty="0">
                <a:latin typeface="Comic Sans MS" panose="030F0702030302020204" pitchFamily="66" charset="0"/>
              </a:rPr>
              <a:t>in different </a:t>
            </a:r>
            <a:r>
              <a:rPr lang="en-GB" sz="3200" b="1" dirty="0" smtClean="0">
                <a:latin typeface="Comic Sans MS" panose="030F0702030302020204" pitchFamily="66" charset="0"/>
              </a:rPr>
              <a:t>ways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b="1" dirty="0">
              <a:latin typeface="Comic Sans MS" panose="030F0702030302020204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High energy sources produce breaking of bonds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X-Ray, </a:t>
            </a:r>
            <a:r>
              <a:rPr lang="en-GB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γ-Rays</a:t>
            </a:r>
            <a:endParaRPr lang="en-GB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800" b="1" dirty="0">
                <a:latin typeface="Comic Sans MS" panose="030F0702030302020204" pitchFamily="66" charset="0"/>
              </a:rPr>
              <a:t>Medium energy sources excite electrons    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UV / VISIBLE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Spectroscopy</a:t>
            </a:r>
            <a:endParaRPr lang="en-GB" sz="2800" b="1" dirty="0">
              <a:latin typeface="Comic Sans MS" panose="030F0702030302020204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Low energy sources produce vibrations in chemical bonds                           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2800" b="1" dirty="0">
                <a:latin typeface="Comic Sans MS" panose="030F0702030302020204" pitchFamily="66" charset="0"/>
              </a:rPr>
              <a:t>Infrared </a:t>
            </a:r>
            <a:r>
              <a:rPr lang="en-GB" sz="2800" b="1" dirty="0" smtClean="0">
                <a:latin typeface="Comic Sans MS" panose="030F0702030302020204" pitchFamily="66" charset="0"/>
              </a:rPr>
              <a:t>Energy</a:t>
            </a:r>
            <a:endParaRPr lang="en-GB" sz="2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Very low energy sources produce rotation of the chemical bonds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en-GB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r>
              <a:rPr lang="en-GB" sz="2800" b="1" dirty="0">
                <a:solidFill>
                  <a:srgbClr val="92D050"/>
                </a:solidFill>
                <a:latin typeface="Comic Sans MS" panose="030F0702030302020204" pitchFamily="66" charset="0"/>
              </a:rPr>
              <a:t> </a:t>
            </a:r>
            <a:r>
              <a:rPr lang="en-GB" sz="28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   Microwaves</a:t>
            </a:r>
            <a:endParaRPr lang="en-GB" sz="2800" b="1" dirty="0">
              <a:solidFill>
                <a:srgbClr val="5E2902"/>
              </a:solidFill>
              <a:latin typeface="Comic Sans MS" panose="030F0702030302020204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800" b="1" dirty="0" smtClean="0">
                <a:solidFill>
                  <a:srgbClr val="5E2902"/>
                </a:solidFill>
                <a:latin typeface="Comic Sans MS" panose="030F0702030302020204" pitchFamily="66" charset="0"/>
              </a:rPr>
              <a:t>Further lower energy source produce inversion of nuclear spin state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Radio </a:t>
            </a:r>
            <a:r>
              <a:rPr lang="en-GB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waves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04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128" y="0"/>
            <a:ext cx="11683886" cy="6858000"/>
          </a:xfrm>
        </p:spPr>
      </p:pic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55BA59-917D-4DC4-AD20-713D52E65451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587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57"/>
          <p:cNvSpPr>
            <a:spLocks noGrp="1" noChangeArrowheads="1"/>
          </p:cNvSpPr>
          <p:nvPr>
            <p:ph type="title"/>
          </p:nvPr>
        </p:nvSpPr>
        <p:spPr>
          <a:xfrm>
            <a:off x="838200" y="203200"/>
            <a:ext cx="7493000" cy="790800"/>
          </a:xfrm>
        </p:spPr>
        <p:txBody>
          <a:bodyPr/>
          <a:lstStyle/>
          <a:p>
            <a:pPr algn="ctr" eaLnBrk="1" hangingPunct="1"/>
            <a:r>
              <a:rPr lang="en-GB" b="1" dirty="0" smtClean="0">
                <a:solidFill>
                  <a:srgbClr val="FF0000"/>
                </a:solidFill>
              </a:rPr>
              <a:t>The Electromagnetic Spectrum</a:t>
            </a:r>
          </a:p>
        </p:txBody>
      </p:sp>
      <p:sp>
        <p:nvSpPr>
          <p:cNvPr id="18439" name="Freeform 56"/>
          <p:cNvSpPr>
            <a:spLocks/>
          </p:cNvSpPr>
          <p:nvPr/>
        </p:nvSpPr>
        <p:spPr bwMode="auto">
          <a:xfrm>
            <a:off x="1857376" y="1374776"/>
            <a:ext cx="8056563" cy="1457325"/>
          </a:xfrm>
          <a:custGeom>
            <a:avLst/>
            <a:gdLst>
              <a:gd name="T0" fmla="*/ 0 w 5075"/>
              <a:gd name="T1" fmla="*/ 2147483647 h 918"/>
              <a:gd name="T2" fmla="*/ 2147483647 w 5075"/>
              <a:gd name="T3" fmla="*/ 2147483647 h 918"/>
              <a:gd name="T4" fmla="*/ 2147483647 w 5075"/>
              <a:gd name="T5" fmla="*/ 2147483647 h 918"/>
              <a:gd name="T6" fmla="*/ 2147483647 w 5075"/>
              <a:gd name="T7" fmla="*/ 2147483647 h 918"/>
              <a:gd name="T8" fmla="*/ 2147483647 w 5075"/>
              <a:gd name="T9" fmla="*/ 2147483647 h 918"/>
              <a:gd name="T10" fmla="*/ 2147483647 w 5075"/>
              <a:gd name="T11" fmla="*/ 2147483647 h 918"/>
              <a:gd name="T12" fmla="*/ 2147483647 w 5075"/>
              <a:gd name="T13" fmla="*/ 2147483647 h 918"/>
              <a:gd name="T14" fmla="*/ 2147483647 w 5075"/>
              <a:gd name="T15" fmla="*/ 2147483647 h 918"/>
              <a:gd name="T16" fmla="*/ 2147483647 w 5075"/>
              <a:gd name="T17" fmla="*/ 2147483647 h 918"/>
              <a:gd name="T18" fmla="*/ 2147483647 w 5075"/>
              <a:gd name="T19" fmla="*/ 2147483647 h 918"/>
              <a:gd name="T20" fmla="*/ 2147483647 w 5075"/>
              <a:gd name="T21" fmla="*/ 2147483647 h 918"/>
              <a:gd name="T22" fmla="*/ 2147483647 w 5075"/>
              <a:gd name="T23" fmla="*/ 2147483647 h 918"/>
              <a:gd name="T24" fmla="*/ 2147483647 w 5075"/>
              <a:gd name="T25" fmla="*/ 2147483647 h 91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075"/>
              <a:gd name="T40" fmla="*/ 0 h 918"/>
              <a:gd name="T41" fmla="*/ 5075 w 5075"/>
              <a:gd name="T42" fmla="*/ 918 h 91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075" h="918">
                <a:moveTo>
                  <a:pt x="0" y="907"/>
                </a:moveTo>
                <a:cubicBezTo>
                  <a:pt x="313" y="453"/>
                  <a:pt x="626" y="0"/>
                  <a:pt x="915" y="1"/>
                </a:cubicBezTo>
                <a:cubicBezTo>
                  <a:pt x="1204" y="2"/>
                  <a:pt x="1481" y="916"/>
                  <a:pt x="1737" y="916"/>
                </a:cubicBezTo>
                <a:cubicBezTo>
                  <a:pt x="1993" y="916"/>
                  <a:pt x="2225" y="1"/>
                  <a:pt x="2451" y="1"/>
                </a:cubicBezTo>
                <a:cubicBezTo>
                  <a:pt x="2677" y="1"/>
                  <a:pt x="2895" y="914"/>
                  <a:pt x="3091" y="916"/>
                </a:cubicBezTo>
                <a:cubicBezTo>
                  <a:pt x="3287" y="918"/>
                  <a:pt x="3464" y="11"/>
                  <a:pt x="3630" y="11"/>
                </a:cubicBezTo>
                <a:cubicBezTo>
                  <a:pt x="3796" y="11"/>
                  <a:pt x="3951" y="918"/>
                  <a:pt x="4087" y="916"/>
                </a:cubicBezTo>
                <a:cubicBezTo>
                  <a:pt x="4223" y="914"/>
                  <a:pt x="4339" y="2"/>
                  <a:pt x="4444" y="1"/>
                </a:cubicBezTo>
                <a:cubicBezTo>
                  <a:pt x="4549" y="0"/>
                  <a:pt x="4642" y="905"/>
                  <a:pt x="4718" y="907"/>
                </a:cubicBezTo>
                <a:cubicBezTo>
                  <a:pt x="4794" y="909"/>
                  <a:pt x="4855" y="11"/>
                  <a:pt x="4901" y="11"/>
                </a:cubicBezTo>
                <a:cubicBezTo>
                  <a:pt x="4947" y="11"/>
                  <a:pt x="4968" y="907"/>
                  <a:pt x="4992" y="907"/>
                </a:cubicBezTo>
                <a:cubicBezTo>
                  <a:pt x="5016" y="907"/>
                  <a:pt x="5033" y="14"/>
                  <a:pt x="5047" y="11"/>
                </a:cubicBezTo>
                <a:cubicBezTo>
                  <a:pt x="5061" y="8"/>
                  <a:pt x="5068" y="448"/>
                  <a:pt x="5075" y="888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9"/>
          <p:cNvSpPr txBox="1">
            <a:spLocks noChangeArrowheads="1"/>
          </p:cNvSpPr>
          <p:nvPr/>
        </p:nvSpPr>
        <p:spPr bwMode="auto">
          <a:xfrm>
            <a:off x="2044741" y="3236685"/>
            <a:ext cx="7940635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Berlin Sans FB Demi" pitchFamily="34" charset="0"/>
              </a:rPr>
              <a:t>Gamma rays</a:t>
            </a: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Berlin Sans FB Demi" pitchFamily="34" charset="0"/>
              </a:rPr>
              <a:t>X-rays</a:t>
            </a: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Berlin Sans FB Demi" pitchFamily="34" charset="0"/>
              </a:rPr>
              <a:t>Ultraviolet</a:t>
            </a: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Berlin Sans FB Demi" pitchFamily="34" charset="0"/>
              </a:rPr>
              <a:t>Visible</a:t>
            </a: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Berlin Sans FB Demi" pitchFamily="34" charset="0"/>
              </a:rPr>
              <a:t>Infra-red</a:t>
            </a: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Berlin Sans FB Demi" pitchFamily="34" charset="0"/>
              </a:rPr>
              <a:t>Microwave</a:t>
            </a: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endParaRPr lang="en-GB" dirty="0">
              <a:latin typeface="Berlin Sans FB Demi" pitchFamily="34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Berlin Sans FB Demi" pitchFamily="34" charset="0"/>
              </a:rPr>
              <a:t>Radio waves</a:t>
            </a:r>
          </a:p>
        </p:txBody>
      </p:sp>
      <p:sp>
        <p:nvSpPr>
          <p:cNvPr id="18441" name="Text Box 60"/>
          <p:cNvSpPr txBox="1">
            <a:spLocks noChangeArrowheads="1"/>
          </p:cNvSpPr>
          <p:nvPr/>
        </p:nvSpPr>
        <p:spPr bwMode="auto">
          <a:xfrm>
            <a:off x="5080001" y="4614863"/>
            <a:ext cx="20034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latin typeface="Berlin Sans FB Demi" pitchFamily="34" charset="0"/>
              </a:rPr>
              <a:t>Wavelength</a:t>
            </a:r>
          </a:p>
          <a:p>
            <a:pPr algn="ctr">
              <a:spcBef>
                <a:spcPct val="50000"/>
              </a:spcBef>
            </a:pPr>
            <a:r>
              <a:rPr lang="en-GB" b="1" dirty="0">
                <a:latin typeface="Berlin Sans FB Demi" pitchFamily="34" charset="0"/>
              </a:rPr>
              <a:t>Energy</a:t>
            </a:r>
          </a:p>
          <a:p>
            <a:pPr algn="ctr">
              <a:spcBef>
                <a:spcPct val="50000"/>
              </a:spcBef>
            </a:pPr>
            <a:r>
              <a:rPr lang="en-GB" b="1" dirty="0">
                <a:latin typeface="Berlin Sans FB Demi" pitchFamily="34" charset="0"/>
              </a:rPr>
              <a:t>Frequency</a:t>
            </a:r>
          </a:p>
        </p:txBody>
      </p:sp>
      <p:sp>
        <p:nvSpPr>
          <p:cNvPr id="18442" name="Line 62"/>
          <p:cNvSpPr>
            <a:spLocks noChangeShapeType="1"/>
          </p:cNvSpPr>
          <p:nvPr/>
        </p:nvSpPr>
        <p:spPr bwMode="auto">
          <a:xfrm flipH="1">
            <a:off x="2497138" y="4848225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63"/>
          <p:cNvSpPr>
            <a:spLocks noChangeShapeType="1"/>
          </p:cNvSpPr>
          <p:nvPr/>
        </p:nvSpPr>
        <p:spPr bwMode="auto">
          <a:xfrm flipH="1">
            <a:off x="2495550" y="52085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64"/>
          <p:cNvSpPr>
            <a:spLocks noChangeShapeType="1"/>
          </p:cNvSpPr>
          <p:nvPr/>
        </p:nvSpPr>
        <p:spPr bwMode="auto">
          <a:xfrm flipH="1">
            <a:off x="2495550" y="5573713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65"/>
          <p:cNvSpPr>
            <a:spLocks noChangeShapeType="1"/>
          </p:cNvSpPr>
          <p:nvPr/>
        </p:nvSpPr>
        <p:spPr bwMode="auto">
          <a:xfrm flipH="1">
            <a:off x="6964363" y="485933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Line 66"/>
          <p:cNvSpPr>
            <a:spLocks noChangeShapeType="1"/>
          </p:cNvSpPr>
          <p:nvPr/>
        </p:nvSpPr>
        <p:spPr bwMode="auto">
          <a:xfrm flipH="1">
            <a:off x="6951663" y="5203825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Line 67"/>
          <p:cNvSpPr>
            <a:spLocks noChangeShapeType="1"/>
          </p:cNvSpPr>
          <p:nvPr/>
        </p:nvSpPr>
        <p:spPr bwMode="auto">
          <a:xfrm flipH="1">
            <a:off x="6965950" y="55753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Text Box 68"/>
          <p:cNvSpPr txBox="1">
            <a:spLocks noChangeArrowheads="1"/>
          </p:cNvSpPr>
          <p:nvPr/>
        </p:nvSpPr>
        <p:spPr bwMode="auto">
          <a:xfrm>
            <a:off x="9752014" y="4627563"/>
            <a:ext cx="725487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b="1" dirty="0">
                <a:latin typeface="Berlin Sans FB Demi" pitchFamily="34" charset="0"/>
              </a:rPr>
              <a:t>Short</a:t>
            </a:r>
          </a:p>
          <a:p>
            <a:pPr algn="r">
              <a:spcBef>
                <a:spcPct val="50000"/>
              </a:spcBef>
            </a:pPr>
            <a:r>
              <a:rPr lang="en-GB" b="1" dirty="0">
                <a:latin typeface="Berlin Sans FB Demi" pitchFamily="34" charset="0"/>
              </a:rPr>
              <a:t>High</a:t>
            </a:r>
          </a:p>
          <a:p>
            <a:pPr algn="r">
              <a:spcBef>
                <a:spcPct val="50000"/>
              </a:spcBef>
            </a:pPr>
            <a:r>
              <a:rPr lang="en-GB" b="1" dirty="0">
                <a:latin typeface="Berlin Sans FB Demi" pitchFamily="34" charset="0"/>
              </a:rPr>
              <a:t>High</a:t>
            </a:r>
          </a:p>
        </p:txBody>
      </p:sp>
      <p:sp>
        <p:nvSpPr>
          <p:cNvPr id="18449" name="Text Box 69"/>
          <p:cNvSpPr txBox="1">
            <a:spLocks noChangeArrowheads="1"/>
          </p:cNvSpPr>
          <p:nvPr/>
        </p:nvSpPr>
        <p:spPr bwMode="auto">
          <a:xfrm>
            <a:off x="1708150" y="4640263"/>
            <a:ext cx="725488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b="1" dirty="0" smtClean="0">
                <a:latin typeface="Berlin Sans FB Demi" pitchFamily="34" charset="0"/>
              </a:rPr>
              <a:t>Long</a:t>
            </a:r>
          </a:p>
          <a:p>
            <a:pPr algn="r">
              <a:spcBef>
                <a:spcPct val="50000"/>
              </a:spcBef>
            </a:pPr>
            <a:r>
              <a:rPr lang="en-GB" b="1" dirty="0" smtClean="0">
                <a:latin typeface="Berlin Sans FB Demi" pitchFamily="34" charset="0"/>
              </a:rPr>
              <a:t>Low</a:t>
            </a:r>
          </a:p>
          <a:p>
            <a:pPr algn="r">
              <a:spcBef>
                <a:spcPct val="50000"/>
              </a:spcBef>
            </a:pPr>
            <a:r>
              <a:rPr lang="en-GB" b="1" dirty="0" smtClean="0">
                <a:latin typeface="Berlin Sans FB Demi" pitchFamily="34" charset="0"/>
              </a:rPr>
              <a:t>Low</a:t>
            </a:r>
            <a:endParaRPr lang="en-GB" b="1" dirty="0">
              <a:latin typeface="Berlin Sans FB Demi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0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171451"/>
            <a:ext cx="9144000" cy="665163"/>
          </a:xfrm>
        </p:spPr>
        <p:txBody>
          <a:bodyPr>
            <a:normAutofit fontScale="90000"/>
          </a:bodyPr>
          <a:lstStyle/>
          <a:p>
            <a:r>
              <a:rPr lang="en-IN" sz="4000" b="1">
                <a:solidFill>
                  <a:srgbClr val="C00000"/>
                </a:solidFill>
              </a:rPr>
              <a:t/>
            </a:r>
            <a:br>
              <a:rPr lang="en-IN" sz="4000" b="1">
                <a:solidFill>
                  <a:srgbClr val="C00000"/>
                </a:solidFill>
              </a:rPr>
            </a:br>
            <a:endParaRPr lang="en-IN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074436" y="335506"/>
            <a:ext cx="10555266" cy="659765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Molecules have electromagnetic fields derived from their electrons and </a:t>
            </a:r>
            <a:r>
              <a:rPr lang="en-IN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nuclei</a:t>
            </a:r>
            <a:endParaRPr lang="en-US" sz="3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IN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N" sz="3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We saw earlier that plane-polarized light interacts by being rotated by an enantiomer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N" sz="3600" b="1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N" sz="3600" b="1" dirty="0">
                <a:solidFill>
                  <a:srgbClr val="7030A0"/>
                </a:solidFill>
                <a:latin typeface="Comic Sans MS" panose="030F0702030302020204" pitchFamily="66" charset="0"/>
              </a:rPr>
              <a:t>Energy varies across the spectrum and matches that required for various interactions.</a:t>
            </a:r>
            <a:endParaRPr lang="en-IN" sz="36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B433DD-FF61-4580-9DDB-91F649479F13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699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4501"/>
            <a:ext cx="10515600" cy="1325563"/>
          </a:xfrm>
        </p:spPr>
        <p:txBody>
          <a:bodyPr/>
          <a:lstStyle/>
          <a:p>
            <a:r>
              <a:rPr lang="en-US" altLang="en-US" dirty="0"/>
              <a:t>Where in the spectrum are these transitions?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885950" y="5780088"/>
            <a:ext cx="8153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algn="l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GB">
              <a:solidFill>
                <a:srgbClr val="FFFF00"/>
              </a:solidFill>
            </a:endParaRPr>
          </a:p>
          <a:p>
            <a:pPr eaLnBrk="1" hangingPunct="1"/>
            <a:endParaRPr lang="en-GB"/>
          </a:p>
        </p:txBody>
      </p:sp>
      <p:pic>
        <p:nvPicPr>
          <p:cNvPr id="9221" name="Picture 5" descr="C:\Fred\Academic\EMSpe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72" y="1377863"/>
            <a:ext cx="11106188" cy="54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3695701" y="3692525"/>
            <a:ext cx="3541713" cy="27051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mtClean="0"/>
              <a:t>29-03-2020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Mol Spec-Intro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23CF-8ED7-4AAE-8F90-667FEFB3120D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511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</TotalTime>
  <Words>599</Words>
  <Application>Microsoft Office PowerPoint</Application>
  <PresentationFormat>Widescreen</PresentationFormat>
  <Paragraphs>154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Agency FB</vt:lpstr>
      <vt:lpstr>Arial</vt:lpstr>
      <vt:lpstr>Arial Black</vt:lpstr>
      <vt:lpstr>Berlin Sans FB Demi</vt:lpstr>
      <vt:lpstr>Calibri</vt:lpstr>
      <vt:lpstr>Calibri Light</vt:lpstr>
      <vt:lpstr>Comic Sans MS</vt:lpstr>
      <vt:lpstr>Symbol</vt:lpstr>
      <vt:lpstr>Times</vt:lpstr>
      <vt:lpstr>Times New Roman</vt:lpstr>
      <vt:lpstr>Office Theme</vt:lpstr>
      <vt:lpstr>  Molecular Spectroscopy  Introduction  </vt:lpstr>
      <vt:lpstr>SPECTROSCOPY</vt:lpstr>
      <vt:lpstr>DE = hn</vt:lpstr>
      <vt:lpstr>THE ELECTROMAGNETIC SPECTRUM</vt:lpstr>
      <vt:lpstr>PowerPoint Presentation</vt:lpstr>
      <vt:lpstr>PowerPoint Presentation</vt:lpstr>
      <vt:lpstr>The Electromagnetic Spectrum</vt:lpstr>
      <vt:lpstr> </vt:lpstr>
      <vt:lpstr>Where in the spectrum are these transitions? </vt:lpstr>
      <vt:lpstr> Radiowave: NMR Microwave: ESR, EPR, Rotational Spectroscopy Infrared: Vibrational spectroscopy UV-Visible: Electronic Spectroscopy UV-X-Ray: Photo Electron Spectroscopy Gamma Ray: Mössbauer Spectroscopy </vt:lpstr>
      <vt:lpstr>PowerPoint Presentation</vt:lpstr>
      <vt:lpstr>PowerPoint Presentation</vt:lpstr>
      <vt:lpstr>PowerPoint Presentation</vt:lpstr>
      <vt:lpstr>Spectroscopy (Molecular Absorption Spectroscopy) Interaction of light with molecules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Molecular Spectroscopy    Dr.Indranil Chakraborty  </dc:title>
  <dc:creator>Indranil</dc:creator>
  <cp:lastModifiedBy>Indranil</cp:lastModifiedBy>
  <cp:revision>157</cp:revision>
  <dcterms:created xsi:type="dcterms:W3CDTF">2019-01-12T16:21:34Z</dcterms:created>
  <dcterms:modified xsi:type="dcterms:W3CDTF">2020-03-29T06:39:27Z</dcterms:modified>
</cp:coreProperties>
</file>