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F38A5-B5BD-4FDF-838F-F5F253C50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30F9-ABA6-4EF5-ACD2-CAA2C8627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B5ECB-5936-43BB-AD7E-FF89A408C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33BEF-58BD-4AE7-8365-78695D32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8ED12-251C-4FA4-9835-DBA31A89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38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E4590-A5F1-4AA7-A8A9-3BBE42E4F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B46D2-59E8-4ACC-9239-A2CF8F3EA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EC400-AE1A-4730-A758-F163D160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94935-525D-40D6-997B-F217AD489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F2468-CB39-4517-8F18-3D497523E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866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DD294-FBFE-4D3A-90BA-1C22138F2C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F88DB-DCFF-45C2-856D-74FC83B40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58029-927E-4B09-B2D5-850EA59E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2DAA0-7807-4522-BDC1-0C1B58937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BF6F5-9855-434A-92D1-80E31733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668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35CF6-74E7-4A56-9D67-4E3473E4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7E7CE-3A6E-4507-A9ED-BA9A31AC0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9265A-9950-47FA-BD62-C24114E65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803D0-1945-44F3-9B6E-88433A2B1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D0504-331F-41AD-800E-4B21353AF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517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CE495-E1F6-4156-9445-74A35587F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51191-6452-46BD-8920-4266B7179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9B51A-C902-4473-91BB-52D266DA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163EB-2C97-4EB1-AA63-F81F55022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116FF-2E0C-4ABD-9937-6A28B49A9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13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179FD-8596-4CC7-B09D-9E9F58CCD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A255E-FE5D-41B0-899D-618CC6DD1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2B0546-2C22-43C0-B251-A23A70ECA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1E24D1-04CD-442D-8AD3-47FF4240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D25EF-8987-4444-B5AC-FEE33E4F8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0D47E-395D-4386-9AE6-0F518CCF8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573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19A92-F51B-47E7-97D4-15EEF0E3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AB649-73EB-4CF4-A455-A77FD8BAB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A34E5-C936-4CCB-BA77-D6CE77017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F03E3-6CA6-4F57-94DE-4AF985A45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D0963-00D2-4D45-9A4C-C5BE04543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87DE28-2CA9-4CE5-B739-F2EB1409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DF4077-D087-40A5-B56D-B96BB4F16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1591DE-2ADE-48AA-85F3-22FDD034F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922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7A9C9-4E6C-45B1-A9CB-6C00F7E91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A5A349-A064-4000-86A1-A20FB8F0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4F3FB4-E86D-4BA3-9032-9F6CE78F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6C6F0B-FF7C-4345-9DC9-A64F860BD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245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3F4B29-12C0-4F81-9300-132A8624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AC1949-C1D4-4448-A27D-7EF9F7E3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93A2A-2CEB-43BC-85CB-E772FA73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675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F3616-9559-4F7F-8F80-8CDB8D98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9E294-A54C-4E3D-8B5E-84DCE6BA7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5A2C7-9107-4AFE-A4E6-1BDDF820E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62EE56-6E16-423E-B692-ECF85B4D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2F4AC-8D82-42E1-9C89-56FB33CD2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5CC76-1707-497C-9070-DCA7836DD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949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7F19D-D315-421E-8F64-6904C42BD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5B1878-B557-4490-B2BF-E37B1576C8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2DEEBC-7A55-48B8-88C7-8AC603191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3E338-67FA-4F10-B908-3B02F0373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23885-2D5F-4FA8-80CE-31025739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D824D0-A05A-4CD4-9A44-642B82D9E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676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3F0BF9-ACC7-49D0-948D-239AF2BF1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FBEA2-9F57-4B74-877D-AE72F2C39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EDDA0-64F2-4AD1-A698-FBE08690C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E72EF-8235-4B20-8CE4-EEEEE14FAA21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BDC92-E2E7-4536-A924-6D5B430F2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727E-5208-4054-8770-2F0E3FE86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D684C-F50E-438A-91BF-CD93FCAEAB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778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9EE7-B0BF-4DF4-B14B-B1CD2DF380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900" b="1" dirty="0"/>
              <a:t>COMPILER DESIGN</a:t>
            </a:r>
            <a:br>
              <a:rPr lang="en-IN" dirty="0"/>
            </a:br>
            <a:r>
              <a:rPr lang="en-IN" sz="4200" dirty="0"/>
              <a:t>BCA 5</a:t>
            </a:r>
            <a:r>
              <a:rPr lang="en-IN" sz="4200" baseline="30000" dirty="0"/>
              <a:t>th</a:t>
            </a:r>
            <a:r>
              <a:rPr lang="en-IN" sz="4200" dirty="0"/>
              <a:t> Semester 2020</a:t>
            </a:r>
            <a:br>
              <a:rPr lang="en-IN" dirty="0"/>
            </a:br>
            <a:r>
              <a:rPr lang="en-IN" sz="2400" b="1" u="sng" dirty="0"/>
              <a:t>Topic: NFA and DFA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05046-ED64-48D1-94E3-1D9F4DE41E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223475"/>
            <a:ext cx="9972583" cy="1655762"/>
          </a:xfrm>
        </p:spPr>
        <p:txBody>
          <a:bodyPr>
            <a:normAutofit lnSpcReduction="10000"/>
          </a:bodyPr>
          <a:lstStyle/>
          <a:p>
            <a:r>
              <a:rPr lang="en-IN" b="1" dirty="0"/>
              <a:t>Sakhi Bandyopadhyay</a:t>
            </a:r>
          </a:p>
          <a:p>
            <a:r>
              <a:rPr lang="en-IN" sz="2000" dirty="0"/>
              <a:t>Department of Computer Science and BCA</a:t>
            </a:r>
          </a:p>
          <a:p>
            <a:r>
              <a:rPr lang="en-IN" sz="2000" dirty="0"/>
              <a:t>Kharagpur College</a:t>
            </a:r>
          </a:p>
          <a:p>
            <a:r>
              <a:rPr lang="en-IN" dirty="0"/>
              <a:t>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7172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8362-6EA4-444C-A6C6-1FA8BE591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137"/>
          </a:xfrm>
        </p:spPr>
        <p:txBody>
          <a:bodyPr/>
          <a:lstStyle/>
          <a:p>
            <a:r>
              <a:rPr lang="en-IN" b="1" dirty="0"/>
              <a:t>Non-Deterministic Finite Automata (NFA)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1DC67-2A32-4DF5-B68E-DA2815D6E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816"/>
            <a:ext cx="10515600" cy="4712147"/>
          </a:xfrm>
        </p:spPr>
        <p:txBody>
          <a:bodyPr>
            <a:normAutofit/>
          </a:bodyPr>
          <a:lstStyle/>
          <a:p>
            <a:r>
              <a:rPr lang="en-US" dirty="0"/>
              <a:t>Non-Deterministic Finite Automata is defined by the quintuple-</a:t>
            </a:r>
          </a:p>
          <a:p>
            <a:pPr marL="0" indent="0" algn="ctr">
              <a:buNone/>
            </a:pPr>
            <a:r>
              <a:rPr lang="en-US" b="1" dirty="0"/>
              <a:t>M = (Q, ∑, δ, q0, F)</a:t>
            </a:r>
          </a:p>
          <a:p>
            <a:pPr marL="0" indent="0">
              <a:buNone/>
            </a:pPr>
            <a:r>
              <a:rPr lang="en-US" dirty="0"/>
              <a:t>where-</a:t>
            </a:r>
          </a:p>
          <a:p>
            <a:r>
              <a:rPr lang="en-US" dirty="0"/>
              <a:t>Q = finite set of states</a:t>
            </a:r>
          </a:p>
          <a:p>
            <a:r>
              <a:rPr lang="en-US" dirty="0"/>
              <a:t>∑ = non-empty finite set of symbols called as input alphabets</a:t>
            </a:r>
          </a:p>
          <a:p>
            <a:r>
              <a:rPr lang="en-US" dirty="0"/>
              <a:t>δ : Q x ∑ → 2Q is a total function called as transition function</a:t>
            </a:r>
          </a:p>
          <a:p>
            <a:r>
              <a:rPr lang="en-US" dirty="0"/>
              <a:t>q0 ∈ Q is the initial state</a:t>
            </a:r>
          </a:p>
          <a:p>
            <a:r>
              <a:rPr lang="en-US" dirty="0"/>
              <a:t>F ⊆ Q is a set of final states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189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8362-6EA4-444C-A6C6-1FA8BE591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137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Non-Deterministic Finite Automata (NFA) (Cont.)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91DC67-2A32-4DF5-B68E-DA2815D6E1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64816"/>
                <a:ext cx="10515600" cy="471214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IN" dirty="0">
                    <a:solidFill>
                      <a:srgbClr val="FF0000"/>
                    </a:solidFill>
                  </a:rPr>
                  <a:t>Example</a:t>
                </a:r>
              </a:p>
              <a:p>
                <a:r>
                  <a:rPr lang="en-US" dirty="0"/>
                  <a:t>Q = finite set of states = {A, B, C, D, E, F} </a:t>
                </a:r>
              </a:p>
              <a:p>
                <a:r>
                  <a:rPr lang="en-US" dirty="0"/>
                  <a:t>∑ = input alphabets = {a, b, c} </a:t>
                </a:r>
              </a:p>
              <a:p>
                <a:r>
                  <a:rPr lang="en-US" dirty="0"/>
                  <a:t>δ : Q x ∑ 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 smtClean="0"/>
                          <m:t>Q</m:t>
                        </m:r>
                      </m:sup>
                    </m:sSup>
                  </m:oMath>
                </a14:m>
                <a:r>
                  <a:rPr lang="en-US" dirty="0"/>
                  <a:t> is the transition function</a:t>
                </a:r>
              </a:p>
              <a:p>
                <a:r>
                  <a:rPr lang="en-US" dirty="0"/>
                  <a:t>q0 ∈ Q  = the initial state = A</a:t>
                </a:r>
              </a:p>
              <a:p>
                <a:r>
                  <a:rPr lang="en-US" dirty="0"/>
                  <a:t>F ⊆ Q is a set of final states = {D, F} </a:t>
                </a:r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 </a:t>
                </a: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91DC67-2A32-4DF5-B68E-DA2815D6E1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64816"/>
                <a:ext cx="10515600" cy="4712147"/>
              </a:xfrm>
              <a:blipFill>
                <a:blip r:embed="rId2"/>
                <a:stretch>
                  <a:fillRect l="-1217" t="-207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C99DC52-02F1-4552-A93E-EE25E0AF1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3287" y="1914571"/>
            <a:ext cx="4334199" cy="278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11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8C0D-2635-4F25-B927-95920AE4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648"/>
          </a:xfrm>
        </p:spPr>
        <p:txBody>
          <a:bodyPr/>
          <a:lstStyle/>
          <a:p>
            <a:r>
              <a:rPr lang="en-IN" b="1" dirty="0"/>
              <a:t>Deterministic Finite Automata (NFA)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D139C-BBCE-485C-8C79-68A7EA667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774"/>
            <a:ext cx="10515600" cy="4747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DFA is a collection of 5-tuples same as we described in the definition of FA.</a:t>
            </a:r>
          </a:p>
          <a:p>
            <a:pPr marL="0" indent="0" algn="ctr">
              <a:buNone/>
            </a:pPr>
            <a:r>
              <a:rPr lang="en-US" b="1" dirty="0"/>
              <a:t>M = (Q, ∑, δ, q0, F)</a:t>
            </a:r>
          </a:p>
          <a:p>
            <a:pPr marL="0" indent="0">
              <a:buNone/>
            </a:pPr>
            <a:r>
              <a:rPr lang="en-US" dirty="0"/>
              <a:t>Q: finite set of states  </a:t>
            </a:r>
          </a:p>
          <a:p>
            <a:pPr marL="0" indent="0">
              <a:buNone/>
            </a:pPr>
            <a:r>
              <a:rPr lang="en-US" dirty="0"/>
              <a:t>∑: finite set of the input symbol  </a:t>
            </a:r>
          </a:p>
          <a:p>
            <a:pPr marL="0" indent="0">
              <a:buNone/>
            </a:pPr>
            <a:r>
              <a:rPr lang="en-US" dirty="0"/>
              <a:t>q0: initial state   </a:t>
            </a:r>
          </a:p>
          <a:p>
            <a:pPr marL="0" indent="0">
              <a:buNone/>
            </a:pPr>
            <a:r>
              <a:rPr lang="en-US" dirty="0"/>
              <a:t>F: final state  </a:t>
            </a:r>
          </a:p>
          <a:p>
            <a:pPr marL="0" indent="0">
              <a:buNone/>
            </a:pPr>
            <a:r>
              <a:rPr lang="en-US" dirty="0"/>
              <a:t>δ: Transition function </a:t>
            </a:r>
            <a:r>
              <a:rPr lang="el-GR" dirty="0"/>
              <a:t>δ: </a:t>
            </a:r>
            <a:r>
              <a:rPr lang="en-US" dirty="0"/>
              <a:t>Q x ∑→Q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672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8C0D-2635-4F25-B927-95920AE4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648"/>
          </a:xfrm>
        </p:spPr>
        <p:txBody>
          <a:bodyPr/>
          <a:lstStyle/>
          <a:p>
            <a:r>
              <a:rPr lang="en-IN" b="1" dirty="0"/>
              <a:t>Deterministic Finite Automata (NFA)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D139C-BBCE-485C-8C79-68A7EA667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774"/>
            <a:ext cx="10515600" cy="4747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Example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Q: finite set of states = </a:t>
            </a:r>
            <a:r>
              <a:rPr lang="en-IN" dirty="0"/>
              <a:t>{q0, q1, q2}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∑: finite set of the input symbol = </a:t>
            </a:r>
            <a:r>
              <a:rPr lang="en-IN" dirty="0"/>
              <a:t>{0, 1}  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q0: initial state = </a:t>
            </a:r>
            <a:r>
              <a:rPr lang="en-IN" dirty="0"/>
              <a:t>{q0}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F: final state = </a:t>
            </a:r>
            <a:r>
              <a:rPr lang="en-IN" dirty="0"/>
              <a:t>{q2}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δ: Transition function </a:t>
            </a:r>
            <a:r>
              <a:rPr lang="el-GR" dirty="0"/>
              <a:t>δ: </a:t>
            </a:r>
            <a:r>
              <a:rPr lang="en-US" dirty="0"/>
              <a:t>Q x ∑→Q 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0BE272-26FB-4EF7-A647-E49003329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219" y="1310444"/>
            <a:ext cx="6125760" cy="1095405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4344C7-527D-4095-B74F-C1D9DB368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628259"/>
              </p:ext>
            </p:extLst>
          </p:nvPr>
        </p:nvGraphicFramePr>
        <p:xfrm>
          <a:off x="6741560" y="3227484"/>
          <a:ext cx="4781541" cy="202131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593847">
                  <a:extLst>
                    <a:ext uri="{9D8B030D-6E8A-4147-A177-3AD203B41FA5}">
                      <a16:colId xmlns:a16="http://schemas.microsoft.com/office/drawing/2014/main" val="905773764"/>
                    </a:ext>
                  </a:extLst>
                </a:gridCol>
                <a:gridCol w="1593847">
                  <a:extLst>
                    <a:ext uri="{9D8B030D-6E8A-4147-A177-3AD203B41FA5}">
                      <a16:colId xmlns:a16="http://schemas.microsoft.com/office/drawing/2014/main" val="1536736283"/>
                    </a:ext>
                  </a:extLst>
                </a:gridCol>
                <a:gridCol w="1593847">
                  <a:extLst>
                    <a:ext uri="{9D8B030D-6E8A-4147-A177-3AD203B41FA5}">
                      <a16:colId xmlns:a16="http://schemas.microsoft.com/office/drawing/2014/main" val="24049836"/>
                    </a:ext>
                  </a:extLst>
                </a:gridCol>
              </a:tblGrid>
              <a:tr h="741151"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dirty="0">
                          <a:solidFill>
                            <a:srgbClr val="000000"/>
                          </a:solidFill>
                          <a:effectLst/>
                        </a:rPr>
                        <a:t>Present State</a:t>
                      </a:r>
                      <a:endParaRPr lang="en-IN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91440" marB="91440"/>
                </a:tc>
                <a:extLst>
                  <a:ext uri="{0D108BD9-81ED-4DB2-BD59-A6C34878D82A}">
                    <a16:rowId xmlns:a16="http://schemas.microsoft.com/office/drawing/2014/main" val="372792860"/>
                  </a:ext>
                </a:extLst>
              </a:tr>
              <a:tr h="412814"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→q0</a:t>
                      </a:r>
                      <a:endParaRPr lang="en-IN" sz="20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q0</a:t>
                      </a:r>
                      <a:endParaRPr lang="en-IN" sz="20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q1</a:t>
                      </a:r>
                      <a:endParaRPr lang="en-IN" sz="20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0960" marR="60960" marT="60960" marB="60960"/>
                </a:tc>
                <a:extLst>
                  <a:ext uri="{0D108BD9-81ED-4DB2-BD59-A6C34878D82A}">
                    <a16:rowId xmlns:a16="http://schemas.microsoft.com/office/drawing/2014/main" val="496171096"/>
                  </a:ext>
                </a:extLst>
              </a:tr>
              <a:tr h="412814"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q1</a:t>
                      </a:r>
                      <a:endParaRPr lang="en-IN" sz="20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dirty="0">
                          <a:solidFill>
                            <a:srgbClr val="000000"/>
                          </a:solidFill>
                          <a:effectLst/>
                        </a:rPr>
                        <a:t>q2</a:t>
                      </a:r>
                      <a:endParaRPr lang="en-IN" sz="2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q1</a:t>
                      </a:r>
                      <a:endParaRPr lang="en-IN" sz="20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0960" marR="60960" marT="60960" marB="60960"/>
                </a:tc>
                <a:extLst>
                  <a:ext uri="{0D108BD9-81ED-4DB2-BD59-A6C34878D82A}">
                    <a16:rowId xmlns:a16="http://schemas.microsoft.com/office/drawing/2014/main" val="4274539955"/>
                  </a:ext>
                </a:extLst>
              </a:tr>
              <a:tr h="412814"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*q2</a:t>
                      </a:r>
                      <a:endParaRPr lang="en-IN" sz="20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q2</a:t>
                      </a:r>
                      <a:endParaRPr lang="en-IN" sz="20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dirty="0">
                          <a:solidFill>
                            <a:srgbClr val="000000"/>
                          </a:solidFill>
                          <a:effectLst/>
                        </a:rPr>
                        <a:t>q2</a:t>
                      </a:r>
                      <a:endParaRPr lang="en-IN" sz="2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0960" marR="60960" marT="60960" marB="60960"/>
                </a:tc>
                <a:extLst>
                  <a:ext uri="{0D108BD9-81ED-4DB2-BD59-A6C34878D82A}">
                    <a16:rowId xmlns:a16="http://schemas.microsoft.com/office/drawing/2014/main" val="48015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81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A16F0-8128-46F7-9048-C322A09ED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697"/>
            <a:ext cx="10515600" cy="870012"/>
          </a:xfrm>
        </p:spPr>
        <p:txBody>
          <a:bodyPr>
            <a:normAutofit/>
          </a:bodyPr>
          <a:lstStyle/>
          <a:p>
            <a:r>
              <a:rPr lang="en-IN" sz="4000" dirty="0"/>
              <a:t>Example 1        NFA to DFA 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173C-5687-4A7A-8BDE-FF52102D2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895"/>
            <a:ext cx="10515600" cy="4863068"/>
          </a:xfrm>
        </p:spPr>
        <p:txBody>
          <a:bodyPr/>
          <a:lstStyle/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NFA </a:t>
            </a:r>
            <a:r>
              <a:rPr lang="en-IN" dirty="0"/>
              <a:t>                                    </a:t>
            </a:r>
            <a:r>
              <a:rPr lang="en-IN" dirty="0">
                <a:solidFill>
                  <a:srgbClr val="FF0000"/>
                </a:solidFill>
              </a:rPr>
              <a:t>DFA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97FC363-E132-48CF-BCFC-2DBA3D38B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183017"/>
              </p:ext>
            </p:extLst>
          </p:nvPr>
        </p:nvGraphicFramePr>
        <p:xfrm>
          <a:off x="656948" y="4281877"/>
          <a:ext cx="5548543" cy="191030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003399">
                  <a:extLst>
                    <a:ext uri="{9D8B030D-6E8A-4147-A177-3AD203B41FA5}">
                      <a16:colId xmlns:a16="http://schemas.microsoft.com/office/drawing/2014/main" val="985128536"/>
                    </a:ext>
                  </a:extLst>
                </a:gridCol>
                <a:gridCol w="1632448">
                  <a:extLst>
                    <a:ext uri="{9D8B030D-6E8A-4147-A177-3AD203B41FA5}">
                      <a16:colId xmlns:a16="http://schemas.microsoft.com/office/drawing/2014/main" val="1860993848"/>
                    </a:ext>
                  </a:extLst>
                </a:gridCol>
                <a:gridCol w="1912696">
                  <a:extLst>
                    <a:ext uri="{9D8B030D-6E8A-4147-A177-3AD203B41FA5}">
                      <a16:colId xmlns:a16="http://schemas.microsoft.com/office/drawing/2014/main" val="3986899733"/>
                    </a:ext>
                  </a:extLst>
                </a:gridCol>
              </a:tblGrid>
              <a:tr h="630146"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State / Alphabet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a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b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646919657"/>
                  </a:ext>
                </a:extLst>
              </a:tr>
              <a:tr h="367585"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→q0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q0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q0, q1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2230038564"/>
                  </a:ext>
                </a:extLst>
              </a:tr>
              <a:tr h="367585"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q1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–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*q2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3974291513"/>
                  </a:ext>
                </a:extLst>
              </a:tr>
              <a:tr h="367585"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*q2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–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–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117815006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E7163E-9CCB-4D49-8D7A-C6DDED6FB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618714"/>
              </p:ext>
            </p:extLst>
          </p:nvPr>
        </p:nvGraphicFramePr>
        <p:xfrm>
          <a:off x="6542843" y="4281877"/>
          <a:ext cx="5308848" cy="20116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912796">
                  <a:extLst>
                    <a:ext uri="{9D8B030D-6E8A-4147-A177-3AD203B41FA5}">
                      <a16:colId xmlns:a16="http://schemas.microsoft.com/office/drawing/2014/main" val="2776394048"/>
                    </a:ext>
                  </a:extLst>
                </a:gridCol>
                <a:gridCol w="1698026">
                  <a:extLst>
                    <a:ext uri="{9D8B030D-6E8A-4147-A177-3AD203B41FA5}">
                      <a16:colId xmlns:a16="http://schemas.microsoft.com/office/drawing/2014/main" val="3040210550"/>
                    </a:ext>
                  </a:extLst>
                </a:gridCol>
                <a:gridCol w="1698026">
                  <a:extLst>
                    <a:ext uri="{9D8B030D-6E8A-4147-A177-3AD203B41FA5}">
                      <a16:colId xmlns:a16="http://schemas.microsoft.com/office/drawing/2014/main" val="354909112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State / Alphabet</a:t>
                      </a:r>
                      <a:endParaRPr lang="en-IN" sz="2000" dirty="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a</a:t>
                      </a:r>
                      <a:endParaRPr lang="en-IN" sz="2000" dirty="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b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1698117778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effectLst/>
                        </a:rPr>
                        <a:t>→</a:t>
                      </a:r>
                      <a:r>
                        <a:rPr lang="en-IN" sz="2000" b="1" dirty="0">
                          <a:effectLst/>
                        </a:rPr>
                        <a:t>q0</a:t>
                      </a:r>
                      <a:endParaRPr lang="en-IN" sz="2000" dirty="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effectLst/>
                        </a:rPr>
                        <a:t>q0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effectLst/>
                        </a:rPr>
                        <a:t>{q0, q1}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419469426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{q0, q1}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effectLst/>
                        </a:rPr>
                        <a:t>q0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*{q0, q1, q2}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38127194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*{q0, q1, q2}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q0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effectLst/>
                        </a:rPr>
                        <a:t>*{q0, q1, q2}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2136252276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5ED8E73A-B4AA-4FBE-87BC-917D55E87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562" y="1969211"/>
            <a:ext cx="4371975" cy="16573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6B4F44-3BF6-4BD7-8755-13C3491DA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545" y="849829"/>
            <a:ext cx="60960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32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EE7AA-2D7B-4F26-9D40-CD5E0FFD5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483"/>
          </a:xfrm>
        </p:spPr>
        <p:txBody>
          <a:bodyPr/>
          <a:lstStyle/>
          <a:p>
            <a:r>
              <a:rPr lang="en-IN" dirty="0"/>
              <a:t>Example 2   NFA to DFA conversion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85ADB6-3200-4AB5-BCE9-04DDAF052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262"/>
            <a:ext cx="10515600" cy="4889701"/>
          </a:xfrm>
        </p:spPr>
        <p:txBody>
          <a:bodyPr/>
          <a:lstStyle/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NFA </a:t>
            </a:r>
            <a:r>
              <a:rPr lang="en-IN" dirty="0"/>
              <a:t>                                              </a:t>
            </a:r>
            <a:r>
              <a:rPr lang="en-IN" dirty="0">
                <a:solidFill>
                  <a:srgbClr val="FF0000"/>
                </a:solidFill>
              </a:rPr>
              <a:t>DFA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0FA3BA-370F-4A4F-A331-009FDC5678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618" y="1585219"/>
            <a:ext cx="3407473" cy="2480754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A31B38E-18AD-42D4-B8FD-4C6419213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973472"/>
              </p:ext>
            </p:extLst>
          </p:nvPr>
        </p:nvGraphicFramePr>
        <p:xfrm>
          <a:off x="719092" y="4470083"/>
          <a:ext cx="5548544" cy="17068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99159">
                  <a:extLst>
                    <a:ext uri="{9D8B030D-6E8A-4147-A177-3AD203B41FA5}">
                      <a16:colId xmlns:a16="http://schemas.microsoft.com/office/drawing/2014/main" val="2378041810"/>
                    </a:ext>
                  </a:extLst>
                </a:gridCol>
                <a:gridCol w="1634401">
                  <a:extLst>
                    <a:ext uri="{9D8B030D-6E8A-4147-A177-3AD203B41FA5}">
                      <a16:colId xmlns:a16="http://schemas.microsoft.com/office/drawing/2014/main" val="3676246410"/>
                    </a:ext>
                  </a:extLst>
                </a:gridCol>
                <a:gridCol w="1914984">
                  <a:extLst>
                    <a:ext uri="{9D8B030D-6E8A-4147-A177-3AD203B41FA5}">
                      <a16:colId xmlns:a16="http://schemas.microsoft.com/office/drawing/2014/main" val="1400975010"/>
                    </a:ext>
                  </a:extLst>
                </a:gridCol>
              </a:tblGrid>
              <a:tr h="405361"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effectLst/>
                        </a:rPr>
                        <a:t>State / Alphabet</a:t>
                      </a:r>
                      <a:endParaRPr lang="en-IN" sz="2000" dirty="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0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1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1418596957"/>
                  </a:ext>
                </a:extLst>
              </a:tr>
              <a:tr h="405361"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→</a:t>
                      </a:r>
                      <a:r>
                        <a:rPr lang="en-IN" sz="2000" b="1">
                          <a:effectLst/>
                        </a:rPr>
                        <a:t>q0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q0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q1, *q2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409481008"/>
                  </a:ext>
                </a:extLst>
              </a:tr>
              <a:tr h="405361"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q1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q1, *q2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*q2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1970008359"/>
                  </a:ext>
                </a:extLst>
              </a:tr>
              <a:tr h="405361"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*q2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q0, q1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effectLst/>
                        </a:rPr>
                        <a:t>q1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385531464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A07E4BA-FBF5-4EDF-8B37-87806831E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830441"/>
              </p:ext>
            </p:extLst>
          </p:nvPr>
        </p:nvGraphicFramePr>
        <p:xfrm>
          <a:off x="6386743" y="4470083"/>
          <a:ext cx="5473823" cy="17068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972237">
                  <a:extLst>
                    <a:ext uri="{9D8B030D-6E8A-4147-A177-3AD203B41FA5}">
                      <a16:colId xmlns:a16="http://schemas.microsoft.com/office/drawing/2014/main" val="1037038783"/>
                    </a:ext>
                  </a:extLst>
                </a:gridCol>
                <a:gridCol w="1750793">
                  <a:extLst>
                    <a:ext uri="{9D8B030D-6E8A-4147-A177-3AD203B41FA5}">
                      <a16:colId xmlns:a16="http://schemas.microsoft.com/office/drawing/2014/main" val="2566797286"/>
                    </a:ext>
                  </a:extLst>
                </a:gridCol>
                <a:gridCol w="1750793">
                  <a:extLst>
                    <a:ext uri="{9D8B030D-6E8A-4147-A177-3AD203B41FA5}">
                      <a16:colId xmlns:a16="http://schemas.microsoft.com/office/drawing/2014/main" val="4198239956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State / Alphabet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0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1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364316439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→</a:t>
                      </a:r>
                      <a:r>
                        <a:rPr lang="en-IN" sz="2000" b="1">
                          <a:effectLst/>
                        </a:rPr>
                        <a:t>q0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effectLst/>
                        </a:rPr>
                        <a:t>q0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*{q1, q2}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140785339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*{q1, q2}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*{q0, q1, q2}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*{q1, q2}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272181414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IN" sz="2000" b="1">
                          <a:effectLst/>
                        </a:rPr>
                        <a:t>*{q0, q1, q2}</a:t>
                      </a:r>
                      <a:endParaRPr lang="en-IN" sz="2000">
                        <a:effectLst/>
                      </a:endParaRP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>
                          <a:effectLst/>
                        </a:rPr>
                        <a:t>*{q0, q1, q2}</a:t>
                      </a:r>
                    </a:p>
                  </a:txBody>
                  <a:tcPr marL="76200" marR="7620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effectLst/>
                        </a:rPr>
                        <a:t>*{q1, q2}</a:t>
                      </a:r>
                    </a:p>
                  </a:txBody>
                  <a:tcPr marL="76200" marR="76200" marT="60960" marB="60960" anchor="ctr"/>
                </a:tc>
                <a:extLst>
                  <a:ext uri="{0D108BD9-81ED-4DB2-BD59-A6C34878D82A}">
                    <a16:rowId xmlns:a16="http://schemas.microsoft.com/office/drawing/2014/main" val="2621816112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5FD5B944-9CB2-4A1D-A04C-1AB0AAC8E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691" y="1548819"/>
            <a:ext cx="5604492" cy="256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2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CD4B3-5E66-4FE8-A024-904E89F9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BB19E-078C-4494-A506-603F8F467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44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21872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475</Words>
  <Application>Microsoft Office PowerPoint</Application>
  <PresentationFormat>Widescreen</PresentationFormat>
  <Paragraphs>106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Verdana</vt:lpstr>
      <vt:lpstr>Office Theme</vt:lpstr>
      <vt:lpstr>COMPILER DESIGN BCA 5th Semester 2020 Topic: NFA and DFA</vt:lpstr>
      <vt:lpstr>Non-Deterministic Finite Automata (NFA)</vt:lpstr>
      <vt:lpstr>Non-Deterministic Finite Automata (NFA) (Cont.)</vt:lpstr>
      <vt:lpstr>Deterministic Finite Automata (NFA)</vt:lpstr>
      <vt:lpstr>Deterministic Finite Automata (NFA)</vt:lpstr>
      <vt:lpstr>Example 1        NFA to DFA  Conversion</vt:lpstr>
      <vt:lpstr>Example 2   NFA to DFA conversion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SUBHADIP MUKHERJEE</dc:creator>
  <cp:lastModifiedBy>SUBHADIP MUKHERJEE</cp:lastModifiedBy>
  <cp:revision>20</cp:revision>
  <dcterms:created xsi:type="dcterms:W3CDTF">2020-12-11T15:34:55Z</dcterms:created>
  <dcterms:modified xsi:type="dcterms:W3CDTF">2020-12-11T16:53:54Z</dcterms:modified>
</cp:coreProperties>
</file>