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2" r:id="rId1"/>
  </p:sldMasterIdLst>
  <p:sldIdLst>
    <p:sldId id="256" r:id="rId2"/>
    <p:sldId id="257" r:id="rId3"/>
    <p:sldId id="262" r:id="rId4"/>
    <p:sldId id="284" r:id="rId5"/>
    <p:sldId id="285" r:id="rId6"/>
    <p:sldId id="286" r:id="rId7"/>
    <p:sldId id="287" r:id="rId8"/>
    <p:sldId id="259" r:id="rId9"/>
    <p:sldId id="260" r:id="rId10"/>
    <p:sldId id="266" r:id="rId11"/>
    <p:sldId id="263" r:id="rId12"/>
    <p:sldId id="267" r:id="rId13"/>
    <p:sldId id="264" r:id="rId14"/>
    <p:sldId id="265" r:id="rId15"/>
    <p:sldId id="261" r:id="rId16"/>
    <p:sldId id="273" r:id="rId17"/>
    <p:sldId id="269" r:id="rId18"/>
    <p:sldId id="271" r:id="rId19"/>
    <p:sldId id="288" r:id="rId20"/>
    <p:sldId id="270" r:id="rId21"/>
    <p:sldId id="272" r:id="rId22"/>
    <p:sldId id="274" r:id="rId23"/>
    <p:sldId id="275" r:id="rId24"/>
    <p:sldId id="258" r:id="rId25"/>
    <p:sldId id="289" r:id="rId26"/>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FB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12" autoAdjust="0"/>
    <p:restoredTop sz="94660"/>
  </p:normalViewPr>
  <p:slideViewPr>
    <p:cSldViewPr snapToGrid="0">
      <p:cViewPr varScale="1">
        <p:scale>
          <a:sx n="69" d="100"/>
          <a:sy n="69" d="100"/>
        </p:scale>
        <p:origin x="14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4"/>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8" indent="0" algn="ctr">
              <a:buNone/>
              <a:defRPr sz="1800"/>
            </a:lvl3pPr>
            <a:lvl4pPr marL="1371566" indent="0" algn="ctr">
              <a:buNone/>
              <a:defRPr sz="1600"/>
            </a:lvl4pPr>
            <a:lvl5pPr marL="1828754" indent="0" algn="ctr">
              <a:buNone/>
              <a:defRPr sz="1600"/>
            </a:lvl5pPr>
            <a:lvl6pPr marL="2285943" indent="0" algn="ctr">
              <a:buNone/>
              <a:defRPr sz="1600"/>
            </a:lvl6pPr>
            <a:lvl7pPr marL="2743132"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30AA2D-275E-460F-92DB-ECC4A26D9142}" type="datetimeFigureOut">
              <a:rPr lang="en-IN" smtClean="0"/>
              <a:t>30-08-2020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8F3EAC-3346-4BE1-B1E3-55FE23FF346D}" type="slidenum">
              <a:rPr lang="en-IN" smtClean="0"/>
              <a:t>‹#›</a:t>
            </a:fld>
            <a:endParaRPr lang="en-IN"/>
          </a:p>
        </p:txBody>
      </p:sp>
    </p:spTree>
    <p:extLst>
      <p:ext uri="{BB962C8B-B14F-4D97-AF65-F5344CB8AC3E}">
        <p14:creationId xmlns:p14="http://schemas.microsoft.com/office/powerpoint/2010/main" val="246339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0AA2D-275E-460F-92DB-ECC4A26D9142}" type="datetimeFigureOut">
              <a:rPr lang="en-IN" smtClean="0"/>
              <a:t>30-08-2020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8F3EAC-3346-4BE1-B1E3-55FE23FF346D}" type="slidenum">
              <a:rPr lang="en-IN" smtClean="0"/>
              <a:t>‹#›</a:t>
            </a:fld>
            <a:endParaRPr lang="en-IN"/>
          </a:p>
        </p:txBody>
      </p:sp>
    </p:spTree>
    <p:extLst>
      <p:ext uri="{BB962C8B-B14F-4D97-AF65-F5344CB8AC3E}">
        <p14:creationId xmlns:p14="http://schemas.microsoft.com/office/powerpoint/2010/main" val="359953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0AA2D-275E-460F-92DB-ECC4A26D9142}" type="datetimeFigureOut">
              <a:rPr lang="en-IN" smtClean="0"/>
              <a:t>30-08-2020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8F3EAC-3346-4BE1-B1E3-55FE23FF346D}" type="slidenum">
              <a:rPr lang="en-IN" smtClean="0"/>
              <a:t>‹#›</a:t>
            </a:fld>
            <a:endParaRPr lang="en-IN"/>
          </a:p>
        </p:txBody>
      </p:sp>
    </p:spTree>
    <p:extLst>
      <p:ext uri="{BB962C8B-B14F-4D97-AF65-F5344CB8AC3E}">
        <p14:creationId xmlns:p14="http://schemas.microsoft.com/office/powerpoint/2010/main" val="316039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0AA2D-275E-460F-92DB-ECC4A26D9142}" type="datetimeFigureOut">
              <a:rPr lang="en-IN" smtClean="0"/>
              <a:t>30-08-2020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8F3EAC-3346-4BE1-B1E3-55FE23FF346D}" type="slidenum">
              <a:rPr lang="en-IN" smtClean="0"/>
              <a:t>‹#›</a:t>
            </a:fld>
            <a:endParaRPr lang="en-IN"/>
          </a:p>
        </p:txBody>
      </p:sp>
    </p:spTree>
    <p:extLst>
      <p:ext uri="{BB962C8B-B14F-4D97-AF65-F5344CB8AC3E}">
        <p14:creationId xmlns:p14="http://schemas.microsoft.com/office/powerpoint/2010/main" val="3953995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0"/>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9" y="4589465"/>
            <a:ext cx="78867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30AA2D-275E-460F-92DB-ECC4A26D9142}" type="datetimeFigureOut">
              <a:rPr lang="en-IN" smtClean="0"/>
              <a:t>30-08-2020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8F3EAC-3346-4BE1-B1E3-55FE23FF346D}" type="slidenum">
              <a:rPr lang="en-IN" smtClean="0"/>
              <a:t>‹#›</a:t>
            </a:fld>
            <a:endParaRPr lang="en-IN"/>
          </a:p>
        </p:txBody>
      </p:sp>
    </p:spTree>
    <p:extLst>
      <p:ext uri="{BB962C8B-B14F-4D97-AF65-F5344CB8AC3E}">
        <p14:creationId xmlns:p14="http://schemas.microsoft.com/office/powerpoint/2010/main" val="4131615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30AA2D-275E-460F-92DB-ECC4A26D9142}" type="datetimeFigureOut">
              <a:rPr lang="en-IN" smtClean="0"/>
              <a:t>30-08-2020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F8F3EAC-3346-4BE1-B1E3-55FE23FF346D}" type="slidenum">
              <a:rPr lang="en-IN" smtClean="0"/>
              <a:t>‹#›</a:t>
            </a:fld>
            <a:endParaRPr lang="en-IN"/>
          </a:p>
        </p:txBody>
      </p:sp>
    </p:spTree>
    <p:extLst>
      <p:ext uri="{BB962C8B-B14F-4D97-AF65-F5344CB8AC3E}">
        <p14:creationId xmlns:p14="http://schemas.microsoft.com/office/powerpoint/2010/main" val="336328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7"/>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30AA2D-275E-460F-92DB-ECC4A26D9142}" type="datetimeFigureOut">
              <a:rPr lang="en-IN" smtClean="0"/>
              <a:t>30-08-2020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F8F3EAC-3346-4BE1-B1E3-55FE23FF346D}" type="slidenum">
              <a:rPr lang="en-IN" smtClean="0"/>
              <a:t>‹#›</a:t>
            </a:fld>
            <a:endParaRPr lang="en-IN"/>
          </a:p>
        </p:txBody>
      </p:sp>
    </p:spTree>
    <p:extLst>
      <p:ext uri="{BB962C8B-B14F-4D97-AF65-F5344CB8AC3E}">
        <p14:creationId xmlns:p14="http://schemas.microsoft.com/office/powerpoint/2010/main" val="3797989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3830AA2D-275E-460F-92DB-ECC4A26D9142}" type="datetimeFigureOut">
              <a:rPr lang="en-IN" smtClean="0"/>
              <a:t>30-08-2020</a:t>
            </a:fld>
            <a:endParaRPr lang="en-IN"/>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2F8F3EAC-3346-4BE1-B1E3-55FE23FF346D}" type="slidenum">
              <a:rPr lang="en-IN" smtClean="0"/>
              <a:t>‹#›</a:t>
            </a:fld>
            <a:endParaRPr lang="en-IN"/>
          </a:p>
        </p:txBody>
      </p:sp>
    </p:spTree>
    <p:extLst>
      <p:ext uri="{BB962C8B-B14F-4D97-AF65-F5344CB8AC3E}">
        <p14:creationId xmlns:p14="http://schemas.microsoft.com/office/powerpoint/2010/main" val="1349050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0AA2D-275E-460F-92DB-ECC4A26D9142}" type="datetimeFigureOut">
              <a:rPr lang="en-IN" smtClean="0"/>
              <a:t>30-08-2020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F8F3EAC-3346-4BE1-B1E3-55FE23FF346D}" type="slidenum">
              <a:rPr lang="en-IN" smtClean="0"/>
              <a:t>‹#›</a:t>
            </a:fld>
            <a:endParaRPr lang="en-IN"/>
          </a:p>
        </p:txBody>
      </p:sp>
    </p:spTree>
    <p:extLst>
      <p:ext uri="{BB962C8B-B14F-4D97-AF65-F5344CB8AC3E}">
        <p14:creationId xmlns:p14="http://schemas.microsoft.com/office/powerpoint/2010/main" val="4163861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7"/>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30AA2D-275E-460F-92DB-ECC4A26D9142}" type="datetimeFigureOut">
              <a:rPr lang="en-IN" smtClean="0"/>
              <a:t>30-08-2020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F8F3EAC-3346-4BE1-B1E3-55FE23FF346D}" type="slidenum">
              <a:rPr lang="en-IN" smtClean="0"/>
              <a:t>‹#›</a:t>
            </a:fld>
            <a:endParaRPr lang="en-IN"/>
          </a:p>
        </p:txBody>
      </p:sp>
    </p:spTree>
    <p:extLst>
      <p:ext uri="{BB962C8B-B14F-4D97-AF65-F5344CB8AC3E}">
        <p14:creationId xmlns:p14="http://schemas.microsoft.com/office/powerpoint/2010/main" val="233281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7"/>
            <a:ext cx="4629151" cy="4873625"/>
          </a:xfrm>
        </p:spPr>
        <p:txBody>
          <a:bodyPr anchor="t"/>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30AA2D-275E-460F-92DB-ECC4A26D9142}" type="datetimeFigureOut">
              <a:rPr lang="en-IN" smtClean="0"/>
              <a:t>30-08-2020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F8F3EAC-3346-4BE1-B1E3-55FE23FF346D}" type="slidenum">
              <a:rPr lang="en-IN" smtClean="0"/>
              <a:t>‹#›</a:t>
            </a:fld>
            <a:endParaRPr lang="en-IN"/>
          </a:p>
        </p:txBody>
      </p:sp>
    </p:spTree>
    <p:extLst>
      <p:ext uri="{BB962C8B-B14F-4D97-AF65-F5344CB8AC3E}">
        <p14:creationId xmlns:p14="http://schemas.microsoft.com/office/powerpoint/2010/main" val="3235787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7"/>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1"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0AA2D-275E-460F-92DB-ECC4A26D9142}" type="datetimeFigureOut">
              <a:rPr lang="en-IN" smtClean="0"/>
              <a:t>30-08-2020</a:t>
            </a:fld>
            <a:endParaRPr lang="en-IN"/>
          </a:p>
        </p:txBody>
      </p:sp>
      <p:sp>
        <p:nvSpPr>
          <p:cNvPr id="5" name="Footer Placeholder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1"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8F3EAC-3346-4BE1-B1E3-55FE23FF346D}" type="slidenum">
              <a:rPr lang="en-IN" smtClean="0"/>
              <a:t>‹#›</a:t>
            </a:fld>
            <a:endParaRPr lang="en-IN"/>
          </a:p>
        </p:txBody>
      </p:sp>
    </p:spTree>
    <p:extLst>
      <p:ext uri="{BB962C8B-B14F-4D97-AF65-F5344CB8AC3E}">
        <p14:creationId xmlns:p14="http://schemas.microsoft.com/office/powerpoint/2010/main" val="2650854900"/>
      </p:ext>
    </p:extLst>
  </p:cSld>
  <p:clrMap bg1="dk1" tx1="lt1" bg2="dk2" tx2="lt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txStyles>
    <p:titleStyle>
      <a:lvl1pPr algn="l" defTabSz="91437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2" indent="-228594" algn="l" defTabSz="91437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8"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5"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en.wikipedia.org/wiki/Land_reclamation"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smConfetti">
          <a:fgClr>
            <a:schemeClr val="accent1"/>
          </a:fgClr>
          <a:bgClr>
            <a:schemeClr val="bg1"/>
          </a:bgClr>
        </a:pattFill>
        <a:effectLst/>
      </p:bgPr>
    </p:bg>
    <p:spTree>
      <p:nvGrpSpPr>
        <p:cNvPr id="1" name=""/>
        <p:cNvGrpSpPr/>
        <p:nvPr/>
      </p:nvGrpSpPr>
      <p:grpSpPr>
        <a:xfrm>
          <a:off x="0" y="0"/>
          <a:ext cx="0" cy="0"/>
          <a:chOff x="0" y="0"/>
          <a:chExt cx="0" cy="0"/>
        </a:xfrm>
      </p:grpSpPr>
      <p:pic>
        <p:nvPicPr>
          <p:cNvPr id="1026" name="Picture 2" descr="Image result for land reclamation">
            <a:extLst>
              <a:ext uri="{FF2B5EF4-FFF2-40B4-BE49-F238E27FC236}">
                <a16:creationId xmlns:a16="http://schemas.microsoft.com/office/drawing/2014/main" id="{9FE5F74E-B736-4EA5-A1E4-FCEE0228BC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738255" cy="33112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land reclamation">
            <a:extLst>
              <a:ext uri="{FF2B5EF4-FFF2-40B4-BE49-F238E27FC236}">
                <a16:creationId xmlns:a16="http://schemas.microsoft.com/office/drawing/2014/main" id="{B38B9081-FD66-47D6-B28E-B26AB8DB1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3" y="3311236"/>
            <a:ext cx="4730466" cy="3546764"/>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a:extLst>
              <a:ext uri="{FF2B5EF4-FFF2-40B4-BE49-F238E27FC236}">
                <a16:creationId xmlns:a16="http://schemas.microsoft.com/office/drawing/2014/main" id="{D3409916-5721-4B8F-91C8-FCD8848E0864}"/>
              </a:ext>
            </a:extLst>
          </p:cNvPr>
          <p:cNvSpPr>
            <a:spLocks noGrp="1"/>
          </p:cNvSpPr>
          <p:nvPr>
            <p:ph type="ctrTitle"/>
          </p:nvPr>
        </p:nvSpPr>
        <p:spPr/>
        <p:txBody>
          <a:bodyPr/>
          <a:lstStyle/>
          <a:p>
            <a:endParaRPr lang="en-IN" dirty="0"/>
          </a:p>
        </p:txBody>
      </p:sp>
      <p:sp>
        <p:nvSpPr>
          <p:cNvPr id="10" name="Title 1">
            <a:extLst>
              <a:ext uri="{FF2B5EF4-FFF2-40B4-BE49-F238E27FC236}">
                <a16:creationId xmlns:a16="http://schemas.microsoft.com/office/drawing/2014/main" id="{B8EFD744-00CE-4227-AABF-472BC3FFFADC}"/>
              </a:ext>
            </a:extLst>
          </p:cNvPr>
          <p:cNvSpPr txBox="1">
            <a:spLocks/>
          </p:cNvSpPr>
          <p:nvPr/>
        </p:nvSpPr>
        <p:spPr>
          <a:xfrm>
            <a:off x="41564" y="228659"/>
            <a:ext cx="8728364" cy="2062104"/>
          </a:xfrm>
          <a:prstGeom prst="rect">
            <a:avLst/>
          </a:prstGeom>
        </p:spPr>
        <p:txBody>
          <a:bodyPr vert="horz" lIns="91440" tIns="45720" rIns="91440" bIns="45720" rtlCol="0" anchor="b">
            <a:normAutofit fontScale="97500"/>
          </a:bodyPr>
          <a:lstStyle>
            <a:lvl1pPr algn="ctr" defTabSz="914378" rtl="0" eaLnBrk="1" latinLnBrk="0" hangingPunct="1">
              <a:lnSpc>
                <a:spcPct val="90000"/>
              </a:lnSpc>
              <a:spcBef>
                <a:spcPct val="0"/>
              </a:spcBef>
              <a:buNone/>
              <a:defRPr sz="6000" kern="1200">
                <a:solidFill>
                  <a:schemeClr val="tx1"/>
                </a:solidFill>
                <a:latin typeface="+mj-lt"/>
                <a:ea typeface="+mj-ea"/>
                <a:cs typeface="+mj-cs"/>
              </a:defRPr>
            </a:lvl1pPr>
          </a:lstStyle>
          <a:p>
            <a:endParaRPr lang="en-IN" sz="6600" dirty="0"/>
          </a:p>
        </p:txBody>
      </p:sp>
      <p:pic>
        <p:nvPicPr>
          <p:cNvPr id="1030" name="Picture 6" descr="Hyundai E&amp;C wins $1.1 bn land reclamation deal in Singapore - 매일 ...">
            <a:extLst>
              <a:ext uri="{FF2B5EF4-FFF2-40B4-BE49-F238E27FC236}">
                <a16:creationId xmlns:a16="http://schemas.microsoft.com/office/drawing/2014/main" id="{AA675FB4-1BAF-454F-98B2-9C531ABD80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8815" y="0"/>
            <a:ext cx="4455968" cy="331123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Land reclamation - Wikipedia">
            <a:extLst>
              <a:ext uri="{FF2B5EF4-FFF2-40B4-BE49-F238E27FC236}">
                <a16:creationId xmlns:a16="http://schemas.microsoft.com/office/drawing/2014/main" id="{7245BB54-0691-4F61-8E70-02F6C8F58C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01885" y="3311236"/>
            <a:ext cx="4435184" cy="3546764"/>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546BBC6-B8C6-4FCA-AF9B-70717D81B640}"/>
              </a:ext>
            </a:extLst>
          </p:cNvPr>
          <p:cNvSpPr txBox="1"/>
          <p:nvPr/>
        </p:nvSpPr>
        <p:spPr>
          <a:xfrm>
            <a:off x="4738253" y="4440412"/>
            <a:ext cx="4170220" cy="2062103"/>
          </a:xfrm>
          <a:prstGeom prst="rect">
            <a:avLst/>
          </a:prstGeom>
          <a:noFill/>
        </p:spPr>
        <p:txBody>
          <a:bodyPr wrap="square">
            <a:spAutoFit/>
          </a:bodyPr>
          <a:lstStyle/>
          <a:p>
            <a:r>
              <a:rPr lang="en-US" sz="3200" b="1" dirty="0">
                <a:latin typeface="Bahnschrift Condensed" panose="020B0502040204020203" pitchFamily="34" charset="0"/>
              </a:rPr>
              <a:t>Presented by-</a:t>
            </a:r>
          </a:p>
          <a:p>
            <a:r>
              <a:rPr lang="en-US" sz="3200" b="1" dirty="0">
                <a:latin typeface="Bahnschrift Condensed" panose="020B0502040204020203" pitchFamily="34" charset="0"/>
              </a:rPr>
              <a:t>           Dinabandhu Patra</a:t>
            </a:r>
          </a:p>
          <a:p>
            <a:r>
              <a:rPr lang="en-US" sz="3200" b="1" dirty="0">
                <a:latin typeface="Bahnschrift Condensed" panose="020B0502040204020203" pitchFamily="34" charset="0"/>
              </a:rPr>
              <a:t>     Department of Geography</a:t>
            </a:r>
          </a:p>
          <a:p>
            <a:r>
              <a:rPr lang="en-US" sz="3200" b="1" dirty="0">
                <a:latin typeface="Bahnschrift Condensed" panose="020B0502040204020203" pitchFamily="34" charset="0"/>
              </a:rPr>
              <a:t>           Kharagpur College</a:t>
            </a:r>
            <a:endParaRPr lang="en-IN" sz="3200" dirty="0">
              <a:latin typeface="Bahnschrift Condensed" panose="020B0502040204020203" pitchFamily="34" charset="0"/>
            </a:endParaRPr>
          </a:p>
        </p:txBody>
      </p:sp>
      <p:sp>
        <p:nvSpPr>
          <p:cNvPr id="13" name="Subtitle 12">
            <a:extLst>
              <a:ext uri="{FF2B5EF4-FFF2-40B4-BE49-F238E27FC236}">
                <a16:creationId xmlns:a16="http://schemas.microsoft.com/office/drawing/2014/main" id="{55A296DD-B7C8-49C6-A640-E4BF1A04C7B2}"/>
              </a:ext>
            </a:extLst>
          </p:cNvPr>
          <p:cNvSpPr>
            <a:spLocks noGrp="1"/>
          </p:cNvSpPr>
          <p:nvPr>
            <p:ph type="subTitle" idx="1"/>
          </p:nvPr>
        </p:nvSpPr>
        <p:spPr/>
        <p:txBody>
          <a:bodyPr/>
          <a:lstStyle/>
          <a:p>
            <a:endParaRPr lang="en-IN" dirty="0"/>
          </a:p>
        </p:txBody>
      </p:sp>
      <p:sp>
        <p:nvSpPr>
          <p:cNvPr id="20" name="Subtitle 2">
            <a:extLst>
              <a:ext uri="{FF2B5EF4-FFF2-40B4-BE49-F238E27FC236}">
                <a16:creationId xmlns:a16="http://schemas.microsoft.com/office/drawing/2014/main" id="{E0D85BC0-D22D-4E58-9741-6D4EBDAE2AC5}"/>
              </a:ext>
            </a:extLst>
          </p:cNvPr>
          <p:cNvSpPr txBox="1">
            <a:spLocks/>
          </p:cNvSpPr>
          <p:nvPr/>
        </p:nvSpPr>
        <p:spPr>
          <a:xfrm>
            <a:off x="831272" y="2446189"/>
            <a:ext cx="6857999" cy="1298791"/>
          </a:xfrm>
          <a:prstGeom prst="rect">
            <a:avLst/>
          </a:prstGeom>
        </p:spPr>
        <p:txBody>
          <a:bodyPr vert="horz" lIns="91440" tIns="45720" rIns="91440" bIns="45720" rtlCol="0">
            <a:normAutofit/>
          </a:bodyPr>
          <a:lstStyle>
            <a:lvl1pPr marL="0" indent="0" algn="ctr" defTabSz="914378"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189" indent="0" algn="ctr" defTabSz="914378"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378" indent="0" algn="ctr" defTabSz="914378"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566" indent="0" algn="ctr" defTabSz="914378"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754" indent="0" algn="ctr" defTabSz="914378"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5943" indent="0" algn="ctr" defTabSz="914378"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2" indent="0" algn="ctr" defTabSz="914378"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8"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8"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7200" dirty="0"/>
              <a:t>Land reclamation</a:t>
            </a:r>
            <a:endParaRPr lang="en-IN" sz="7200" dirty="0"/>
          </a:p>
        </p:txBody>
      </p:sp>
      <p:sp>
        <p:nvSpPr>
          <p:cNvPr id="24" name="TextBox 23">
            <a:extLst>
              <a:ext uri="{FF2B5EF4-FFF2-40B4-BE49-F238E27FC236}">
                <a16:creationId xmlns:a16="http://schemas.microsoft.com/office/drawing/2014/main" id="{9CAC3520-0202-44E8-BEE0-32A592022B68}"/>
              </a:ext>
            </a:extLst>
          </p:cNvPr>
          <p:cNvSpPr txBox="1"/>
          <p:nvPr/>
        </p:nvSpPr>
        <p:spPr>
          <a:xfrm>
            <a:off x="547258" y="233665"/>
            <a:ext cx="8437420" cy="2123658"/>
          </a:xfrm>
          <a:prstGeom prst="rect">
            <a:avLst/>
          </a:prstGeom>
          <a:noFill/>
        </p:spPr>
        <p:txBody>
          <a:bodyPr wrap="square">
            <a:spAutoFit/>
          </a:bodyPr>
          <a:lstStyle/>
          <a:p>
            <a:r>
              <a:rPr lang="en-US" sz="6600" dirty="0">
                <a:latin typeface="Algerian" panose="04020705040A02060702" pitchFamily="82" charset="0"/>
              </a:rPr>
              <a:t>ONLINE CLASS FOR 3</a:t>
            </a:r>
            <a:r>
              <a:rPr lang="en-US" sz="6600" baseline="30000" dirty="0">
                <a:latin typeface="Algerian" panose="04020705040A02060702" pitchFamily="82" charset="0"/>
              </a:rPr>
              <a:t>RD</a:t>
            </a:r>
            <a:r>
              <a:rPr lang="en-US" sz="6600" dirty="0">
                <a:latin typeface="Algerian" panose="04020705040A02060702" pitchFamily="82" charset="0"/>
              </a:rPr>
              <a:t> SEMESTER,2020</a:t>
            </a:r>
            <a:endParaRPr lang="en-IN" sz="6600" dirty="0"/>
          </a:p>
        </p:txBody>
      </p:sp>
    </p:spTree>
    <p:extLst>
      <p:ext uri="{BB962C8B-B14F-4D97-AF65-F5344CB8AC3E}">
        <p14:creationId xmlns:p14="http://schemas.microsoft.com/office/powerpoint/2010/main" val="135604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pattFill prst="smConfetti">
          <a:fgClr>
            <a:schemeClr val="accent1"/>
          </a:fgClr>
          <a:bgClr>
            <a:schemeClr val="bg1"/>
          </a:bgClr>
        </a:patt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0A208D-06DB-4A5C-BBB2-4B491FB3830E}"/>
              </a:ext>
            </a:extLst>
          </p:cNvPr>
          <p:cNvSpPr txBox="1"/>
          <p:nvPr/>
        </p:nvSpPr>
        <p:spPr>
          <a:xfrm>
            <a:off x="150668" y="0"/>
            <a:ext cx="8842664" cy="6488828"/>
          </a:xfrm>
          <a:prstGeom prst="rect">
            <a:avLst/>
          </a:prstGeom>
          <a:noFill/>
        </p:spPr>
        <p:txBody>
          <a:bodyPr wrap="square">
            <a:spAutoFit/>
          </a:bodyPr>
          <a:lstStyle/>
          <a:p>
            <a:pPr>
              <a:lnSpc>
                <a:spcPct val="150000"/>
              </a:lnSpc>
            </a:pPr>
            <a:r>
              <a:rPr lang="en-US" sz="2800" dirty="0"/>
              <a:t>According to Bryant et al. (1998), </a:t>
            </a:r>
            <a:r>
              <a:rPr lang="en-US" sz="2800" dirty="0" err="1"/>
              <a:t>Dahuri</a:t>
            </a:r>
            <a:r>
              <a:rPr lang="en-US" sz="2800" dirty="0"/>
              <a:t> et al, (2001), WRI (2001) and Fortes (2001), reclamation would alter the condition and ecosystem of the coastal area. In general, reclamation activities would influence several aspects :</a:t>
            </a:r>
          </a:p>
          <a:p>
            <a:pPr>
              <a:lnSpc>
                <a:spcPct val="150000"/>
              </a:lnSpc>
            </a:pPr>
            <a:r>
              <a:rPr lang="en-US" sz="2800" dirty="0"/>
              <a:t> 1. Natural morphology of the beach and coastal area.</a:t>
            </a:r>
          </a:p>
          <a:p>
            <a:pPr>
              <a:lnSpc>
                <a:spcPct val="150000"/>
              </a:lnSpc>
            </a:pPr>
            <a:r>
              <a:rPr lang="en-US" sz="2800" dirty="0"/>
              <a:t> 2. Coastal biological resources, like fisheries and other coastal biota.</a:t>
            </a:r>
          </a:p>
          <a:p>
            <a:pPr>
              <a:lnSpc>
                <a:spcPct val="150000"/>
              </a:lnSpc>
            </a:pPr>
            <a:r>
              <a:rPr lang="en-US" sz="2800" dirty="0"/>
              <a:t> 3. Sediment area in the reclaimed location. </a:t>
            </a:r>
          </a:p>
          <a:p>
            <a:pPr>
              <a:lnSpc>
                <a:spcPct val="150000"/>
              </a:lnSpc>
            </a:pPr>
            <a:r>
              <a:rPr lang="en-US" sz="2800" dirty="0"/>
              <a:t>4. Mangrove and reefs. </a:t>
            </a:r>
          </a:p>
          <a:p>
            <a:pPr>
              <a:lnSpc>
                <a:spcPct val="150000"/>
              </a:lnSpc>
            </a:pPr>
            <a:endParaRPr lang="en-IN" sz="2800" dirty="0"/>
          </a:p>
        </p:txBody>
      </p:sp>
      <p:sp>
        <p:nvSpPr>
          <p:cNvPr id="5" name="Rectangle 4">
            <a:extLst>
              <a:ext uri="{FF2B5EF4-FFF2-40B4-BE49-F238E27FC236}">
                <a16:creationId xmlns:a16="http://schemas.microsoft.com/office/drawing/2014/main" id="{13FEC67A-B9F7-4CBE-8598-043DE0EE11AA}"/>
              </a:ext>
            </a:extLst>
          </p:cNvPr>
          <p:cNvSpPr/>
          <p:nvPr/>
        </p:nvSpPr>
        <p:spPr>
          <a:xfrm>
            <a:off x="3269674" y="6026727"/>
            <a:ext cx="5569526" cy="29094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300" dirty="0"/>
              <a:t>All information in this page  is retrieved from Ref-1 (</a:t>
            </a:r>
            <a:r>
              <a:rPr lang="en-US" sz="1300" b="0" i="0" dirty="0" err="1">
                <a:effectLst/>
                <a:latin typeface="Arial" panose="020B0604020202020204" pitchFamily="34" charset="0"/>
              </a:rPr>
              <a:t>Priyandes</a:t>
            </a:r>
            <a:r>
              <a:rPr lang="en-US" sz="1300" dirty="0">
                <a:latin typeface="Arial" panose="020B0604020202020204" pitchFamily="34" charset="0"/>
              </a:rPr>
              <a:t> </a:t>
            </a:r>
            <a:r>
              <a:rPr lang="en-US" sz="1300" b="0" i="0" dirty="0">
                <a:effectLst/>
                <a:latin typeface="Arial" panose="020B0604020202020204" pitchFamily="34" charset="0"/>
              </a:rPr>
              <a:t>&amp; Majid, 2009</a:t>
            </a:r>
            <a:r>
              <a:rPr lang="en-US" sz="1300" dirty="0"/>
              <a:t>)</a:t>
            </a:r>
            <a:endParaRPr lang="en-IN" sz="1300" dirty="0"/>
          </a:p>
        </p:txBody>
      </p:sp>
    </p:spTree>
    <p:extLst>
      <p:ext uri="{BB962C8B-B14F-4D97-AF65-F5344CB8AC3E}">
        <p14:creationId xmlns:p14="http://schemas.microsoft.com/office/powerpoint/2010/main" val="212716122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pattFill prst="ltVert">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9E22B-62DA-4376-880B-A97759114FCD}"/>
              </a:ext>
            </a:extLst>
          </p:cNvPr>
          <p:cNvSpPr>
            <a:spLocks noGrp="1"/>
          </p:cNvSpPr>
          <p:nvPr>
            <p:ph type="title"/>
          </p:nvPr>
        </p:nvSpPr>
        <p:spPr>
          <a:xfrm>
            <a:off x="212035" y="371755"/>
            <a:ext cx="8977745" cy="576982"/>
          </a:xfrm>
        </p:spPr>
        <p:txBody>
          <a:bodyPr>
            <a:noAutofit/>
          </a:bodyPr>
          <a:lstStyle/>
          <a:p>
            <a:r>
              <a:rPr lang="en-US" sz="2800" b="1" dirty="0">
                <a:solidFill>
                  <a:schemeClr val="accent4"/>
                </a:solidFill>
                <a:latin typeface="+mn-lt"/>
              </a:rPr>
              <a:t>                                          Physical disturbance</a:t>
            </a:r>
            <a:br>
              <a:rPr lang="en-US" sz="2800" b="1" dirty="0">
                <a:solidFill>
                  <a:schemeClr val="accent4"/>
                </a:solidFill>
                <a:latin typeface="+mn-lt"/>
              </a:rPr>
            </a:br>
            <a:r>
              <a:rPr lang="en-US" sz="2400" dirty="0">
                <a:latin typeface="+mn-lt"/>
              </a:rPr>
              <a:t>Reclamation of sea land can lead to many negative effects, such as-</a:t>
            </a:r>
            <a:br>
              <a:rPr lang="en-US" sz="2400" dirty="0">
                <a:latin typeface="+mn-lt"/>
              </a:rPr>
            </a:br>
            <a:r>
              <a:rPr lang="en-US" sz="2400" dirty="0">
                <a:latin typeface="+mn-lt"/>
              </a:rPr>
              <a:t> </a:t>
            </a:r>
            <a:endParaRPr lang="en-IN" sz="2400" dirty="0">
              <a:latin typeface="+mn-lt"/>
            </a:endParaRPr>
          </a:p>
        </p:txBody>
      </p:sp>
      <p:sp>
        <p:nvSpPr>
          <p:cNvPr id="4" name="TextBox 3">
            <a:extLst>
              <a:ext uri="{FF2B5EF4-FFF2-40B4-BE49-F238E27FC236}">
                <a16:creationId xmlns:a16="http://schemas.microsoft.com/office/drawing/2014/main" id="{7B7B4363-5E6F-4EFC-BEBA-BB9C82A1710B}"/>
              </a:ext>
            </a:extLst>
          </p:cNvPr>
          <p:cNvSpPr txBox="1"/>
          <p:nvPr/>
        </p:nvSpPr>
        <p:spPr>
          <a:xfrm>
            <a:off x="212035" y="1007822"/>
            <a:ext cx="8672945" cy="5478423"/>
          </a:xfrm>
          <a:prstGeom prst="rect">
            <a:avLst/>
          </a:prstGeom>
          <a:noFill/>
        </p:spPr>
        <p:txBody>
          <a:bodyPr wrap="square">
            <a:spAutoFit/>
          </a:bodyPr>
          <a:lstStyle/>
          <a:p>
            <a:pPr marL="285750" indent="-324000">
              <a:buFont typeface="Arial" panose="020B0604020202020204" pitchFamily="34" charset="0"/>
              <a:buChar char="•"/>
            </a:pPr>
            <a:r>
              <a:rPr lang="en-US" sz="2500" dirty="0"/>
              <a:t>The decreased the space of tide.</a:t>
            </a:r>
          </a:p>
          <a:p>
            <a:pPr marL="285750" indent="-324000">
              <a:buFont typeface="Arial" panose="020B0604020202020204" pitchFamily="34" charset="0"/>
              <a:buChar char="•"/>
            </a:pPr>
            <a:r>
              <a:rPr lang="en-US" sz="2500" dirty="0"/>
              <a:t>Disappeared  the beach.</a:t>
            </a:r>
          </a:p>
          <a:p>
            <a:pPr marL="285750" indent="-324000">
              <a:buFont typeface="Arial" panose="020B0604020202020204" pitchFamily="34" charset="0"/>
              <a:buChar char="•"/>
            </a:pPr>
            <a:r>
              <a:rPr lang="en-US" sz="2500" dirty="0"/>
              <a:t>Lost wave energy dissipation space.</a:t>
            </a:r>
          </a:p>
          <a:p>
            <a:pPr marL="285750" indent="-324000">
              <a:buFont typeface="Arial" panose="020B0604020202020204" pitchFamily="34" charset="0"/>
              <a:buChar char="•"/>
            </a:pPr>
            <a:r>
              <a:rPr lang="en-US" sz="2500" dirty="0"/>
              <a:t>Increased influx of disaster risks and filled up riverbed. </a:t>
            </a:r>
          </a:p>
          <a:p>
            <a:pPr marL="285750" indent="-324000">
              <a:buFont typeface="Arial" panose="020B0604020202020204" pitchFamily="34" charset="0"/>
              <a:buChar char="•"/>
            </a:pPr>
            <a:r>
              <a:rPr lang="en-US" sz="2500" dirty="0"/>
              <a:t>Flow outside the channel slows down.</a:t>
            </a:r>
          </a:p>
          <a:p>
            <a:pPr marL="285750" indent="-324000">
              <a:buFont typeface="Arial" panose="020B0604020202020204" pitchFamily="34" charset="0"/>
              <a:buChar char="•"/>
            </a:pPr>
            <a:r>
              <a:rPr lang="en-US" sz="2500" dirty="0"/>
              <a:t>Frequency and intensity of alga bloom increase.</a:t>
            </a:r>
          </a:p>
          <a:p>
            <a:pPr marL="285750" indent="-324000">
              <a:buFont typeface="Arial" panose="020B0604020202020204" pitchFamily="34" charset="0"/>
              <a:buChar char="•"/>
            </a:pPr>
            <a:r>
              <a:rPr lang="en-US" sz="2500" dirty="0"/>
              <a:t> Materials and pollutants generate during the reclamation activities and they can pollute the marine environment. </a:t>
            </a:r>
          </a:p>
          <a:p>
            <a:pPr marL="285750" indent="-324000">
              <a:buFont typeface="Arial" panose="020B0604020202020204" pitchFamily="34" charset="0"/>
              <a:buChar char="•"/>
            </a:pPr>
            <a:r>
              <a:rPr lang="en-US" sz="2500" dirty="0"/>
              <a:t>The beach and barrier disappear. </a:t>
            </a:r>
          </a:p>
          <a:p>
            <a:pPr marL="285750" indent="-324000">
              <a:buFont typeface="Arial" panose="020B0604020202020204" pitchFamily="34" charset="0"/>
              <a:buChar char="•"/>
            </a:pPr>
            <a:r>
              <a:rPr lang="en-US" sz="2500" dirty="0"/>
              <a:t>The impact of waves on coastal areas will be further increased.</a:t>
            </a:r>
          </a:p>
          <a:p>
            <a:pPr marL="285750" indent="-324000">
              <a:buFont typeface="Arial" panose="020B0604020202020204" pitchFamily="34" charset="0"/>
              <a:buChar char="•"/>
            </a:pPr>
            <a:r>
              <a:rPr lang="en-US" sz="2500" dirty="0"/>
              <a:t>Change of bathymetry at the waters around the reclamation area</a:t>
            </a:r>
          </a:p>
          <a:p>
            <a:pPr marL="285750" indent="-324000">
              <a:buFont typeface="Arial" panose="020B0604020202020204" pitchFamily="34" charset="0"/>
              <a:buChar char="•"/>
            </a:pPr>
            <a:r>
              <a:rPr lang="en-US" sz="2500" dirty="0"/>
              <a:t>Reclamation of marine, causing shoreline change.</a:t>
            </a:r>
          </a:p>
          <a:p>
            <a:pPr marL="285750" indent="-324000">
              <a:buFont typeface="Arial" panose="020B0604020202020204" pitchFamily="34" charset="0"/>
              <a:buChar char="•"/>
            </a:pPr>
            <a:r>
              <a:rPr lang="en-US" sz="2500" dirty="0"/>
              <a:t>Affected the deposition of sediments. </a:t>
            </a:r>
            <a:endParaRPr lang="en-IN" sz="2500" dirty="0"/>
          </a:p>
        </p:txBody>
      </p:sp>
    </p:spTree>
    <p:extLst>
      <p:ext uri="{BB962C8B-B14F-4D97-AF65-F5344CB8AC3E}">
        <p14:creationId xmlns:p14="http://schemas.microsoft.com/office/powerpoint/2010/main" val="2074133065"/>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bg>
      <p:bgPr>
        <a:pattFill prst="lgConfetti">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88724-6F0A-495F-B411-0A9C791D0D9D}"/>
              </a:ext>
            </a:extLst>
          </p:cNvPr>
          <p:cNvSpPr>
            <a:spLocks noGrp="1"/>
          </p:cNvSpPr>
          <p:nvPr>
            <p:ph type="title"/>
          </p:nvPr>
        </p:nvSpPr>
        <p:spPr>
          <a:xfrm>
            <a:off x="279689" y="185018"/>
            <a:ext cx="8584622" cy="1564119"/>
          </a:xfrm>
        </p:spPr>
        <p:txBody>
          <a:bodyPr>
            <a:normAutofit/>
          </a:bodyPr>
          <a:lstStyle/>
          <a:p>
            <a:pPr algn="ctr"/>
            <a:r>
              <a:rPr lang="en-US" sz="3600" b="1" dirty="0">
                <a:solidFill>
                  <a:srgbClr val="00B0F0"/>
                </a:solidFill>
                <a:latin typeface="+mn-lt"/>
              </a:rPr>
              <a:t>Sea Water Quality around </a:t>
            </a:r>
            <a:r>
              <a:rPr lang="en-US" sz="3600" b="1" dirty="0" err="1">
                <a:solidFill>
                  <a:srgbClr val="00B0F0"/>
                </a:solidFill>
                <a:latin typeface="+mn-lt"/>
              </a:rPr>
              <a:t>Bengkong</a:t>
            </a:r>
            <a:r>
              <a:rPr lang="en-US" sz="3600" b="1" dirty="0">
                <a:solidFill>
                  <a:srgbClr val="00B0F0"/>
                </a:solidFill>
                <a:latin typeface="+mn-lt"/>
              </a:rPr>
              <a:t>, </a:t>
            </a:r>
            <a:r>
              <a:rPr lang="en-US" sz="3600" b="1" dirty="0" err="1">
                <a:solidFill>
                  <a:srgbClr val="00B0F0"/>
                </a:solidFill>
                <a:latin typeface="+mn-lt"/>
              </a:rPr>
              <a:t>Batam</a:t>
            </a:r>
            <a:r>
              <a:rPr lang="en-US" sz="3600" b="1" dirty="0">
                <a:solidFill>
                  <a:srgbClr val="00B0F0"/>
                </a:solidFill>
                <a:latin typeface="+mn-lt"/>
              </a:rPr>
              <a:t> Center and Surrounding area in Indonesia</a:t>
            </a:r>
            <a:endParaRPr lang="en-IN" sz="3600" b="1" dirty="0">
              <a:solidFill>
                <a:srgbClr val="00B0F0"/>
              </a:solidFill>
              <a:latin typeface="+mn-lt"/>
            </a:endParaRPr>
          </a:p>
        </p:txBody>
      </p:sp>
      <p:pic>
        <p:nvPicPr>
          <p:cNvPr id="4" name="Picture 3">
            <a:extLst>
              <a:ext uri="{FF2B5EF4-FFF2-40B4-BE49-F238E27FC236}">
                <a16:creationId xmlns:a16="http://schemas.microsoft.com/office/drawing/2014/main" id="{A6A0609C-6585-49BB-A9E8-8E1074B367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689" y="1911928"/>
            <a:ext cx="8584622" cy="3758045"/>
          </a:xfrm>
          <a:prstGeom prst="rect">
            <a:avLst/>
          </a:prstGeom>
        </p:spPr>
      </p:pic>
      <p:sp>
        <p:nvSpPr>
          <p:cNvPr id="5" name="Rectangle 4">
            <a:extLst>
              <a:ext uri="{FF2B5EF4-FFF2-40B4-BE49-F238E27FC236}">
                <a16:creationId xmlns:a16="http://schemas.microsoft.com/office/drawing/2014/main" id="{98DE45E4-BF82-4E33-B872-D547BEB2E5E3}"/>
              </a:ext>
            </a:extLst>
          </p:cNvPr>
          <p:cNvSpPr/>
          <p:nvPr/>
        </p:nvSpPr>
        <p:spPr>
          <a:xfrm>
            <a:off x="2923309" y="5832764"/>
            <a:ext cx="5941002"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a:t>Fig- water quality of some area of Indonesia</a:t>
            </a:r>
          </a:p>
          <a:p>
            <a:pPr algn="ctr"/>
            <a:r>
              <a:rPr lang="en-US" sz="1600" dirty="0"/>
              <a:t>Source- This data retrieved from </a:t>
            </a:r>
            <a:r>
              <a:rPr lang="en-US" sz="1600" b="0" i="0" dirty="0">
                <a:effectLst/>
                <a:latin typeface="Arial" panose="020B0604020202020204" pitchFamily="34" charset="0"/>
              </a:rPr>
              <a:t>Ref.-1 (</a:t>
            </a:r>
            <a:r>
              <a:rPr lang="en-US" sz="1600" b="0" i="0" dirty="0" err="1">
                <a:effectLst/>
                <a:latin typeface="Arial" panose="020B0604020202020204" pitchFamily="34" charset="0"/>
              </a:rPr>
              <a:t>Priyandes</a:t>
            </a:r>
            <a:r>
              <a:rPr lang="en-US" sz="1600" dirty="0">
                <a:latin typeface="Arial" panose="020B0604020202020204" pitchFamily="34" charset="0"/>
              </a:rPr>
              <a:t> </a:t>
            </a:r>
            <a:r>
              <a:rPr lang="en-US" sz="1600" b="0" i="0" dirty="0">
                <a:effectLst/>
                <a:latin typeface="Arial" panose="020B0604020202020204" pitchFamily="34" charset="0"/>
              </a:rPr>
              <a:t>&amp; Majid,2009 )</a:t>
            </a:r>
            <a:endParaRPr lang="en-IN" sz="1600" dirty="0"/>
          </a:p>
        </p:txBody>
      </p:sp>
    </p:spTree>
    <p:extLst>
      <p:ext uri="{BB962C8B-B14F-4D97-AF65-F5344CB8AC3E}">
        <p14:creationId xmlns:p14="http://schemas.microsoft.com/office/powerpoint/2010/main" val="383266315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pattFill prst="dashVert">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2357-4DFA-4CAB-A1F2-B2E751EB2667}"/>
              </a:ext>
            </a:extLst>
          </p:cNvPr>
          <p:cNvSpPr>
            <a:spLocks noGrp="1"/>
          </p:cNvSpPr>
          <p:nvPr>
            <p:ph type="title"/>
          </p:nvPr>
        </p:nvSpPr>
        <p:spPr>
          <a:xfrm>
            <a:off x="415636" y="201330"/>
            <a:ext cx="7886700" cy="327600"/>
          </a:xfrm>
        </p:spPr>
        <p:txBody>
          <a:bodyPr>
            <a:normAutofit fontScale="90000"/>
          </a:bodyPr>
          <a:lstStyle/>
          <a:p>
            <a:r>
              <a:rPr lang="en-US" dirty="0" err="1"/>
              <a:t>Cont</a:t>
            </a:r>
            <a:r>
              <a:rPr lang="en-US" dirty="0"/>
              <a:t>…</a:t>
            </a:r>
            <a:endParaRPr lang="en-IN" dirty="0"/>
          </a:p>
        </p:txBody>
      </p:sp>
      <p:sp>
        <p:nvSpPr>
          <p:cNvPr id="4" name="TextBox 3">
            <a:extLst>
              <a:ext uri="{FF2B5EF4-FFF2-40B4-BE49-F238E27FC236}">
                <a16:creationId xmlns:a16="http://schemas.microsoft.com/office/drawing/2014/main" id="{93A4B3CE-AC7D-4EC0-BD4D-37CB6FA470FF}"/>
              </a:ext>
            </a:extLst>
          </p:cNvPr>
          <p:cNvSpPr txBox="1"/>
          <p:nvPr/>
        </p:nvSpPr>
        <p:spPr>
          <a:xfrm>
            <a:off x="277089" y="528930"/>
            <a:ext cx="8589819" cy="2308324"/>
          </a:xfrm>
          <a:prstGeom prst="rect">
            <a:avLst/>
          </a:prstGeom>
          <a:noFill/>
        </p:spPr>
        <p:txBody>
          <a:bodyPr wrap="square">
            <a:spAutoFit/>
          </a:bodyPr>
          <a:lstStyle/>
          <a:p>
            <a:r>
              <a:rPr lang="en-IN" sz="2400" dirty="0"/>
              <a:t>                                                </a:t>
            </a:r>
            <a:r>
              <a:rPr lang="en-IN" sz="2400" dirty="0">
                <a:solidFill>
                  <a:schemeClr val="accent4"/>
                </a:solidFill>
              </a:rPr>
              <a:t>Water</a:t>
            </a:r>
          </a:p>
          <a:p>
            <a:pPr marL="342900" indent="-342900">
              <a:buFont typeface="Wingdings" panose="05000000000000000000" pitchFamily="2" charset="2"/>
              <a:buChar char="v"/>
            </a:pPr>
            <a:r>
              <a:rPr lang="en-IN" sz="2400" dirty="0"/>
              <a:t>Large-scale reclamation can also affect the regional groundwater regime. </a:t>
            </a:r>
          </a:p>
          <a:p>
            <a:pPr marL="914400" lvl="1" indent="-457200">
              <a:buFont typeface="Arial" panose="020B0604020202020204" pitchFamily="34" charset="0"/>
              <a:buChar char="•"/>
            </a:pPr>
            <a:r>
              <a:rPr lang="en-IN" sz="2400" dirty="0"/>
              <a:t>  Less amount of water  infiltrate due to over flow.</a:t>
            </a:r>
          </a:p>
          <a:p>
            <a:pPr marL="914400" lvl="1" indent="-457200">
              <a:buFont typeface="Arial" panose="020B0604020202020204" pitchFamily="34" charset="0"/>
              <a:buChar char="•"/>
            </a:pPr>
            <a:r>
              <a:rPr lang="en-IN" sz="2400" dirty="0"/>
              <a:t>  If ground water increased then less chance of additional water storage, flood can occur from aquifers.   </a:t>
            </a:r>
          </a:p>
        </p:txBody>
      </p:sp>
      <p:sp>
        <p:nvSpPr>
          <p:cNvPr id="6" name="TextBox 5">
            <a:extLst>
              <a:ext uri="{FF2B5EF4-FFF2-40B4-BE49-F238E27FC236}">
                <a16:creationId xmlns:a16="http://schemas.microsoft.com/office/drawing/2014/main" id="{230F5F0A-8E98-46F5-B91B-703EB00900BA}"/>
              </a:ext>
            </a:extLst>
          </p:cNvPr>
          <p:cNvSpPr txBox="1"/>
          <p:nvPr/>
        </p:nvSpPr>
        <p:spPr>
          <a:xfrm>
            <a:off x="277089" y="3164854"/>
            <a:ext cx="8589819" cy="3046988"/>
          </a:xfrm>
          <a:prstGeom prst="rect">
            <a:avLst/>
          </a:prstGeom>
          <a:noFill/>
        </p:spPr>
        <p:txBody>
          <a:bodyPr wrap="square">
            <a:spAutoFit/>
          </a:bodyPr>
          <a:lstStyle/>
          <a:p>
            <a:r>
              <a:rPr lang="en-IN" sz="2400" dirty="0">
                <a:solidFill>
                  <a:schemeClr val="accent4"/>
                </a:solidFill>
              </a:rPr>
              <a:t>                                              Fishery </a:t>
            </a:r>
          </a:p>
          <a:p>
            <a:pPr marL="285750" indent="-285750">
              <a:buFont typeface="Wingdings" panose="05000000000000000000" pitchFamily="2" charset="2"/>
              <a:buChar char="v"/>
            </a:pPr>
            <a:r>
              <a:rPr lang="en-IN" sz="2400" dirty="0"/>
              <a:t>Large-scale reclamation projects cause the changes of topography and water in gulf, </a:t>
            </a:r>
            <a:r>
              <a:rPr lang="en-US" sz="2400" dirty="0"/>
              <a:t>that  can affect the fisheries resources directly.</a:t>
            </a:r>
          </a:p>
          <a:p>
            <a:pPr marL="285750" indent="-285750">
              <a:buFont typeface="Wingdings" panose="05000000000000000000" pitchFamily="2" charset="2"/>
              <a:buChar char="v"/>
            </a:pPr>
            <a:r>
              <a:rPr lang="en-US" sz="2400" dirty="0"/>
              <a:t>Rapid development of industry and population are continue to generate a large number of pollutants discharged into the sea, that affect the regeneration capacity of fishery resources and marine aquaculture industry. </a:t>
            </a:r>
          </a:p>
        </p:txBody>
      </p:sp>
    </p:spTree>
    <p:extLst>
      <p:ext uri="{BB962C8B-B14F-4D97-AF65-F5344CB8AC3E}">
        <p14:creationId xmlns:p14="http://schemas.microsoft.com/office/powerpoint/2010/main" val="152846550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pattFill prst="smConfetti">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90945-389A-461B-9318-16452A32EA53}"/>
              </a:ext>
            </a:extLst>
          </p:cNvPr>
          <p:cNvSpPr>
            <a:spLocks noGrp="1"/>
          </p:cNvSpPr>
          <p:nvPr>
            <p:ph type="title"/>
          </p:nvPr>
        </p:nvSpPr>
        <p:spPr>
          <a:xfrm>
            <a:off x="371061" y="92765"/>
            <a:ext cx="7826238" cy="363743"/>
          </a:xfrm>
        </p:spPr>
        <p:txBody>
          <a:bodyPr>
            <a:normAutofit fontScale="90000"/>
          </a:bodyPr>
          <a:lstStyle/>
          <a:p>
            <a:pPr algn="ctr"/>
            <a:r>
              <a:rPr lang="en-IN" sz="2800" dirty="0">
                <a:solidFill>
                  <a:schemeClr val="accent4"/>
                </a:solidFill>
                <a:latin typeface="+mn-lt"/>
              </a:rPr>
              <a:t>Habitat</a:t>
            </a:r>
          </a:p>
        </p:txBody>
      </p:sp>
      <p:sp>
        <p:nvSpPr>
          <p:cNvPr id="4" name="TextBox 3">
            <a:extLst>
              <a:ext uri="{FF2B5EF4-FFF2-40B4-BE49-F238E27FC236}">
                <a16:creationId xmlns:a16="http://schemas.microsoft.com/office/drawing/2014/main" id="{AF0365EC-F6D0-4C85-B6BD-DE78B3DAD6EC}"/>
              </a:ext>
            </a:extLst>
          </p:cNvPr>
          <p:cNvSpPr txBox="1"/>
          <p:nvPr/>
        </p:nvSpPr>
        <p:spPr>
          <a:xfrm>
            <a:off x="245164" y="456508"/>
            <a:ext cx="5449054" cy="3108543"/>
          </a:xfrm>
          <a:prstGeom prst="rect">
            <a:avLst/>
          </a:prstGeom>
          <a:noFill/>
        </p:spPr>
        <p:txBody>
          <a:bodyPr wrap="square">
            <a:spAutoFit/>
          </a:bodyPr>
          <a:lstStyle/>
          <a:p>
            <a:pPr marL="342900" indent="-342900">
              <a:buFont typeface="Arial" panose="020B0604020202020204" pitchFamily="34" charset="0"/>
              <a:buChar char="•"/>
            </a:pPr>
            <a:r>
              <a:rPr lang="en-IN" sz="2400" dirty="0"/>
              <a:t> </a:t>
            </a:r>
            <a:r>
              <a:rPr lang="en-IN" sz="2000" dirty="0"/>
              <a:t>The destruction of wetlands (migratory bird loss their habitation)</a:t>
            </a:r>
          </a:p>
          <a:p>
            <a:pPr marL="342900" indent="-342900">
              <a:buFont typeface="Arial" panose="020B0604020202020204" pitchFamily="34" charset="0"/>
              <a:buChar char="•"/>
            </a:pPr>
            <a:r>
              <a:rPr lang="en-IN" sz="2000" dirty="0"/>
              <a:t>Marine biodiversity damage</a:t>
            </a:r>
          </a:p>
          <a:p>
            <a:pPr marL="342900" indent="-342900">
              <a:buFont typeface="Arial" panose="020B0604020202020204" pitchFamily="34" charset="0"/>
              <a:buChar char="•"/>
            </a:pPr>
            <a:r>
              <a:rPr lang="en-IN" sz="2000" dirty="0"/>
              <a:t>Coral reef destruction due to pollution</a:t>
            </a:r>
          </a:p>
          <a:p>
            <a:pPr marL="342900" indent="-342900">
              <a:buFont typeface="Arial" panose="020B0604020202020204" pitchFamily="34" charset="0"/>
              <a:buChar char="•"/>
            </a:pPr>
            <a:r>
              <a:rPr lang="en-US" sz="2000" dirty="0"/>
              <a:t> Loss of the land on the coastal zone often leads to the rapid decrease of biodiversity, especially on the uplifting regions.</a:t>
            </a:r>
            <a:r>
              <a:rPr lang="en-IN" sz="2000" dirty="0"/>
              <a:t>  </a:t>
            </a:r>
          </a:p>
          <a:p>
            <a:pPr marL="342900" indent="-342900">
              <a:buFont typeface="Arial" panose="020B0604020202020204" pitchFamily="34" charset="0"/>
              <a:buChar char="•"/>
            </a:pPr>
            <a:r>
              <a:rPr lang="en-US" sz="2000" dirty="0"/>
              <a:t>Injuring fish by irritating or scouring their gills </a:t>
            </a:r>
            <a:r>
              <a:rPr lang="en-IN" sz="2000" dirty="0"/>
              <a:t> </a:t>
            </a:r>
          </a:p>
          <a:p>
            <a:pPr marL="342900" indent="-342900">
              <a:buFont typeface="Arial" panose="020B0604020202020204" pitchFamily="34" charset="0"/>
              <a:buChar char="•"/>
            </a:pPr>
            <a:r>
              <a:rPr lang="en-IN" sz="2000" dirty="0"/>
              <a:t>Mangrove loss                              </a:t>
            </a:r>
            <a:r>
              <a:rPr lang="en-IN" sz="3200" dirty="0"/>
              <a:t>                                             </a:t>
            </a:r>
            <a:endParaRPr lang="en-IN" sz="3200" dirty="0">
              <a:solidFill>
                <a:schemeClr val="accent4"/>
              </a:solidFill>
            </a:endParaRPr>
          </a:p>
        </p:txBody>
      </p:sp>
      <p:sp>
        <p:nvSpPr>
          <p:cNvPr id="6" name="TextBox 5">
            <a:extLst>
              <a:ext uri="{FF2B5EF4-FFF2-40B4-BE49-F238E27FC236}">
                <a16:creationId xmlns:a16="http://schemas.microsoft.com/office/drawing/2014/main" id="{0BCB4733-D0CC-46C1-9B05-57E5B1B9CEE4}"/>
              </a:ext>
            </a:extLst>
          </p:cNvPr>
          <p:cNvSpPr txBox="1"/>
          <p:nvPr/>
        </p:nvSpPr>
        <p:spPr>
          <a:xfrm>
            <a:off x="245164" y="3141065"/>
            <a:ext cx="8478608" cy="3600986"/>
          </a:xfrm>
          <a:prstGeom prst="rect">
            <a:avLst/>
          </a:prstGeom>
          <a:noFill/>
        </p:spPr>
        <p:txBody>
          <a:bodyPr wrap="square">
            <a:spAutoFit/>
          </a:bodyPr>
          <a:lstStyle/>
          <a:p>
            <a:pPr algn="ctr"/>
            <a:endParaRPr lang="en-IN" sz="2400" dirty="0">
              <a:solidFill>
                <a:schemeClr val="accent4"/>
              </a:solidFill>
            </a:endParaRPr>
          </a:p>
          <a:p>
            <a:pPr algn="ctr"/>
            <a:r>
              <a:rPr lang="en-IN" sz="2400" dirty="0">
                <a:solidFill>
                  <a:schemeClr val="accent4"/>
                </a:solidFill>
              </a:rPr>
              <a:t>Soil/Sediment</a:t>
            </a:r>
          </a:p>
          <a:p>
            <a:pPr marL="342900" indent="-342900">
              <a:buFont typeface="Arial" panose="020B0604020202020204" pitchFamily="34" charset="0"/>
              <a:buChar char="•"/>
            </a:pPr>
            <a:r>
              <a:rPr lang="en-US" sz="2000" dirty="0"/>
              <a:t>Removing the vegetation for coastal development can increase coastal erosion.</a:t>
            </a:r>
          </a:p>
          <a:p>
            <a:pPr marL="342900" indent="-342900">
              <a:buFont typeface="Arial" panose="020B0604020202020204" pitchFamily="34" charset="0"/>
              <a:buChar char="•"/>
            </a:pPr>
            <a:r>
              <a:rPr lang="en-US" sz="2000" dirty="0"/>
              <a:t> The consequence of increased sediment input is elevated coastal and estuarine turbidity.</a:t>
            </a:r>
          </a:p>
          <a:p>
            <a:pPr marL="342900" indent="-342900">
              <a:buFont typeface="Arial" panose="020B0604020202020204" pitchFamily="34" charset="0"/>
              <a:buChar char="•"/>
            </a:pPr>
            <a:r>
              <a:rPr lang="en-US" sz="2000" dirty="0"/>
              <a:t>The decreased sediment load contributes to loss of wetlands in the delta(opposite condition of above).</a:t>
            </a:r>
          </a:p>
          <a:p>
            <a:r>
              <a:rPr lang="en-US" sz="2000" dirty="0"/>
              <a:t>Diversion of sediment pathways through dam building, port/</a:t>
            </a:r>
            <a:r>
              <a:rPr lang="en-US" sz="2000" dirty="0" err="1"/>
              <a:t>harbour</a:t>
            </a:r>
            <a:r>
              <a:rPr lang="en-US" sz="2000" dirty="0"/>
              <a:t> construction or any infrastructure development, any constructed on dunes and sand spits may result in losses following coastal erosion. </a:t>
            </a:r>
            <a:endParaRPr lang="en-IN" sz="2000" dirty="0"/>
          </a:p>
        </p:txBody>
      </p:sp>
      <p:pic>
        <p:nvPicPr>
          <p:cNvPr id="5" name="Picture 4">
            <a:extLst>
              <a:ext uri="{FF2B5EF4-FFF2-40B4-BE49-F238E27FC236}">
                <a16:creationId xmlns:a16="http://schemas.microsoft.com/office/drawing/2014/main" id="{8B27AD99-0206-40E4-8012-0830008581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8182" y="766912"/>
            <a:ext cx="2835590" cy="196451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Rectangle 6">
            <a:extLst>
              <a:ext uri="{FF2B5EF4-FFF2-40B4-BE49-F238E27FC236}">
                <a16:creationId xmlns:a16="http://schemas.microsoft.com/office/drawing/2014/main" id="{61FFDE86-09D5-4B7B-A7CF-2737EF2E6068}"/>
              </a:ext>
            </a:extLst>
          </p:cNvPr>
          <p:cNvSpPr/>
          <p:nvPr/>
        </p:nvSpPr>
        <p:spPr>
          <a:xfrm>
            <a:off x="5888182" y="2909000"/>
            <a:ext cx="2835590" cy="51999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100" dirty="0"/>
              <a:t>Fig-Dead Coral </a:t>
            </a:r>
            <a:r>
              <a:rPr lang="en-IN" sz="1100" dirty="0"/>
              <a:t>around the reclamation area</a:t>
            </a:r>
            <a:r>
              <a:rPr lang="en-US" sz="1100" dirty="0"/>
              <a:t>,   Source-ref.-1</a:t>
            </a:r>
            <a:endParaRPr lang="en-IN" sz="1100" dirty="0"/>
          </a:p>
        </p:txBody>
      </p:sp>
    </p:spTree>
    <p:extLst>
      <p:ext uri="{BB962C8B-B14F-4D97-AF65-F5344CB8AC3E}">
        <p14:creationId xmlns:p14="http://schemas.microsoft.com/office/powerpoint/2010/main" val="192806871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pattFill prst="openDmnd">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6F5C0-CA56-437D-8750-307149F9BECD}"/>
              </a:ext>
            </a:extLst>
          </p:cNvPr>
          <p:cNvSpPr>
            <a:spLocks noGrp="1"/>
          </p:cNvSpPr>
          <p:nvPr>
            <p:ph type="title"/>
          </p:nvPr>
        </p:nvSpPr>
        <p:spPr>
          <a:xfrm>
            <a:off x="309014" y="192423"/>
            <a:ext cx="8474768" cy="496996"/>
          </a:xfrm>
        </p:spPr>
        <p:txBody>
          <a:bodyPr>
            <a:noAutofit/>
          </a:bodyPr>
          <a:lstStyle/>
          <a:p>
            <a:r>
              <a:rPr lang="en-US" sz="2800" b="1" dirty="0">
                <a:solidFill>
                  <a:srgbClr val="00B0F0"/>
                </a:solidFill>
              </a:rPr>
              <a:t>International Condition of land filling</a:t>
            </a:r>
            <a:endParaRPr lang="en-IN" sz="2800" b="1" dirty="0">
              <a:solidFill>
                <a:srgbClr val="00B0F0"/>
              </a:solidFill>
            </a:endParaRPr>
          </a:p>
        </p:txBody>
      </p:sp>
      <p:sp>
        <p:nvSpPr>
          <p:cNvPr id="4" name="TextBox 3">
            <a:extLst>
              <a:ext uri="{FF2B5EF4-FFF2-40B4-BE49-F238E27FC236}">
                <a16:creationId xmlns:a16="http://schemas.microsoft.com/office/drawing/2014/main" id="{79AFEBBB-E7FD-4AB0-9803-8EEF2ACA352C}"/>
              </a:ext>
            </a:extLst>
          </p:cNvPr>
          <p:cNvSpPr txBox="1"/>
          <p:nvPr/>
        </p:nvSpPr>
        <p:spPr>
          <a:xfrm>
            <a:off x="43671" y="689419"/>
            <a:ext cx="8474768" cy="496996"/>
          </a:xfrm>
          <a:prstGeom prst="rect">
            <a:avLst/>
          </a:prstGeom>
          <a:pattFill prst="openDmnd">
            <a:fgClr>
              <a:schemeClr val="accent1"/>
            </a:fgClr>
            <a:bgClr>
              <a:schemeClr val="bg1"/>
            </a:bgClr>
          </a:pattFill>
        </p:spPr>
        <p:txBody>
          <a:bodyPr wrap="square">
            <a:spAutoFit/>
          </a:bodyPr>
          <a:lstStyle/>
          <a:p>
            <a:pPr>
              <a:lnSpc>
                <a:spcPct val="150000"/>
              </a:lnSpc>
            </a:pPr>
            <a:r>
              <a:rPr lang="en-US" sz="2000" b="1" dirty="0">
                <a:latin typeface="Arial" panose="020B0604020202020204" pitchFamily="34" charset="0"/>
              </a:rPr>
              <a:t>Different countries land reclaim conditions are described here-</a:t>
            </a:r>
          </a:p>
        </p:txBody>
      </p:sp>
      <p:graphicFrame>
        <p:nvGraphicFramePr>
          <p:cNvPr id="3" name="Table 4">
            <a:extLst>
              <a:ext uri="{FF2B5EF4-FFF2-40B4-BE49-F238E27FC236}">
                <a16:creationId xmlns:a16="http://schemas.microsoft.com/office/drawing/2014/main" id="{578C1966-B755-4874-BEDB-E17F15C68695}"/>
              </a:ext>
            </a:extLst>
          </p:cNvPr>
          <p:cNvGraphicFramePr>
            <a:graphicFrameLocks noGrp="1"/>
          </p:cNvGraphicFramePr>
          <p:nvPr>
            <p:extLst>
              <p:ext uri="{D42A27DB-BD31-4B8C-83A1-F6EECF244321}">
                <p14:modId xmlns:p14="http://schemas.microsoft.com/office/powerpoint/2010/main" val="2908906241"/>
              </p:ext>
            </p:extLst>
          </p:nvPr>
        </p:nvGraphicFramePr>
        <p:xfrm>
          <a:off x="166255" y="1186416"/>
          <a:ext cx="8617527" cy="5228240"/>
        </p:xfrm>
        <a:graphic>
          <a:graphicData uri="http://schemas.openxmlformats.org/drawingml/2006/table">
            <a:tbl>
              <a:tblPr firstRow="1" bandRow="1">
                <a:tableStyleId>{ED083AE6-46FA-4A59-8FB0-9F97EB10719F}</a:tableStyleId>
              </a:tblPr>
              <a:tblGrid>
                <a:gridCol w="1785510">
                  <a:extLst>
                    <a:ext uri="{9D8B030D-6E8A-4147-A177-3AD203B41FA5}">
                      <a16:colId xmlns:a16="http://schemas.microsoft.com/office/drawing/2014/main" val="928581018"/>
                    </a:ext>
                  </a:extLst>
                </a:gridCol>
                <a:gridCol w="2523253">
                  <a:extLst>
                    <a:ext uri="{9D8B030D-6E8A-4147-A177-3AD203B41FA5}">
                      <a16:colId xmlns:a16="http://schemas.microsoft.com/office/drawing/2014/main" val="1580959081"/>
                    </a:ext>
                  </a:extLst>
                </a:gridCol>
                <a:gridCol w="2779098">
                  <a:extLst>
                    <a:ext uri="{9D8B030D-6E8A-4147-A177-3AD203B41FA5}">
                      <a16:colId xmlns:a16="http://schemas.microsoft.com/office/drawing/2014/main" val="3532676889"/>
                    </a:ext>
                  </a:extLst>
                </a:gridCol>
                <a:gridCol w="1529666">
                  <a:extLst>
                    <a:ext uri="{9D8B030D-6E8A-4147-A177-3AD203B41FA5}">
                      <a16:colId xmlns:a16="http://schemas.microsoft.com/office/drawing/2014/main" val="3638555148"/>
                    </a:ext>
                  </a:extLst>
                </a:gridCol>
              </a:tblGrid>
              <a:tr h="445555">
                <a:tc>
                  <a:txBody>
                    <a:bodyPr/>
                    <a:lstStyle/>
                    <a:p>
                      <a:pPr algn="ctr"/>
                      <a:r>
                        <a:rPr lang="en-US" sz="1800" dirty="0"/>
                        <a:t>Country</a:t>
                      </a:r>
                      <a:endParaRPr lang="en-IN" sz="1800" dirty="0"/>
                    </a:p>
                  </a:txBody>
                  <a:tcPr/>
                </a:tc>
                <a:tc>
                  <a:txBody>
                    <a:bodyPr/>
                    <a:lstStyle/>
                    <a:p>
                      <a:pPr algn="ctr"/>
                      <a:r>
                        <a:rPr lang="en-US" sz="1800" dirty="0"/>
                        <a:t>Area reclaimed</a:t>
                      </a:r>
                      <a:endParaRPr lang="en-IN" sz="1800" dirty="0"/>
                    </a:p>
                  </a:txBody>
                  <a:tcPr/>
                </a:tc>
                <a:tc>
                  <a:txBody>
                    <a:bodyPr/>
                    <a:lstStyle/>
                    <a:p>
                      <a:pPr algn="ctr"/>
                      <a:r>
                        <a:rPr lang="en-US" sz="1800" dirty="0"/>
                        <a:t>% in respect of total area</a:t>
                      </a:r>
                      <a:endParaRPr lang="en-IN" sz="1800" dirty="0"/>
                    </a:p>
                  </a:txBody>
                  <a:tcPr/>
                </a:tc>
                <a:tc>
                  <a:txBody>
                    <a:bodyPr/>
                    <a:lstStyle/>
                    <a:p>
                      <a:pPr algn="ctr"/>
                      <a:r>
                        <a:rPr lang="en-US" sz="1800" dirty="0"/>
                        <a:t> Remarks</a:t>
                      </a:r>
                      <a:endParaRPr lang="en-IN" sz="1800" dirty="0"/>
                    </a:p>
                  </a:txBody>
                  <a:tcPr/>
                </a:tc>
                <a:extLst>
                  <a:ext uri="{0D108BD9-81ED-4DB2-BD59-A6C34878D82A}">
                    <a16:rowId xmlns:a16="http://schemas.microsoft.com/office/drawing/2014/main" val="3068322216"/>
                  </a:ext>
                </a:extLst>
              </a:tr>
              <a:tr h="590788">
                <a:tc>
                  <a:txBody>
                    <a:bodyPr/>
                    <a:lstStyle/>
                    <a:p>
                      <a:r>
                        <a:rPr lang="en-US" sz="1800" b="1" dirty="0"/>
                        <a:t> Bangladesh</a:t>
                      </a:r>
                      <a:r>
                        <a:rPr lang="en-US" sz="1800" dirty="0"/>
                        <a:t> </a:t>
                      </a:r>
                      <a:endParaRPr lang="en-IN" sz="1800" dirty="0"/>
                    </a:p>
                  </a:txBody>
                  <a:tcPr/>
                </a:tc>
                <a:tc>
                  <a:txBody>
                    <a:bodyPr/>
                    <a:lstStyle/>
                    <a:p>
                      <a:r>
                        <a:rPr lang="en-US" sz="1800" dirty="0"/>
                        <a:t>110 square km.</a:t>
                      </a:r>
                      <a:endParaRPr lang="en-IN" dirty="0"/>
                    </a:p>
                  </a:txBody>
                  <a:tcPr/>
                </a:tc>
                <a:tc>
                  <a:txBody>
                    <a:bodyPr/>
                    <a:lstStyle/>
                    <a:p>
                      <a:r>
                        <a:rPr lang="en-US" sz="1800" dirty="0"/>
                        <a:t>8% of total area</a:t>
                      </a:r>
                      <a:endParaRPr lang="en-IN" dirty="0"/>
                    </a:p>
                  </a:txBody>
                  <a:tcPr/>
                </a:tc>
                <a:tc>
                  <a:txBody>
                    <a:bodyPr/>
                    <a:lstStyle/>
                    <a:p>
                      <a:r>
                        <a:rPr lang="en-US" dirty="0"/>
                        <a:t>-</a:t>
                      </a:r>
                      <a:endParaRPr lang="en-IN" dirty="0"/>
                    </a:p>
                  </a:txBody>
                  <a:tcPr/>
                </a:tc>
                <a:extLst>
                  <a:ext uri="{0D108BD9-81ED-4DB2-BD59-A6C34878D82A}">
                    <a16:rowId xmlns:a16="http://schemas.microsoft.com/office/drawing/2014/main" val="1397193919"/>
                  </a:ext>
                </a:extLst>
              </a:tr>
              <a:tr h="843983">
                <a:tc>
                  <a:txBody>
                    <a:bodyPr/>
                    <a:lstStyle/>
                    <a:p>
                      <a:r>
                        <a:rPr lang="en-IN" sz="1800" b="1" dirty="0"/>
                        <a:t>Netherlands</a:t>
                      </a:r>
                      <a:r>
                        <a:rPr lang="en-US" sz="1800" dirty="0"/>
                        <a:t> </a:t>
                      </a:r>
                      <a:endParaRPr lang="en-IN" sz="1800" dirty="0"/>
                    </a:p>
                  </a:txBody>
                  <a:tcPr/>
                </a:tc>
                <a:tc>
                  <a:txBody>
                    <a:bodyPr/>
                    <a:lstStyle/>
                    <a:p>
                      <a:r>
                        <a:rPr lang="en-IN" sz="1800" dirty="0">
                          <a:latin typeface="Arial" panose="020B0604020202020204" pitchFamily="34" charset="0"/>
                        </a:rPr>
                        <a:t>7,000 square km.</a:t>
                      </a:r>
                      <a:endParaRPr lang="en-IN" dirty="0"/>
                    </a:p>
                  </a:txBody>
                  <a:tcPr/>
                </a:tc>
                <a:tc>
                  <a:txBody>
                    <a:bodyPr/>
                    <a:lstStyle/>
                    <a:p>
                      <a:r>
                        <a:rPr lang="en-US" sz="1800" dirty="0">
                          <a:latin typeface="Arial" panose="020B0604020202020204" pitchFamily="34" charset="0"/>
                        </a:rPr>
                        <a:t>17% of the entire country</a:t>
                      </a:r>
                      <a:endParaRPr lang="en-IN" dirty="0"/>
                    </a:p>
                  </a:txBody>
                  <a:tcPr/>
                </a:tc>
                <a:tc>
                  <a:txBody>
                    <a:bodyPr/>
                    <a:lstStyle/>
                    <a:p>
                      <a:r>
                        <a:rPr lang="en-US" dirty="0"/>
                        <a:t>-</a:t>
                      </a:r>
                      <a:endParaRPr lang="en-IN" dirty="0"/>
                    </a:p>
                  </a:txBody>
                  <a:tcPr/>
                </a:tc>
                <a:extLst>
                  <a:ext uri="{0D108BD9-81ED-4DB2-BD59-A6C34878D82A}">
                    <a16:rowId xmlns:a16="http://schemas.microsoft.com/office/drawing/2014/main" val="3938850407"/>
                  </a:ext>
                </a:extLst>
              </a:tr>
              <a:tr h="843983">
                <a:tc>
                  <a:txBody>
                    <a:bodyPr/>
                    <a:lstStyle/>
                    <a:p>
                      <a:r>
                        <a:rPr lang="en-US" sz="1800" b="1" dirty="0">
                          <a:latin typeface="Arial" panose="020B0604020202020204" pitchFamily="34" charset="0"/>
                        </a:rPr>
                        <a:t>Singapore</a:t>
                      </a:r>
                      <a:endParaRPr lang="en-IN" sz="1800" dirty="0"/>
                    </a:p>
                  </a:txBody>
                  <a:tcPr/>
                </a:tc>
                <a:tc>
                  <a:txBody>
                    <a:bodyPr/>
                    <a:lstStyle/>
                    <a:p>
                      <a:r>
                        <a:rPr lang="en-US" sz="1800" dirty="0">
                          <a:latin typeface="Arial" panose="020B0604020202020204" pitchFamily="34" charset="0"/>
                        </a:rPr>
                        <a:t>20 percent of the original </a:t>
                      </a:r>
                      <a:endParaRPr lang="en-IN" dirty="0"/>
                    </a:p>
                  </a:txBody>
                  <a:tcPr/>
                </a:tc>
                <a:tc>
                  <a:txBody>
                    <a:bodyPr/>
                    <a:lstStyle/>
                    <a:p>
                      <a:r>
                        <a:rPr lang="en-US" sz="1800" dirty="0">
                          <a:latin typeface="Arial" panose="020B0604020202020204" pitchFamily="34" charset="0"/>
                        </a:rPr>
                        <a:t>17 square kilometers</a:t>
                      </a:r>
                      <a:endParaRPr lang="en-IN" dirty="0"/>
                    </a:p>
                  </a:txBody>
                  <a:tcPr/>
                </a:tc>
                <a:tc>
                  <a:txBody>
                    <a:bodyPr/>
                    <a:lstStyle/>
                    <a:p>
                      <a:r>
                        <a:rPr lang="en-US" sz="1200" b="1" i="0" kern="1200" dirty="0">
                          <a:solidFill>
                            <a:schemeClr val="tx1"/>
                          </a:solidFill>
                          <a:effectLst/>
                          <a:latin typeface="+mn-lt"/>
                          <a:ea typeface="+mn-ea"/>
                          <a:cs typeface="+mn-cs"/>
                        </a:rPr>
                        <a:t>as of 2003, plans for 99 square </a:t>
                      </a:r>
                      <a:r>
                        <a:rPr lang="en-US" sz="1200" b="1" i="0" kern="1200" dirty="0" err="1">
                          <a:solidFill>
                            <a:schemeClr val="tx1"/>
                          </a:solidFill>
                          <a:effectLst/>
                          <a:latin typeface="+mn-lt"/>
                          <a:ea typeface="+mn-ea"/>
                          <a:cs typeface="+mn-cs"/>
                        </a:rPr>
                        <a:t>kilometre</a:t>
                      </a:r>
                      <a:r>
                        <a:rPr lang="en-US" sz="2000" b="0" i="0" kern="1200" dirty="0" err="1">
                          <a:solidFill>
                            <a:schemeClr val="tx1"/>
                          </a:solidFill>
                          <a:effectLst/>
                          <a:latin typeface="+mn-lt"/>
                          <a:ea typeface="+mn-ea"/>
                          <a:cs typeface="+mn-cs"/>
                        </a:rPr>
                        <a:t>s</a:t>
                      </a:r>
                      <a:r>
                        <a:rPr lang="en-US" sz="2000" b="0" i="0" kern="1200" dirty="0">
                          <a:solidFill>
                            <a:schemeClr val="tx1"/>
                          </a:solidFill>
                          <a:effectLst/>
                          <a:latin typeface="+mn-lt"/>
                          <a:ea typeface="+mn-ea"/>
                          <a:cs typeface="+mn-cs"/>
                        </a:rPr>
                        <a:t> </a:t>
                      </a:r>
                      <a:endParaRPr lang="en-IN" sz="2000" dirty="0"/>
                    </a:p>
                  </a:txBody>
                  <a:tcPr/>
                </a:tc>
                <a:extLst>
                  <a:ext uri="{0D108BD9-81ED-4DB2-BD59-A6C34878D82A}">
                    <a16:rowId xmlns:a16="http://schemas.microsoft.com/office/drawing/2014/main" val="3369849195"/>
                  </a:ext>
                </a:extLst>
              </a:tr>
              <a:tr h="445555">
                <a:tc>
                  <a:txBody>
                    <a:bodyPr/>
                    <a:lstStyle/>
                    <a:p>
                      <a:r>
                        <a:rPr lang="en-US" sz="1800" b="1" dirty="0">
                          <a:latin typeface="Arial" panose="020B0604020202020204" pitchFamily="34" charset="0"/>
                        </a:rPr>
                        <a:t>Macau</a:t>
                      </a:r>
                      <a:endParaRPr lang="en-IN" sz="1800" b="1" dirty="0"/>
                    </a:p>
                  </a:txBody>
                  <a:tcPr/>
                </a:tc>
                <a:tc>
                  <a:txBody>
                    <a:bodyPr/>
                    <a:lstStyle/>
                    <a:p>
                      <a:r>
                        <a:rPr lang="en-IN" sz="1800" b="0" i="0" kern="1200" dirty="0">
                          <a:solidFill>
                            <a:schemeClr val="tx1"/>
                          </a:solidFill>
                          <a:effectLst/>
                          <a:latin typeface="+mn-lt"/>
                          <a:ea typeface="+mn-ea"/>
                          <a:cs typeface="+mn-cs"/>
                        </a:rPr>
                        <a:t>17 square kilometres</a:t>
                      </a:r>
                      <a:endParaRPr lang="en-IN" dirty="0"/>
                    </a:p>
                  </a:txBody>
                  <a:tcPr/>
                </a:tc>
                <a:tc>
                  <a:txBody>
                    <a:bodyPr/>
                    <a:lstStyle/>
                    <a:p>
                      <a:r>
                        <a:rPr lang="en-US" sz="1800" dirty="0">
                          <a:latin typeface="Arial" panose="020B0604020202020204" pitchFamily="34" charset="0"/>
                        </a:rPr>
                        <a:t>170% of original Size</a:t>
                      </a:r>
                      <a:endParaRPr lang="en-IN" dirty="0"/>
                    </a:p>
                  </a:txBody>
                  <a:tcPr/>
                </a:tc>
                <a:tc>
                  <a:txBody>
                    <a:bodyPr/>
                    <a:lstStyle/>
                    <a:p>
                      <a:endParaRPr lang="en-IN" dirty="0"/>
                    </a:p>
                  </a:txBody>
                  <a:tcPr/>
                </a:tc>
                <a:extLst>
                  <a:ext uri="{0D108BD9-81ED-4DB2-BD59-A6C34878D82A}">
                    <a16:rowId xmlns:a16="http://schemas.microsoft.com/office/drawing/2014/main" val="2063212334"/>
                  </a:ext>
                </a:extLst>
              </a:tr>
              <a:tr h="1167266">
                <a:tc>
                  <a:txBody>
                    <a:bodyPr/>
                    <a:lstStyle/>
                    <a:p>
                      <a:r>
                        <a:rPr lang="en-US" sz="1800" b="1" dirty="0">
                          <a:latin typeface="Arial" panose="020B0604020202020204" pitchFamily="34" charset="0"/>
                        </a:rPr>
                        <a:t>United Arab Emirates </a:t>
                      </a:r>
                      <a:endParaRPr lang="en-IN" sz="1800" dirty="0"/>
                    </a:p>
                  </a:txBody>
                  <a:tcPr/>
                </a:tc>
                <a:tc gridSpan="2">
                  <a:txBody>
                    <a:bodyPr/>
                    <a:lstStyle/>
                    <a:p>
                      <a:r>
                        <a:rPr lang="en-US" sz="1800" dirty="0">
                          <a:latin typeface="Arial" panose="020B0604020202020204" pitchFamily="34" charset="0"/>
                        </a:rPr>
                        <a:t>Dubai has a total of four reclaimed islands the Palm Jumeirah, Jebal Ali, The Burj al Arab Island, and The World Islands</a:t>
                      </a:r>
                      <a:endParaRPr lang="en-IN" dirty="0"/>
                    </a:p>
                  </a:txBody>
                  <a:tcPr/>
                </a:tc>
                <a:tc hMerge="1">
                  <a:txBody>
                    <a:bodyPr/>
                    <a:lstStyle/>
                    <a:p>
                      <a:endParaRPr lang="en-IN" dirty="0"/>
                    </a:p>
                  </a:txBody>
                  <a:tcPr/>
                </a:tc>
                <a:tc>
                  <a:txBody>
                    <a:bodyPr/>
                    <a:lstStyle/>
                    <a:p>
                      <a:endParaRPr lang="en-IN"/>
                    </a:p>
                  </a:txBody>
                  <a:tcPr/>
                </a:tc>
                <a:extLst>
                  <a:ext uri="{0D108BD9-81ED-4DB2-BD59-A6C34878D82A}">
                    <a16:rowId xmlns:a16="http://schemas.microsoft.com/office/drawing/2014/main" val="1927780910"/>
                  </a:ext>
                </a:extLst>
              </a:tr>
              <a:tr h="445555">
                <a:tc>
                  <a:txBody>
                    <a:bodyPr/>
                    <a:lstStyle/>
                    <a:p>
                      <a:r>
                        <a:rPr lang="pl-PL" sz="1800" b="1" i="0" u="none" strike="noStrike" kern="1200" dirty="0">
                          <a:solidFill>
                            <a:schemeClr val="tx1"/>
                          </a:solidFill>
                          <a:effectLst/>
                          <a:latin typeface="+mn-lt"/>
                          <a:ea typeface="+mn-ea"/>
                          <a:cs typeface="+mn-cs"/>
                        </a:rPr>
                        <a:t>Kobe, Japan</a:t>
                      </a:r>
                      <a:r>
                        <a:rPr lang="pl-PL" sz="1800" b="1" i="0" kern="1200" dirty="0">
                          <a:solidFill>
                            <a:schemeClr val="tx1"/>
                          </a:solidFill>
                          <a:effectLst/>
                          <a:latin typeface="+mn-lt"/>
                          <a:ea typeface="+mn-ea"/>
                          <a:cs typeface="+mn-cs"/>
                        </a:rPr>
                        <a:t> </a:t>
                      </a:r>
                      <a:endParaRPr lang="en-IN" sz="1800" b="1" dirty="0">
                        <a:solidFill>
                          <a:schemeClr val="tx1"/>
                        </a:solidFill>
                      </a:endParaRPr>
                    </a:p>
                  </a:txBody>
                  <a:tcPr/>
                </a:tc>
                <a:tc>
                  <a:txBody>
                    <a:bodyPr/>
                    <a:lstStyle/>
                    <a:p>
                      <a:r>
                        <a:rPr lang="pl-PL" sz="1800" b="0" i="0" kern="1200" dirty="0">
                          <a:solidFill>
                            <a:schemeClr val="tx1"/>
                          </a:solidFill>
                          <a:effectLst/>
                          <a:latin typeface="+mn-lt"/>
                          <a:ea typeface="+mn-ea"/>
                          <a:cs typeface="+mn-cs"/>
                        </a:rPr>
                        <a:t>23 square kilometres </a:t>
                      </a:r>
                      <a:endParaRPr lang="en-IN" dirty="0"/>
                    </a:p>
                  </a:txBody>
                  <a:tcPr/>
                </a:tc>
                <a:tc>
                  <a:txBody>
                    <a:bodyPr/>
                    <a:lstStyle/>
                    <a:p>
                      <a:endParaRPr lang="en-IN"/>
                    </a:p>
                  </a:txBody>
                  <a:tcPr/>
                </a:tc>
                <a:tc>
                  <a:txBody>
                    <a:bodyPr/>
                    <a:lstStyle/>
                    <a:p>
                      <a:r>
                        <a:rPr lang="pl-PL" sz="1800" b="0" i="0" kern="1200" dirty="0">
                          <a:solidFill>
                            <a:schemeClr val="tx1"/>
                          </a:solidFill>
                          <a:effectLst/>
                          <a:latin typeface="+mn-lt"/>
                          <a:ea typeface="+mn-ea"/>
                          <a:cs typeface="+mn-cs"/>
                        </a:rPr>
                        <a:t>1995</a:t>
                      </a:r>
                      <a:endParaRPr lang="en-IN" dirty="0"/>
                    </a:p>
                  </a:txBody>
                  <a:tcPr/>
                </a:tc>
                <a:extLst>
                  <a:ext uri="{0D108BD9-81ED-4DB2-BD59-A6C34878D82A}">
                    <a16:rowId xmlns:a16="http://schemas.microsoft.com/office/drawing/2014/main" val="2667141422"/>
                  </a:ext>
                </a:extLst>
              </a:tr>
              <a:tr h="445555">
                <a:tc>
                  <a:txBody>
                    <a:bodyPr/>
                    <a:lstStyle/>
                    <a:p>
                      <a:r>
                        <a:rPr lang="en-IN" sz="1800" b="1" i="0" u="none" strike="noStrike" kern="1200" dirty="0">
                          <a:solidFill>
                            <a:schemeClr val="tx1"/>
                          </a:solidFill>
                          <a:effectLst/>
                          <a:latin typeface="+mn-lt"/>
                          <a:ea typeface="+mn-ea"/>
                          <a:cs typeface="+mn-cs"/>
                        </a:rPr>
                        <a:t>Bahrain</a:t>
                      </a:r>
                      <a:r>
                        <a:rPr lang="en-IN" sz="1800" b="1" i="0" kern="1200" dirty="0">
                          <a:solidFill>
                            <a:schemeClr val="tx1"/>
                          </a:solidFill>
                          <a:effectLst/>
                          <a:latin typeface="+mn-lt"/>
                          <a:ea typeface="+mn-ea"/>
                          <a:cs typeface="+mn-cs"/>
                        </a:rPr>
                        <a:t> </a:t>
                      </a:r>
                      <a:endParaRPr lang="en-IN" sz="1800" b="1" dirty="0">
                        <a:solidFill>
                          <a:schemeClr val="tx1"/>
                        </a:solidFill>
                      </a:endParaRPr>
                    </a:p>
                  </a:txBody>
                  <a:tcPr/>
                </a:tc>
                <a:tc>
                  <a:txBody>
                    <a:bodyPr/>
                    <a:lstStyle/>
                    <a:p>
                      <a:r>
                        <a:rPr lang="en-US" sz="1800" b="0" i="0" kern="1200" dirty="0">
                          <a:solidFill>
                            <a:schemeClr val="tx1"/>
                          </a:solidFill>
                          <a:effectLst/>
                          <a:latin typeface="+mn-lt"/>
                          <a:ea typeface="+mn-ea"/>
                          <a:cs typeface="+mn-cs"/>
                        </a:rPr>
                        <a:t>410 square kilometers</a:t>
                      </a:r>
                      <a:endParaRPr lang="en-IN" dirty="0"/>
                    </a:p>
                  </a:txBody>
                  <a:tcPr/>
                </a:tc>
                <a:tc>
                  <a:txBody>
                    <a:bodyPr/>
                    <a:lstStyle/>
                    <a:p>
                      <a:r>
                        <a:rPr lang="en-US" sz="1800" b="0" i="0" kern="1200" dirty="0">
                          <a:solidFill>
                            <a:schemeClr val="tx1"/>
                          </a:solidFill>
                          <a:effectLst/>
                          <a:latin typeface="+mn-lt"/>
                          <a:ea typeface="+mn-ea"/>
                          <a:cs typeface="+mn-cs"/>
                        </a:rPr>
                        <a:t>76.3% of original size of </a:t>
                      </a:r>
                      <a:endParaRPr lang="en-IN" dirty="0"/>
                    </a:p>
                  </a:txBody>
                  <a:tcPr/>
                </a:tc>
                <a:tc>
                  <a:txBody>
                    <a:bodyPr/>
                    <a:lstStyle/>
                    <a:p>
                      <a:r>
                        <a:rPr lang="en-US" sz="1800" b="0" i="0" kern="1200" dirty="0">
                          <a:solidFill>
                            <a:schemeClr val="tx1"/>
                          </a:solidFill>
                          <a:effectLst/>
                          <a:latin typeface="+mn-lt"/>
                          <a:ea typeface="+mn-ea"/>
                          <a:cs typeface="+mn-cs"/>
                        </a:rPr>
                        <a:t>1931–2007</a:t>
                      </a:r>
                      <a:endParaRPr lang="en-IN" dirty="0"/>
                    </a:p>
                  </a:txBody>
                  <a:tcPr/>
                </a:tc>
                <a:extLst>
                  <a:ext uri="{0D108BD9-81ED-4DB2-BD59-A6C34878D82A}">
                    <a16:rowId xmlns:a16="http://schemas.microsoft.com/office/drawing/2014/main" val="4051358551"/>
                  </a:ext>
                </a:extLst>
              </a:tr>
            </a:tbl>
          </a:graphicData>
        </a:graphic>
      </p:graphicFrame>
      <p:sp>
        <p:nvSpPr>
          <p:cNvPr id="5" name="Rectangle 4">
            <a:extLst>
              <a:ext uri="{FF2B5EF4-FFF2-40B4-BE49-F238E27FC236}">
                <a16:creationId xmlns:a16="http://schemas.microsoft.com/office/drawing/2014/main" id="{CB3E55C4-442D-49EA-9A88-598A9EF18BBB}"/>
              </a:ext>
            </a:extLst>
          </p:cNvPr>
          <p:cNvSpPr/>
          <p:nvPr/>
        </p:nvSpPr>
        <p:spPr>
          <a:xfrm>
            <a:off x="3505199" y="6542540"/>
            <a:ext cx="4281055" cy="1230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100" dirty="0">
                <a:hlinkClick r:id="rId2"/>
              </a:rPr>
              <a:t>Source: https://en.wikipedia.org/wiki/Land_reclamation</a:t>
            </a:r>
            <a:endParaRPr lang="en-IN" sz="1100" dirty="0"/>
          </a:p>
        </p:txBody>
      </p:sp>
    </p:spTree>
    <p:extLst>
      <p:ext uri="{BB962C8B-B14F-4D97-AF65-F5344CB8AC3E}">
        <p14:creationId xmlns:p14="http://schemas.microsoft.com/office/powerpoint/2010/main" val="34617079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pattFill prst="dashUpDiag">
          <a:fgClr>
            <a:schemeClr val="accent1"/>
          </a:fgClr>
          <a:bgClr>
            <a:schemeClr val="bg1"/>
          </a:bgClr>
        </a:pattFill>
        <a:effectLst/>
      </p:bgPr>
    </p:bg>
    <p:spTree>
      <p:nvGrpSpPr>
        <p:cNvPr id="1" name=""/>
        <p:cNvGrpSpPr/>
        <p:nvPr/>
      </p:nvGrpSpPr>
      <p:grpSpPr>
        <a:xfrm>
          <a:off x="0" y="0"/>
          <a:ext cx="0" cy="0"/>
          <a:chOff x="0" y="0"/>
          <a:chExt cx="0" cy="0"/>
        </a:xfrm>
      </p:grpSpPr>
      <p:pic>
        <p:nvPicPr>
          <p:cNvPr id="1026" name="Picture 2" descr="Mangroves And Sea Grapes On The Beach Of A Tropical Island Stock Photo,  Picture And Royalty Free Image. Image 91356346.">
            <a:extLst>
              <a:ext uri="{FF2B5EF4-FFF2-40B4-BE49-F238E27FC236}">
                <a16:creationId xmlns:a16="http://schemas.microsoft.com/office/drawing/2014/main" id="{8CCF83FB-33F2-4CF7-8C47-91CE183502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070" y="1690690"/>
            <a:ext cx="8085860" cy="3726872"/>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a:extLst>
              <a:ext uri="{FF2B5EF4-FFF2-40B4-BE49-F238E27FC236}">
                <a16:creationId xmlns:a16="http://schemas.microsoft.com/office/drawing/2014/main" id="{8498DC69-2D32-4BFD-8ECF-9B91421783D3}"/>
              </a:ext>
            </a:extLst>
          </p:cNvPr>
          <p:cNvSpPr>
            <a:spLocks noGrp="1"/>
          </p:cNvSpPr>
          <p:nvPr>
            <p:ph type="title"/>
          </p:nvPr>
        </p:nvSpPr>
        <p:spPr/>
        <p:txBody>
          <a:bodyPr/>
          <a:lstStyle/>
          <a:p>
            <a:endParaRPr lang="en-IN"/>
          </a:p>
        </p:txBody>
      </p:sp>
      <p:sp>
        <p:nvSpPr>
          <p:cNvPr id="9" name="Title 1">
            <a:extLst>
              <a:ext uri="{FF2B5EF4-FFF2-40B4-BE49-F238E27FC236}">
                <a16:creationId xmlns:a16="http://schemas.microsoft.com/office/drawing/2014/main" id="{579F4436-324A-4B75-A34F-1B31220560EA}"/>
              </a:ext>
            </a:extLst>
          </p:cNvPr>
          <p:cNvSpPr txBox="1">
            <a:spLocks/>
          </p:cNvSpPr>
          <p:nvPr/>
        </p:nvSpPr>
        <p:spPr>
          <a:xfrm>
            <a:off x="671945" y="2481082"/>
            <a:ext cx="7800110" cy="1895836"/>
          </a:xfrm>
          <a:prstGeom prst="rect">
            <a:avLst/>
          </a:prstGeom>
        </p:spPr>
        <p:txBody>
          <a:bodyPr vert="horz" lIns="91440" tIns="45720" rIns="91440" bIns="45720" rtlCol="0" anchor="ctr">
            <a:noAutofit/>
          </a:bodyPr>
          <a:lstStyle>
            <a:lvl1pPr algn="l" defTabSz="914378"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dirty="0">
                <a:solidFill>
                  <a:srgbClr val="92D050"/>
                </a:solidFill>
                <a:latin typeface="Arial Rounded MT Bold" panose="020F0704030504030204" pitchFamily="34" charset="0"/>
              </a:rPr>
              <a:t>Management</a:t>
            </a:r>
            <a:endParaRPr lang="en-IN" sz="8000" dirty="0">
              <a:solidFill>
                <a:srgbClr val="92D050"/>
              </a:solidFill>
              <a:latin typeface="Arial Rounded MT Bold" panose="020F0704030504030204" pitchFamily="34" charset="0"/>
            </a:endParaRPr>
          </a:p>
        </p:txBody>
      </p:sp>
    </p:spTree>
    <p:extLst>
      <p:ext uri="{BB962C8B-B14F-4D97-AF65-F5344CB8AC3E}">
        <p14:creationId xmlns:p14="http://schemas.microsoft.com/office/powerpoint/2010/main" val="23887738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5B31F-5903-4A4F-B1E2-BDFB336A134F}"/>
              </a:ext>
            </a:extLst>
          </p:cNvPr>
          <p:cNvSpPr>
            <a:spLocks noGrp="1"/>
          </p:cNvSpPr>
          <p:nvPr>
            <p:ph type="title"/>
          </p:nvPr>
        </p:nvSpPr>
        <p:spPr>
          <a:xfrm>
            <a:off x="145472" y="152400"/>
            <a:ext cx="8998528" cy="1136073"/>
          </a:xfrm>
        </p:spPr>
        <p:txBody>
          <a:bodyPr>
            <a:noAutofit/>
          </a:bodyPr>
          <a:lstStyle/>
          <a:p>
            <a:pPr algn="ctr"/>
            <a:r>
              <a:rPr lang="en-US" sz="4000" b="1" dirty="0">
                <a:solidFill>
                  <a:srgbClr val="92D050"/>
                </a:solidFill>
              </a:rPr>
              <a:t>Proper management of land Reclamation to protect environment</a:t>
            </a:r>
            <a:endParaRPr lang="en-IN" sz="4000" b="1" dirty="0">
              <a:solidFill>
                <a:srgbClr val="92D050"/>
              </a:solidFill>
            </a:endParaRPr>
          </a:p>
        </p:txBody>
      </p:sp>
      <p:sp>
        <p:nvSpPr>
          <p:cNvPr id="4" name="TextBox 3">
            <a:extLst>
              <a:ext uri="{FF2B5EF4-FFF2-40B4-BE49-F238E27FC236}">
                <a16:creationId xmlns:a16="http://schemas.microsoft.com/office/drawing/2014/main" id="{2F87DDD5-A103-4C5C-90B1-B600A62466B1}"/>
              </a:ext>
            </a:extLst>
          </p:cNvPr>
          <p:cNvSpPr txBox="1"/>
          <p:nvPr/>
        </p:nvSpPr>
        <p:spPr>
          <a:xfrm>
            <a:off x="270163" y="1480894"/>
            <a:ext cx="8749145" cy="3359061"/>
          </a:xfrm>
          <a:prstGeom prst="rect">
            <a:avLst/>
          </a:prstGeom>
          <a:noFill/>
        </p:spPr>
        <p:txBody>
          <a:bodyPr wrap="square">
            <a:spAutoFit/>
          </a:bodyPr>
          <a:lstStyle/>
          <a:p>
            <a:pPr>
              <a:lnSpc>
                <a:spcPct val="150000"/>
              </a:lnSpc>
            </a:pPr>
            <a:r>
              <a:rPr lang="en-US" sz="2400" dirty="0"/>
              <a:t>People are very greedy to meet their needs, it go beyond the threshold  level of  Environment.. Land reclamation also a process that hampering the environment  normal condition. To work development we need to obey some rules and regulation . The object of the guidelines is to minimize the impacts of reclamation on coastal habitats and coastal water quality.</a:t>
            </a:r>
            <a:endParaRPr lang="en-IN" sz="2400" dirty="0"/>
          </a:p>
        </p:txBody>
      </p:sp>
    </p:spTree>
    <p:extLst>
      <p:ext uri="{BB962C8B-B14F-4D97-AF65-F5344CB8AC3E}">
        <p14:creationId xmlns:p14="http://schemas.microsoft.com/office/powerpoint/2010/main" val="371906939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pattFill prst="weave">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FEA03-5E8A-46B6-B0B4-39D41A87BF76}"/>
              </a:ext>
            </a:extLst>
          </p:cNvPr>
          <p:cNvSpPr>
            <a:spLocks noGrp="1"/>
          </p:cNvSpPr>
          <p:nvPr>
            <p:ph type="title"/>
          </p:nvPr>
        </p:nvSpPr>
        <p:spPr>
          <a:xfrm>
            <a:off x="110836" y="171163"/>
            <a:ext cx="7886700" cy="424582"/>
          </a:xfrm>
        </p:spPr>
        <p:txBody>
          <a:bodyPr>
            <a:noAutofit/>
          </a:bodyPr>
          <a:lstStyle/>
          <a:p>
            <a:pPr algn="ctr"/>
            <a:r>
              <a:rPr lang="en-IN" sz="2800" b="1" dirty="0">
                <a:solidFill>
                  <a:srgbClr val="92D050"/>
                </a:solidFill>
              </a:rPr>
              <a:t>Sediment and Erosion Control </a:t>
            </a:r>
          </a:p>
        </p:txBody>
      </p:sp>
      <p:sp>
        <p:nvSpPr>
          <p:cNvPr id="4" name="TextBox 3">
            <a:extLst>
              <a:ext uri="{FF2B5EF4-FFF2-40B4-BE49-F238E27FC236}">
                <a16:creationId xmlns:a16="http://schemas.microsoft.com/office/drawing/2014/main" id="{546DA703-AAEA-424A-A8B5-BF0AABE2528A}"/>
              </a:ext>
            </a:extLst>
          </p:cNvPr>
          <p:cNvSpPr txBox="1"/>
          <p:nvPr/>
        </p:nvSpPr>
        <p:spPr>
          <a:xfrm>
            <a:off x="207818" y="595745"/>
            <a:ext cx="8825346" cy="6247864"/>
          </a:xfrm>
          <a:prstGeom prst="rect">
            <a:avLst/>
          </a:prstGeom>
          <a:noFill/>
        </p:spPr>
        <p:txBody>
          <a:bodyPr wrap="square">
            <a:spAutoFit/>
          </a:bodyPr>
          <a:lstStyle/>
          <a:p>
            <a:r>
              <a:rPr lang="en-US" sz="2500" dirty="0"/>
              <a:t>Protection of fresh and marine water quality in the surrounding environment is one of the major concerns when reclaiming land in coastal areas. Avoid extraction of mangrove mud where possible.</a:t>
            </a:r>
          </a:p>
          <a:p>
            <a:r>
              <a:rPr lang="en-US" sz="2500" dirty="0"/>
              <a:t>Construction activities associated with reclamation may cause indirect siltation and sediment movement. </a:t>
            </a:r>
          </a:p>
          <a:p>
            <a:r>
              <a:rPr lang="en-US" sz="2500" dirty="0"/>
              <a:t>Wave breaking zone are affected the hydrodynamics of the marine environment which may lead to erosion of adjacent foreshores and siltation of waterways. Excessive siltation may impact on local marine life specially mangroves, </a:t>
            </a:r>
            <a:r>
              <a:rPr lang="en-US" sz="2500" dirty="0" err="1"/>
              <a:t>molluscs</a:t>
            </a:r>
            <a:r>
              <a:rPr lang="en-US" sz="2500" dirty="0"/>
              <a:t>, fish. </a:t>
            </a:r>
          </a:p>
          <a:p>
            <a:r>
              <a:rPr lang="en-US" sz="2500" dirty="0"/>
              <a:t>The best way to minimize changes to hydrodynamics of an area are</a:t>
            </a:r>
          </a:p>
          <a:p>
            <a:pPr marL="342900" indent="-342900">
              <a:buFont typeface="Arial" panose="020B0604020202020204" pitchFamily="34" charset="0"/>
              <a:buChar char="•"/>
            </a:pPr>
            <a:r>
              <a:rPr lang="en-US" sz="2500" dirty="0"/>
              <a:t>Retain the existing natural environment at the land/sea interface. </a:t>
            </a:r>
          </a:p>
          <a:p>
            <a:pPr marL="342900" indent="-342900">
              <a:buFont typeface="Arial" panose="020B0604020202020204" pitchFamily="34" charset="0"/>
              <a:buChar char="•"/>
            </a:pPr>
            <a:r>
              <a:rPr lang="en-US" sz="2500" dirty="0"/>
              <a:t>The natural vegetation is retained to assist foreshore stabilization. </a:t>
            </a:r>
          </a:p>
          <a:p>
            <a:pPr marL="342900" indent="-342900">
              <a:buFont typeface="Arial" panose="020B0604020202020204" pitchFamily="34" charset="0"/>
              <a:buChar char="•"/>
            </a:pPr>
            <a:r>
              <a:rPr lang="en-US" sz="2500" dirty="0"/>
              <a:t>Some areas may benefit by recolonization of mangroves in previously disturbed areas.</a:t>
            </a:r>
            <a:endParaRPr lang="en-IN" sz="2500" dirty="0"/>
          </a:p>
        </p:txBody>
      </p:sp>
    </p:spTree>
    <p:extLst>
      <p:ext uri="{BB962C8B-B14F-4D97-AF65-F5344CB8AC3E}">
        <p14:creationId xmlns:p14="http://schemas.microsoft.com/office/powerpoint/2010/main" val="13946416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0A3B30D-68C9-4B36-B657-2F77B4D60F2C}"/>
              </a:ext>
            </a:extLst>
          </p:cNvPr>
          <p:cNvSpPr txBox="1"/>
          <p:nvPr/>
        </p:nvSpPr>
        <p:spPr>
          <a:xfrm>
            <a:off x="193963" y="523220"/>
            <a:ext cx="8950037" cy="6001643"/>
          </a:xfrm>
          <a:prstGeom prst="rect">
            <a:avLst/>
          </a:prstGeom>
          <a:noFill/>
        </p:spPr>
        <p:txBody>
          <a:bodyPr wrap="square">
            <a:spAutoFit/>
          </a:bodyPr>
          <a:lstStyle/>
          <a:p>
            <a:r>
              <a:rPr lang="en-US" sz="3000" dirty="0"/>
              <a:t>Examples of material unsuitable for fill are as follows: </a:t>
            </a:r>
          </a:p>
          <a:p>
            <a:r>
              <a:rPr lang="en-US" sz="3000" dirty="0"/>
              <a:t>• liquid waste including sludge and grease trap waste</a:t>
            </a:r>
          </a:p>
          <a:p>
            <a:r>
              <a:rPr lang="en-US" sz="3000" dirty="0"/>
              <a:t> • pesticides and pesticide containers</a:t>
            </a:r>
          </a:p>
          <a:p>
            <a:r>
              <a:rPr lang="en-US" sz="3000" dirty="0"/>
              <a:t> • hazardous wastes including asbestos, radioactive material and medical wastes</a:t>
            </a:r>
          </a:p>
          <a:p>
            <a:r>
              <a:rPr lang="en-US" sz="3000" dirty="0"/>
              <a:t>• household and commercial garbage, </a:t>
            </a:r>
            <a:r>
              <a:rPr lang="en-US" sz="3000" dirty="0" err="1"/>
              <a:t>putrescibles</a:t>
            </a:r>
            <a:r>
              <a:rPr lang="en-US" sz="3000" dirty="0"/>
              <a:t> (</a:t>
            </a:r>
            <a:r>
              <a:rPr lang="en-US" sz="3000" dirty="0" err="1"/>
              <a:t>eg.</a:t>
            </a:r>
            <a:r>
              <a:rPr lang="en-US" sz="3000" dirty="0"/>
              <a:t> Plastics, cardboard/paper, kitchen wastes, carcasses)</a:t>
            </a:r>
          </a:p>
          <a:p>
            <a:r>
              <a:rPr lang="en-US" sz="3000" dirty="0"/>
              <a:t>• timber, corrugated iron and other metals</a:t>
            </a:r>
          </a:p>
          <a:p>
            <a:r>
              <a:rPr lang="en-US" sz="3000" dirty="0"/>
              <a:t>• vegetation (depending on the purpose of the reclamation </a:t>
            </a:r>
          </a:p>
          <a:p>
            <a:r>
              <a:rPr lang="en-US" sz="3000" dirty="0"/>
              <a:t>• oil drums and plastic container and gas bottles </a:t>
            </a:r>
          </a:p>
          <a:p>
            <a:r>
              <a:rPr lang="en-US" sz="3000" dirty="0"/>
              <a:t>• car bodies and </a:t>
            </a:r>
            <a:r>
              <a:rPr lang="en-US" sz="3000" dirty="0" err="1"/>
              <a:t>tyres</a:t>
            </a:r>
            <a:endParaRPr lang="en-US" sz="3000" dirty="0"/>
          </a:p>
          <a:p>
            <a:endParaRPr lang="en-IN" sz="2400" b="1" dirty="0"/>
          </a:p>
        </p:txBody>
      </p:sp>
      <p:sp>
        <p:nvSpPr>
          <p:cNvPr id="6" name="TextBox 5">
            <a:extLst>
              <a:ext uri="{FF2B5EF4-FFF2-40B4-BE49-F238E27FC236}">
                <a16:creationId xmlns:a16="http://schemas.microsoft.com/office/drawing/2014/main" id="{3BC79F3B-505F-4127-9242-7FBF04F95F1F}"/>
              </a:ext>
            </a:extLst>
          </p:cNvPr>
          <p:cNvSpPr txBox="1"/>
          <p:nvPr/>
        </p:nvSpPr>
        <p:spPr>
          <a:xfrm>
            <a:off x="498762" y="0"/>
            <a:ext cx="6982691" cy="523220"/>
          </a:xfrm>
          <a:prstGeom prst="rect">
            <a:avLst/>
          </a:prstGeom>
          <a:noFill/>
        </p:spPr>
        <p:txBody>
          <a:bodyPr wrap="square">
            <a:spAutoFit/>
          </a:bodyPr>
          <a:lstStyle/>
          <a:p>
            <a:r>
              <a:rPr lang="en-US" sz="2800" dirty="0">
                <a:solidFill>
                  <a:srgbClr val="92D050"/>
                </a:solidFill>
              </a:rPr>
              <a:t>Avoid the unsuitable material for  land filling</a:t>
            </a:r>
            <a:endParaRPr lang="en-IN" sz="2800" dirty="0">
              <a:solidFill>
                <a:srgbClr val="92D050"/>
              </a:solidFill>
            </a:endParaRPr>
          </a:p>
        </p:txBody>
      </p:sp>
    </p:spTree>
    <p:extLst>
      <p:ext uri="{BB962C8B-B14F-4D97-AF65-F5344CB8AC3E}">
        <p14:creationId xmlns:p14="http://schemas.microsoft.com/office/powerpoint/2010/main" val="13569678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pattFill prst="dotDmnd">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323F7-C79D-4A56-ADB5-C57FD625D7EF}"/>
              </a:ext>
            </a:extLst>
          </p:cNvPr>
          <p:cNvSpPr>
            <a:spLocks noGrp="1"/>
          </p:cNvSpPr>
          <p:nvPr>
            <p:ph type="title"/>
          </p:nvPr>
        </p:nvSpPr>
        <p:spPr>
          <a:xfrm>
            <a:off x="304799" y="172621"/>
            <a:ext cx="8583707" cy="424584"/>
          </a:xfrm>
        </p:spPr>
        <p:txBody>
          <a:bodyPr>
            <a:noAutofit/>
          </a:bodyPr>
          <a:lstStyle/>
          <a:p>
            <a:r>
              <a:rPr lang="en-US" b="1" dirty="0">
                <a:solidFill>
                  <a:srgbClr val="00B0F0"/>
                </a:solidFill>
              </a:rPr>
              <a:t>Introduction:</a:t>
            </a:r>
            <a:endParaRPr lang="en-IN" b="1" dirty="0">
              <a:solidFill>
                <a:srgbClr val="00B0F0"/>
              </a:solidFill>
            </a:endParaRPr>
          </a:p>
        </p:txBody>
      </p:sp>
      <p:sp>
        <p:nvSpPr>
          <p:cNvPr id="3" name="Content Placeholder 2">
            <a:extLst>
              <a:ext uri="{FF2B5EF4-FFF2-40B4-BE49-F238E27FC236}">
                <a16:creationId xmlns:a16="http://schemas.microsoft.com/office/drawing/2014/main" id="{27C1025F-9200-4BD1-8EC2-1C43E6C9EB96}"/>
              </a:ext>
            </a:extLst>
          </p:cNvPr>
          <p:cNvSpPr>
            <a:spLocks noGrp="1"/>
          </p:cNvSpPr>
          <p:nvPr>
            <p:ph idx="1"/>
          </p:nvPr>
        </p:nvSpPr>
        <p:spPr>
          <a:xfrm>
            <a:off x="280146" y="700084"/>
            <a:ext cx="6166496" cy="4065879"/>
          </a:xfrm>
        </p:spPr>
        <p:txBody>
          <a:bodyPr>
            <a:normAutofit/>
          </a:bodyPr>
          <a:lstStyle/>
          <a:p>
            <a:pPr marL="0" indent="0" algn="just">
              <a:lnSpc>
                <a:spcPct val="150000"/>
              </a:lnSpc>
              <a:buNone/>
            </a:pPr>
            <a:r>
              <a:rPr lang="en-US" sz="2400" dirty="0">
                <a:latin typeface="NexusSans"/>
              </a:rPr>
              <a:t>Land reclamation is the process of creating new land from the sea. </a:t>
            </a:r>
            <a:r>
              <a:rPr lang="en-US" sz="2400" dirty="0">
                <a:latin typeface="Georgia" panose="02040502050405020303" pitchFamily="18" charset="0"/>
              </a:rPr>
              <a:t>It is a process of improving lands to make them suitable for a more intensive use also it i</a:t>
            </a:r>
            <a:r>
              <a:rPr lang="en-US" sz="2400" dirty="0">
                <a:latin typeface="Arial" panose="020B0604020202020204" pitchFamily="34" charset="0"/>
              </a:rPr>
              <a:t>s the process of creating new land from oceans, seas, </a:t>
            </a:r>
          </a:p>
          <a:p>
            <a:pPr marL="0" indent="0" algn="just">
              <a:lnSpc>
                <a:spcPct val="150000"/>
              </a:lnSpc>
              <a:buNone/>
            </a:pPr>
            <a:r>
              <a:rPr lang="en-US" sz="2400" dirty="0">
                <a:latin typeface="Arial" panose="020B0604020202020204" pitchFamily="34" charset="0"/>
              </a:rPr>
              <a:t>riverbeds or lake beds, deserts etc</a:t>
            </a:r>
            <a:r>
              <a:rPr lang="en-US" dirty="0">
                <a:latin typeface="Arial" panose="020B0604020202020204" pitchFamily="34" charset="0"/>
              </a:rPr>
              <a:t>.</a:t>
            </a:r>
            <a:endParaRPr lang="en-IN" dirty="0"/>
          </a:p>
        </p:txBody>
      </p:sp>
      <p:pic>
        <p:nvPicPr>
          <p:cNvPr id="2050" name="Picture 2" descr="Is coastal reclamation a future-proof development strategy? | Free Malaysia  Today">
            <a:extLst>
              <a:ext uri="{FF2B5EF4-FFF2-40B4-BE49-F238E27FC236}">
                <a16:creationId xmlns:a16="http://schemas.microsoft.com/office/drawing/2014/main" id="{899CCA2D-E5C4-47F5-96DA-FD135E63C6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1563" y="4218710"/>
            <a:ext cx="3439952" cy="219985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52" name="Picture 4" descr="Denmark to build nine industrial, energy-producing islands surrounded by a  'nature belt' | Building Design + Construction">
            <a:extLst>
              <a:ext uri="{FF2B5EF4-FFF2-40B4-BE49-F238E27FC236}">
                <a16:creationId xmlns:a16="http://schemas.microsoft.com/office/drawing/2014/main" id="{E6F42135-1D92-4AE5-9905-8CBCF5036C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6436" y="1039091"/>
            <a:ext cx="2072070" cy="16002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2054" name="Picture 6" descr="Land reclamation: Bane or boon? | BusinessMirror">
            <a:extLst>
              <a:ext uri="{FF2B5EF4-FFF2-40B4-BE49-F238E27FC236}">
                <a16:creationId xmlns:a16="http://schemas.microsoft.com/office/drawing/2014/main" id="{CC653E41-13C4-40CA-AF69-6C91B418A4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956" y="4426097"/>
            <a:ext cx="2628900" cy="174307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884397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pattFill prst="horzBrick">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91590-49E9-434E-A159-846734F5C5BE}"/>
              </a:ext>
            </a:extLst>
          </p:cNvPr>
          <p:cNvSpPr>
            <a:spLocks noGrp="1"/>
          </p:cNvSpPr>
          <p:nvPr>
            <p:ph type="title"/>
          </p:nvPr>
        </p:nvSpPr>
        <p:spPr>
          <a:xfrm>
            <a:off x="254578" y="185019"/>
            <a:ext cx="8168985" cy="604690"/>
          </a:xfrm>
        </p:spPr>
        <p:txBody>
          <a:bodyPr>
            <a:noAutofit/>
          </a:bodyPr>
          <a:lstStyle/>
          <a:p>
            <a:pPr algn="ctr"/>
            <a:r>
              <a:rPr lang="en-IN" sz="2400" b="1" dirty="0">
                <a:solidFill>
                  <a:srgbClr val="92D050"/>
                </a:solidFill>
              </a:rPr>
              <a:t>  </a:t>
            </a:r>
            <a:r>
              <a:rPr lang="en-IN" sz="2800" b="1" dirty="0">
                <a:solidFill>
                  <a:srgbClr val="92D050"/>
                </a:solidFill>
              </a:rPr>
              <a:t>Dust Management</a:t>
            </a:r>
            <a:endParaRPr lang="en-IN" sz="2400" b="1" dirty="0">
              <a:solidFill>
                <a:srgbClr val="92D050"/>
              </a:solidFill>
            </a:endParaRPr>
          </a:p>
        </p:txBody>
      </p:sp>
      <p:sp>
        <p:nvSpPr>
          <p:cNvPr id="4" name="TextBox 3">
            <a:extLst>
              <a:ext uri="{FF2B5EF4-FFF2-40B4-BE49-F238E27FC236}">
                <a16:creationId xmlns:a16="http://schemas.microsoft.com/office/drawing/2014/main" id="{FC6FDAA2-34BE-414F-997B-F5D9C6686024}"/>
              </a:ext>
            </a:extLst>
          </p:cNvPr>
          <p:cNvSpPr txBox="1"/>
          <p:nvPr/>
        </p:nvSpPr>
        <p:spPr>
          <a:xfrm>
            <a:off x="254578" y="797510"/>
            <a:ext cx="8737022" cy="5262979"/>
          </a:xfrm>
          <a:prstGeom prst="rect">
            <a:avLst/>
          </a:prstGeom>
          <a:noFill/>
        </p:spPr>
        <p:txBody>
          <a:bodyPr wrap="square">
            <a:spAutoFit/>
          </a:bodyPr>
          <a:lstStyle/>
          <a:p>
            <a:r>
              <a:rPr lang="en-US" sz="2400" dirty="0">
                <a:latin typeface="Arial" panose="020B0604020202020204" pitchFamily="34" charset="0"/>
                <a:cs typeface="Arial" panose="020B0604020202020204" pitchFamily="34" charset="0"/>
              </a:rPr>
              <a:t>Dust management is an important environmental and public health issue on development sites during the dry season. The generation of dust is dependent on the soil/geological conditions and on the local weather.</a:t>
            </a:r>
          </a:p>
          <a:p>
            <a:r>
              <a:rPr lang="en-US" sz="2400" dirty="0">
                <a:latin typeface="Arial" panose="020B0604020202020204" pitchFamily="34" charset="0"/>
                <a:cs typeface="Arial" panose="020B0604020202020204" pitchFamily="34" charset="0"/>
              </a:rPr>
              <a:t> This can be achieved by:</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ensuring reclamation and construction activities take into consideration the local wind conditions.</a:t>
            </a:r>
          </a:p>
          <a:p>
            <a:r>
              <a:rPr lang="en-US" sz="2400" dirty="0">
                <a:latin typeface="Arial" panose="020B0604020202020204" pitchFamily="34" charset="0"/>
                <a:cs typeface="Arial" panose="020B0604020202020204" pitchFamily="34" charset="0"/>
              </a:rPr>
              <a:t>• Minimizing vegetation clearance.</a:t>
            </a:r>
          </a:p>
          <a:p>
            <a:r>
              <a:rPr lang="en-US" sz="2400" dirty="0">
                <a:latin typeface="Arial" panose="020B0604020202020204" pitchFamily="34" charset="0"/>
                <a:cs typeface="Arial" panose="020B0604020202020204" pitchFamily="34" charset="0"/>
              </a:rPr>
              <a:t>• revegetating areas that are no longer required for reclamation or construction.</a:t>
            </a:r>
          </a:p>
          <a:p>
            <a:r>
              <a:rPr lang="en-US" sz="2400" dirty="0">
                <a:latin typeface="Arial" panose="020B0604020202020204" pitchFamily="34" charset="0"/>
                <a:cs typeface="Arial" panose="020B0604020202020204" pitchFamily="34" charset="0"/>
              </a:rPr>
              <a:t>• ensuring that unsealed roads and exposed areas are watered at all times.</a:t>
            </a:r>
          </a:p>
          <a:p>
            <a:r>
              <a:rPr lang="en-US" sz="2400" dirty="0">
                <a:latin typeface="Arial" panose="020B0604020202020204" pitchFamily="34" charset="0"/>
                <a:cs typeface="Arial" panose="020B0604020202020204" pitchFamily="34" charset="0"/>
              </a:rPr>
              <a:t>• applying speed restrictions.</a:t>
            </a:r>
          </a:p>
          <a:p>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17852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pattFill prst="shingle">
          <a:fgClr>
            <a:schemeClr val="accent1"/>
          </a:fgClr>
          <a:bgClr>
            <a:schemeClr val="bg1"/>
          </a:bgClr>
        </a:patt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7B37760-52E3-4C1D-BB6E-CD40DB144544}"/>
              </a:ext>
            </a:extLst>
          </p:cNvPr>
          <p:cNvSpPr txBox="1"/>
          <p:nvPr/>
        </p:nvSpPr>
        <p:spPr>
          <a:xfrm>
            <a:off x="0" y="0"/>
            <a:ext cx="8915400" cy="6498382"/>
          </a:xfrm>
          <a:prstGeom prst="rect">
            <a:avLst/>
          </a:prstGeom>
          <a:noFill/>
        </p:spPr>
        <p:txBody>
          <a:bodyPr wrap="square">
            <a:spAutoFit/>
          </a:bodyPr>
          <a:lstStyle/>
          <a:p>
            <a:pPr algn="ctr"/>
            <a:r>
              <a:rPr lang="en-US" sz="2400" dirty="0">
                <a:solidFill>
                  <a:srgbClr val="92D050"/>
                </a:solidFill>
              </a:rPr>
              <a:t>Fire Management</a:t>
            </a:r>
            <a:r>
              <a:rPr lang="en-US" sz="2400" dirty="0"/>
              <a:t> </a:t>
            </a:r>
          </a:p>
          <a:p>
            <a:pPr>
              <a:lnSpc>
                <a:spcPct val="150000"/>
              </a:lnSpc>
            </a:pPr>
            <a:r>
              <a:rPr lang="en-US" sz="2400" dirty="0"/>
              <a:t>Burning of waste can be a significant environmental hazard which has pollution, safety and nuisance implications. Burning-off is not permitted anywhere . Burned ash also mixed with sea water some-crate a hazard conditions.</a:t>
            </a:r>
          </a:p>
          <a:p>
            <a:pPr algn="ctr">
              <a:lnSpc>
                <a:spcPct val="150000"/>
              </a:lnSpc>
            </a:pPr>
            <a:r>
              <a:rPr lang="en-US" sz="2400" b="1" dirty="0">
                <a:solidFill>
                  <a:srgbClr val="92D050"/>
                </a:solidFill>
              </a:rPr>
              <a:t>Site security and supervision</a:t>
            </a:r>
          </a:p>
          <a:p>
            <a:pPr>
              <a:lnSpc>
                <a:spcPct val="150000"/>
              </a:lnSpc>
            </a:pPr>
            <a:r>
              <a:rPr lang="en-US" sz="2400" dirty="0"/>
              <a:t>The acceptance and placement of reclamation materials should be supervised to prevent unauthorized dumping of wastes and unsuitable fill material. In addition, foreshore lands are generally highly vulnerable and poor management may  lead dangerous conditions.  Where, already  industry developed there must be a industrial security system with regular checkup of various hazardous material.</a:t>
            </a:r>
            <a:endParaRPr lang="en-IN" sz="2400" dirty="0"/>
          </a:p>
        </p:txBody>
      </p:sp>
    </p:spTree>
    <p:extLst>
      <p:ext uri="{BB962C8B-B14F-4D97-AF65-F5344CB8AC3E}">
        <p14:creationId xmlns:p14="http://schemas.microsoft.com/office/powerpoint/2010/main" val="36714532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710B5-0797-40A8-9742-D1E369D582A9}"/>
              </a:ext>
            </a:extLst>
          </p:cNvPr>
          <p:cNvSpPr>
            <a:spLocks noGrp="1"/>
          </p:cNvSpPr>
          <p:nvPr>
            <p:ph type="title"/>
          </p:nvPr>
        </p:nvSpPr>
        <p:spPr>
          <a:xfrm>
            <a:off x="145473" y="526473"/>
            <a:ext cx="8853054" cy="5417128"/>
          </a:xfrm>
        </p:spPr>
        <p:txBody>
          <a:bodyPr>
            <a:noAutofit/>
          </a:bodyPr>
          <a:lstStyle/>
          <a:p>
            <a:pPr>
              <a:lnSpc>
                <a:spcPct val="150000"/>
              </a:lnSpc>
            </a:pPr>
            <a:r>
              <a:rPr lang="en-US" sz="3200" b="1" dirty="0">
                <a:solidFill>
                  <a:srgbClr val="92D050"/>
                </a:solidFill>
              </a:rPr>
              <a:t>Coastal Regulation Zone act </a:t>
            </a:r>
            <a:br>
              <a:rPr lang="en-US" sz="3200" b="1" dirty="0">
                <a:solidFill>
                  <a:srgbClr val="92D050"/>
                </a:solidFill>
              </a:rPr>
            </a:br>
            <a:r>
              <a:rPr lang="en-US" sz="2400" b="1" dirty="0"/>
              <a:t>T</a:t>
            </a:r>
            <a:r>
              <a:rPr lang="en-US" sz="2400" dirty="0"/>
              <a:t>he powers conferred by Environment (Protection) Act, 1986 (29 of 1986).</a:t>
            </a:r>
            <a:r>
              <a:rPr lang="en-US" sz="2400" b="1" dirty="0"/>
              <a:t>  </a:t>
            </a:r>
            <a:r>
              <a:rPr lang="en-US" sz="2400" dirty="0"/>
              <a:t>By the act some prohibition mentioned in Coastal Regulation Zone.</a:t>
            </a:r>
            <a:br>
              <a:rPr lang="en-US" sz="2400" b="1" dirty="0">
                <a:solidFill>
                  <a:srgbClr val="92D050"/>
                </a:solidFill>
              </a:rPr>
            </a:br>
            <a:r>
              <a:rPr lang="en-US" sz="2400" b="1" dirty="0"/>
              <a:t>“</a:t>
            </a:r>
            <a:r>
              <a:rPr lang="en-US" sz="2400" dirty="0"/>
              <a:t>Land reclamation, bunding or disturbing the natural course of sea water except those required for construction or modernization or expansion of ports, </a:t>
            </a:r>
            <a:r>
              <a:rPr lang="en-US" sz="2400" dirty="0" err="1"/>
              <a:t>harbours</a:t>
            </a:r>
            <a:r>
              <a:rPr lang="en-US" sz="2400" dirty="0"/>
              <a:t>, jetties, wharves, quays, slipways, bridges and sea-links and for other facilities that are essential for….. .”</a:t>
            </a:r>
            <a:br>
              <a:rPr lang="en-US" sz="2400" dirty="0"/>
            </a:br>
            <a:br>
              <a:rPr lang="en-US" sz="2400" dirty="0"/>
            </a:br>
            <a:r>
              <a:rPr lang="en-US" sz="2400" dirty="0"/>
              <a:t>“Provided that reclamation for commercial purposes such as shopping and housing complexes, hotels and entertainment activities shall not be permissible." </a:t>
            </a:r>
            <a:endParaRPr lang="en-IN" sz="2400" b="1" dirty="0"/>
          </a:p>
        </p:txBody>
      </p:sp>
    </p:spTree>
    <p:extLst>
      <p:ext uri="{BB962C8B-B14F-4D97-AF65-F5344CB8AC3E}">
        <p14:creationId xmlns:p14="http://schemas.microsoft.com/office/powerpoint/2010/main" val="551457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pattFill prst="dotGrid">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90958-586E-4094-9320-830DA7A0B848}"/>
              </a:ext>
            </a:extLst>
          </p:cNvPr>
          <p:cNvSpPr>
            <a:spLocks noGrp="1"/>
          </p:cNvSpPr>
          <p:nvPr>
            <p:ph type="title"/>
          </p:nvPr>
        </p:nvSpPr>
        <p:spPr>
          <a:xfrm>
            <a:off x="242456" y="157310"/>
            <a:ext cx="8527471" cy="812508"/>
          </a:xfrm>
        </p:spPr>
        <p:txBody>
          <a:bodyPr>
            <a:noAutofit/>
          </a:bodyPr>
          <a:lstStyle/>
          <a:p>
            <a:pPr algn="ctr"/>
            <a:r>
              <a:rPr lang="en-IN" sz="3600" b="1" dirty="0">
                <a:solidFill>
                  <a:srgbClr val="92D050"/>
                </a:solidFill>
                <a:latin typeface="Arial" panose="020B0604020202020204" pitchFamily="34" charset="0"/>
              </a:rPr>
              <a:t>M</a:t>
            </a:r>
            <a:r>
              <a:rPr lang="en-IN" sz="3600" b="1" i="0" dirty="0">
                <a:solidFill>
                  <a:srgbClr val="92D050"/>
                </a:solidFill>
                <a:effectLst/>
                <a:latin typeface="Arial" panose="020B0604020202020204" pitchFamily="34" charset="0"/>
              </a:rPr>
              <a:t>onitoring and measurement </a:t>
            </a:r>
            <a:r>
              <a:rPr lang="en-US" sz="3600" b="1" i="0" dirty="0">
                <a:solidFill>
                  <a:srgbClr val="92D050"/>
                </a:solidFill>
                <a:effectLst/>
                <a:latin typeface="Arial" panose="020B0604020202020204" pitchFamily="34" charset="0"/>
              </a:rPr>
              <a:t>to minimize the impact on environmental</a:t>
            </a:r>
            <a:endParaRPr lang="en-IN" sz="3600" b="1" dirty="0">
              <a:solidFill>
                <a:srgbClr val="92D050"/>
              </a:solidFill>
            </a:endParaRPr>
          </a:p>
        </p:txBody>
      </p:sp>
      <p:sp>
        <p:nvSpPr>
          <p:cNvPr id="4" name="TextBox 3">
            <a:extLst>
              <a:ext uri="{FF2B5EF4-FFF2-40B4-BE49-F238E27FC236}">
                <a16:creationId xmlns:a16="http://schemas.microsoft.com/office/drawing/2014/main" id="{A3850D53-1270-478A-AF25-BC84DD757712}"/>
              </a:ext>
            </a:extLst>
          </p:cNvPr>
          <p:cNvSpPr txBox="1"/>
          <p:nvPr/>
        </p:nvSpPr>
        <p:spPr>
          <a:xfrm>
            <a:off x="914401" y="563564"/>
            <a:ext cx="7855526" cy="5842497"/>
          </a:xfrm>
          <a:prstGeom prst="rect">
            <a:avLst/>
          </a:prstGeom>
          <a:noFill/>
        </p:spPr>
        <p:txBody>
          <a:bodyPr wrap="square">
            <a:spAutoFit/>
          </a:bodyPr>
          <a:lstStyle/>
          <a:p>
            <a:pPr algn="l">
              <a:lnSpc>
                <a:spcPct val="150000"/>
              </a:lnSpc>
            </a:pPr>
            <a:endParaRPr lang="en-US" sz="2800" b="0" i="0" u="none" strike="noStrike" dirty="0">
              <a:effectLst/>
            </a:endParaRPr>
          </a:p>
          <a:p>
            <a:pPr marL="342900" indent="-342900" algn="l">
              <a:lnSpc>
                <a:spcPct val="150000"/>
              </a:lnSpc>
              <a:buFont typeface="Wingdings" panose="05000000000000000000" pitchFamily="2" charset="2"/>
              <a:buChar char="v"/>
            </a:pPr>
            <a:r>
              <a:rPr lang="en-US" sz="2800" b="0" i="0" u="none" strike="noStrike" dirty="0">
                <a:effectLst/>
              </a:rPr>
              <a:t>SEABED SAMPLING</a:t>
            </a:r>
          </a:p>
          <a:p>
            <a:pPr marL="342900" indent="-342900" algn="l">
              <a:lnSpc>
                <a:spcPct val="150000"/>
              </a:lnSpc>
              <a:buFont typeface="Wingdings" panose="05000000000000000000" pitchFamily="2" charset="2"/>
              <a:buChar char="v"/>
            </a:pPr>
            <a:r>
              <a:rPr lang="en-US" sz="2800" b="0" i="0" u="none" strike="noStrike" dirty="0">
                <a:effectLst/>
              </a:rPr>
              <a:t>SEABED MONITORING</a:t>
            </a:r>
            <a:endParaRPr lang="en-US" sz="2800" u="none" strike="noStrike" dirty="0"/>
          </a:p>
          <a:p>
            <a:pPr marL="285750" indent="-285750" algn="l">
              <a:lnSpc>
                <a:spcPct val="150000"/>
              </a:lnSpc>
              <a:buFont typeface="Wingdings" panose="05000000000000000000" pitchFamily="2" charset="2"/>
              <a:buChar char="v"/>
            </a:pPr>
            <a:r>
              <a:rPr lang="en-US" sz="2800" b="0" i="0" u="none" strike="noStrike" dirty="0">
                <a:effectLst/>
              </a:rPr>
              <a:t> BEACH MONITORING</a:t>
            </a:r>
            <a:endParaRPr lang="en-US" sz="2800" u="none" strike="noStrike" dirty="0"/>
          </a:p>
          <a:p>
            <a:pPr marL="285750" indent="-285750" algn="l">
              <a:lnSpc>
                <a:spcPct val="150000"/>
              </a:lnSpc>
              <a:buFont typeface="Wingdings" panose="05000000000000000000" pitchFamily="2" charset="2"/>
              <a:buChar char="v"/>
            </a:pPr>
            <a:r>
              <a:rPr lang="en-US" sz="2800" b="0" i="0" u="none" strike="noStrike" dirty="0">
                <a:effectLst/>
              </a:rPr>
              <a:t> CURRENT MEASUREMENT</a:t>
            </a:r>
            <a:endParaRPr lang="en-US" sz="2800" u="none" strike="noStrike" dirty="0"/>
          </a:p>
          <a:p>
            <a:pPr marL="285750" indent="-285750" algn="l">
              <a:lnSpc>
                <a:spcPct val="150000"/>
              </a:lnSpc>
              <a:buFont typeface="Wingdings" panose="05000000000000000000" pitchFamily="2" charset="2"/>
              <a:buChar char="v"/>
            </a:pPr>
            <a:r>
              <a:rPr lang="en-US" sz="2800" b="0" i="0" u="none" strike="noStrike" dirty="0">
                <a:effectLst/>
              </a:rPr>
              <a:t> WAVE MEASUREMENT</a:t>
            </a:r>
            <a:endParaRPr lang="en-US" sz="2800" u="none" strike="noStrike" dirty="0"/>
          </a:p>
          <a:p>
            <a:pPr marL="285750" indent="-285750" algn="l">
              <a:lnSpc>
                <a:spcPct val="150000"/>
              </a:lnSpc>
              <a:buFont typeface="Wingdings" panose="05000000000000000000" pitchFamily="2" charset="2"/>
              <a:buChar char="v"/>
            </a:pPr>
            <a:r>
              <a:rPr lang="en-US" sz="2800" b="0" i="0" u="none" strike="noStrike" dirty="0">
                <a:effectLst/>
              </a:rPr>
              <a:t> WATER QUALITY MEASUREMENT</a:t>
            </a:r>
            <a:endParaRPr lang="en-US" sz="2800" u="none" strike="noStrike" dirty="0"/>
          </a:p>
          <a:p>
            <a:pPr marL="285750" indent="-285750" algn="l">
              <a:lnSpc>
                <a:spcPct val="150000"/>
              </a:lnSpc>
              <a:buFont typeface="Wingdings" panose="05000000000000000000" pitchFamily="2" charset="2"/>
              <a:buChar char="v"/>
            </a:pPr>
            <a:r>
              <a:rPr lang="en-US" sz="2800" b="0" i="0" u="none" strike="noStrike" dirty="0">
                <a:effectLst/>
              </a:rPr>
              <a:t> SUSPENDED SOLID TEST</a:t>
            </a:r>
            <a:endParaRPr lang="en-US" sz="2800" u="none" strike="noStrike" dirty="0"/>
          </a:p>
          <a:p>
            <a:pPr marL="285750" indent="-285750" algn="l">
              <a:lnSpc>
                <a:spcPct val="150000"/>
              </a:lnSpc>
              <a:buFont typeface="Wingdings" panose="05000000000000000000" pitchFamily="2" charset="2"/>
              <a:buChar char="v"/>
            </a:pPr>
            <a:r>
              <a:rPr lang="en-US" sz="2800" b="0" i="0" u="none" strike="noStrike" dirty="0">
                <a:effectLst/>
              </a:rPr>
              <a:t> SILT BARRICADE</a:t>
            </a:r>
            <a:endParaRPr lang="en-US" sz="2800" b="0" i="0" dirty="0">
              <a:effectLst/>
            </a:endParaRPr>
          </a:p>
        </p:txBody>
      </p:sp>
    </p:spTree>
    <p:extLst>
      <p:ext uri="{BB962C8B-B14F-4D97-AF65-F5344CB8AC3E}">
        <p14:creationId xmlns:p14="http://schemas.microsoft.com/office/powerpoint/2010/main" val="390921654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B0DDA-D6DD-45D3-889B-6405071C60F0}"/>
              </a:ext>
            </a:extLst>
          </p:cNvPr>
          <p:cNvSpPr>
            <a:spLocks noGrp="1"/>
          </p:cNvSpPr>
          <p:nvPr>
            <p:ph type="title"/>
          </p:nvPr>
        </p:nvSpPr>
        <p:spPr>
          <a:xfrm>
            <a:off x="224933" y="192764"/>
            <a:ext cx="7476565" cy="600465"/>
          </a:xfrm>
        </p:spPr>
        <p:txBody>
          <a:bodyPr>
            <a:noAutofit/>
          </a:bodyPr>
          <a:lstStyle/>
          <a:p>
            <a:pPr algn="l"/>
            <a:r>
              <a:rPr lang="en-US" sz="3200" b="1" i="0" dirty="0">
                <a:effectLst/>
                <a:latin typeface="Linux Libertine"/>
              </a:rPr>
              <a:t>References:</a:t>
            </a:r>
            <a:endParaRPr lang="en-IN" sz="3200" b="1" i="0" dirty="0">
              <a:effectLst/>
              <a:latin typeface="Linux Libertine"/>
            </a:endParaRPr>
          </a:p>
        </p:txBody>
      </p:sp>
      <p:sp>
        <p:nvSpPr>
          <p:cNvPr id="4" name="TextBox 3">
            <a:extLst>
              <a:ext uri="{FF2B5EF4-FFF2-40B4-BE49-F238E27FC236}">
                <a16:creationId xmlns:a16="http://schemas.microsoft.com/office/drawing/2014/main" id="{5CB77203-DBCC-49C2-85F5-2885992CB406}"/>
              </a:ext>
            </a:extLst>
          </p:cNvPr>
          <p:cNvSpPr txBox="1"/>
          <p:nvPr/>
        </p:nvSpPr>
        <p:spPr>
          <a:xfrm>
            <a:off x="224933" y="793229"/>
            <a:ext cx="8694134" cy="6001643"/>
          </a:xfrm>
          <a:prstGeom prst="rect">
            <a:avLst/>
          </a:prstGeom>
          <a:noFill/>
        </p:spPr>
        <p:txBody>
          <a:bodyPr wrap="square">
            <a:spAutoFit/>
          </a:bodyPr>
          <a:lstStyle/>
          <a:p>
            <a:pPr marL="457200" indent="-828000">
              <a:lnSpc>
                <a:spcPct val="150000"/>
              </a:lnSpc>
              <a:buAutoNum type="arabicPeriod"/>
            </a:pPr>
            <a:r>
              <a:rPr lang="en-US" sz="2000" b="0" i="0" dirty="0" err="1">
                <a:effectLst/>
              </a:rPr>
              <a:t>Priyandes</a:t>
            </a:r>
            <a:r>
              <a:rPr lang="en-US" sz="2000" b="0" i="0" dirty="0">
                <a:effectLst/>
              </a:rPr>
              <a:t>, A., &amp; Majid, M. R. (2009). Impact of reclamation activities on the environment case study: reclamation in northern coast of </a:t>
            </a:r>
            <a:r>
              <a:rPr lang="en-US" sz="2000" b="0" i="0" dirty="0" err="1">
                <a:effectLst/>
              </a:rPr>
              <a:t>Batam</a:t>
            </a:r>
            <a:r>
              <a:rPr lang="en-US" sz="2000" b="0" i="0" dirty="0">
                <a:effectLst/>
              </a:rPr>
              <a:t>. </a:t>
            </a:r>
            <a:r>
              <a:rPr lang="en-US" sz="2000" b="0" i="1" dirty="0" err="1">
                <a:effectLst/>
              </a:rPr>
              <a:t>Jurnal</a:t>
            </a:r>
            <a:r>
              <a:rPr lang="en-US" sz="2000" b="0" i="1" dirty="0">
                <a:effectLst/>
              </a:rPr>
              <a:t> </a:t>
            </a:r>
            <a:r>
              <a:rPr lang="en-US" sz="2000" b="0" i="1" dirty="0" err="1">
                <a:effectLst/>
              </a:rPr>
              <a:t>Alam</a:t>
            </a:r>
            <a:r>
              <a:rPr lang="en-US" sz="2000" b="0" i="1" dirty="0">
                <a:effectLst/>
              </a:rPr>
              <a:t> Bina</a:t>
            </a:r>
            <a:r>
              <a:rPr lang="en-US" sz="2000" b="0" i="0" dirty="0">
                <a:effectLst/>
              </a:rPr>
              <a:t>, </a:t>
            </a:r>
            <a:r>
              <a:rPr lang="en-US" sz="2000" b="0" i="1" dirty="0">
                <a:effectLst/>
              </a:rPr>
              <a:t>15</a:t>
            </a:r>
            <a:r>
              <a:rPr lang="en-US" sz="2000" b="0" i="0" dirty="0">
                <a:effectLst/>
              </a:rPr>
              <a:t>(1).</a:t>
            </a:r>
          </a:p>
          <a:p>
            <a:pPr marL="457200" indent="-828000">
              <a:lnSpc>
                <a:spcPct val="150000"/>
              </a:lnSpc>
              <a:buAutoNum type="arabicPeriod"/>
            </a:pPr>
            <a:r>
              <a:rPr lang="en-IN" sz="2000" dirty="0"/>
              <a:t>https://nt.gov.au/__data/assets/pdf_file/0011/228989/environmental- guidelines.pdf</a:t>
            </a:r>
          </a:p>
          <a:p>
            <a:pPr marL="457200" indent="-828000">
              <a:lnSpc>
                <a:spcPct val="150000"/>
              </a:lnSpc>
              <a:buAutoNum type="arabicPeriod"/>
            </a:pPr>
            <a:r>
              <a:rPr lang="en-IN" sz="2000" b="0" i="0" dirty="0" err="1">
                <a:effectLst/>
              </a:rPr>
              <a:t>Folorunsho</a:t>
            </a:r>
            <a:r>
              <a:rPr lang="en-IN" sz="2000" b="0" i="0" dirty="0">
                <a:effectLst/>
              </a:rPr>
              <a:t>, R., Green, S., ... &amp; Kim, T. K. (2016). Land-Sea Physical Interaction. </a:t>
            </a:r>
            <a:r>
              <a:rPr lang="en-IN" sz="2000" b="0" i="1" dirty="0">
                <a:effectLst/>
              </a:rPr>
              <a:t>United Nations From. https://www. </a:t>
            </a:r>
            <a:r>
              <a:rPr lang="en-IN" sz="2000" b="0" i="1" dirty="0" err="1">
                <a:effectLst/>
              </a:rPr>
              <a:t>researchgate</a:t>
            </a:r>
            <a:r>
              <a:rPr lang="en-IN" sz="2000" b="0" i="1" dirty="0">
                <a:effectLst/>
              </a:rPr>
              <a:t>. net/publication/291958268_Chapter_26_Land-Sea_Physical_Interaction</a:t>
            </a:r>
            <a:r>
              <a:rPr lang="en-IN" sz="2000" b="0" i="0" dirty="0">
                <a:effectLst/>
              </a:rPr>
              <a:t>.</a:t>
            </a:r>
          </a:p>
          <a:p>
            <a:pPr marL="457200" indent="-828000">
              <a:lnSpc>
                <a:spcPct val="150000"/>
              </a:lnSpc>
              <a:buAutoNum type="arabicPeriod"/>
            </a:pPr>
            <a:r>
              <a:rPr lang="en-US" sz="2000" b="0" i="0" dirty="0">
                <a:effectLst/>
              </a:rPr>
              <a:t>Ge, Y., &amp; Jun-</a:t>
            </a:r>
            <a:r>
              <a:rPr lang="en-US" sz="2000" b="0" i="0" dirty="0" err="1">
                <a:effectLst/>
              </a:rPr>
              <a:t>yan</a:t>
            </a:r>
            <a:r>
              <a:rPr lang="en-US" sz="2000" b="0" i="0" dirty="0">
                <a:effectLst/>
              </a:rPr>
              <a:t>, Z. (2011). Analysis of the impact on ecosystem and environment of marine reclamation--A case study in </a:t>
            </a:r>
            <a:r>
              <a:rPr lang="en-US" sz="2000" b="0" i="0" dirty="0" err="1">
                <a:effectLst/>
              </a:rPr>
              <a:t>Jiaozhou</a:t>
            </a:r>
            <a:r>
              <a:rPr lang="en-US" sz="2000" b="0" i="0" dirty="0">
                <a:effectLst/>
              </a:rPr>
              <a:t> Bay. </a:t>
            </a:r>
            <a:r>
              <a:rPr lang="en-US" sz="2000" b="0" i="1" dirty="0">
                <a:effectLst/>
              </a:rPr>
              <a:t>Energy Procedia</a:t>
            </a:r>
            <a:r>
              <a:rPr lang="en-US" sz="2000" b="0" i="0" dirty="0">
                <a:effectLst/>
              </a:rPr>
              <a:t>, </a:t>
            </a:r>
            <a:r>
              <a:rPr lang="en-US" sz="2000" b="0" i="1" dirty="0">
                <a:effectLst/>
              </a:rPr>
              <a:t>5</a:t>
            </a:r>
            <a:r>
              <a:rPr lang="en-US" sz="2000" b="0" i="0" dirty="0">
                <a:effectLst/>
              </a:rPr>
              <a:t>, 105-111.</a:t>
            </a:r>
            <a:endParaRPr lang="en-IN" sz="2000" b="0" i="0" dirty="0">
              <a:effectLst/>
            </a:endParaRPr>
          </a:p>
          <a:p>
            <a:pPr marL="457200" indent="-792000">
              <a:lnSpc>
                <a:spcPct val="150000"/>
              </a:lnSpc>
              <a:buAutoNum type="arabicPeriod"/>
            </a:pPr>
            <a:endParaRPr lang="en-IN" sz="2000" dirty="0"/>
          </a:p>
          <a:p>
            <a:pPr marL="457200" indent="-792000">
              <a:buAutoNum type="arabicPeriod"/>
            </a:pPr>
            <a:endParaRPr lang="en-US" sz="2400" b="0" i="0" dirty="0">
              <a:effectLst/>
            </a:endParaRPr>
          </a:p>
        </p:txBody>
      </p:sp>
    </p:spTree>
    <p:extLst>
      <p:ext uri="{BB962C8B-B14F-4D97-AF65-F5344CB8AC3E}">
        <p14:creationId xmlns:p14="http://schemas.microsoft.com/office/powerpoint/2010/main" val="36110500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7BB46-1F34-4E3A-A6F0-51A34348FB38}"/>
              </a:ext>
            </a:extLst>
          </p:cNvPr>
          <p:cNvSpPr>
            <a:spLocks noGrp="1"/>
          </p:cNvSpPr>
          <p:nvPr>
            <p:ph type="title"/>
          </p:nvPr>
        </p:nvSpPr>
        <p:spPr>
          <a:xfrm>
            <a:off x="628650" y="2098964"/>
            <a:ext cx="7886700" cy="1330036"/>
          </a:xfrm>
        </p:spPr>
        <p:txBody>
          <a:bodyPr>
            <a:noAutofit/>
          </a:bodyPr>
          <a:lstStyle/>
          <a:p>
            <a:r>
              <a:rPr lang="en-US" sz="12400" dirty="0">
                <a:solidFill>
                  <a:srgbClr val="FFFF00"/>
                </a:solidFill>
                <a:latin typeface="Berlin Sans FB Demi" panose="020E0802020502020306" pitchFamily="34" charset="0"/>
              </a:rPr>
              <a:t>Thank You</a:t>
            </a:r>
            <a:endParaRPr lang="en-IN" sz="12400" dirty="0">
              <a:solidFill>
                <a:srgbClr val="FFFF00"/>
              </a:solidFill>
              <a:latin typeface="Berlin Sans FB Demi" panose="020E0802020502020306" pitchFamily="34" charset="0"/>
            </a:endParaRPr>
          </a:p>
        </p:txBody>
      </p:sp>
    </p:spTree>
    <p:extLst>
      <p:ext uri="{BB962C8B-B14F-4D97-AF65-F5344CB8AC3E}">
        <p14:creationId xmlns:p14="http://schemas.microsoft.com/office/powerpoint/2010/main" val="1532584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D73BC4-E151-45DD-992C-5B0B1BDA109E}"/>
              </a:ext>
            </a:extLst>
          </p:cNvPr>
          <p:cNvSpPr>
            <a:spLocks noGrp="1"/>
          </p:cNvSpPr>
          <p:nvPr>
            <p:ph idx="1"/>
          </p:nvPr>
        </p:nvSpPr>
        <p:spPr>
          <a:xfrm>
            <a:off x="407283" y="1156447"/>
            <a:ext cx="8310282" cy="3886200"/>
          </a:xfrm>
        </p:spPr>
        <p:txBody>
          <a:bodyPr>
            <a:normAutofit fontScale="85000" lnSpcReduction="20000"/>
          </a:bodyPr>
          <a:lstStyle/>
          <a:p>
            <a:pPr marL="0" indent="0">
              <a:lnSpc>
                <a:spcPct val="160000"/>
              </a:lnSpc>
              <a:buNone/>
            </a:pPr>
            <a:r>
              <a:rPr lang="en-US" i="0" dirty="0">
                <a:effectLst/>
                <a:latin typeface="Arial" panose="020B0604020202020204" pitchFamily="34" charset="0"/>
              </a:rPr>
              <a:t>Land reclamation</a:t>
            </a:r>
            <a:r>
              <a:rPr lang="en-US" dirty="0">
                <a:latin typeface="Arial" panose="020B0604020202020204" pitchFamily="34" charset="0"/>
              </a:rPr>
              <a:t> </a:t>
            </a:r>
            <a:r>
              <a:rPr lang="en-US" i="0" dirty="0">
                <a:effectLst/>
                <a:latin typeface="Arial" panose="020B0604020202020204" pitchFamily="34" charset="0"/>
              </a:rPr>
              <a:t>also known as </a:t>
            </a:r>
            <a:r>
              <a:rPr lang="en-US" i="1" dirty="0">
                <a:effectLst/>
                <a:latin typeface="Arial" panose="020B0604020202020204" pitchFamily="34" charset="0"/>
              </a:rPr>
              <a:t>land fill</a:t>
            </a:r>
            <a:r>
              <a:rPr lang="en-US" i="0" dirty="0">
                <a:effectLst/>
                <a:latin typeface="Arial" panose="020B0604020202020204" pitchFamily="34" charset="0"/>
              </a:rPr>
              <a:t>. In USA </a:t>
            </a:r>
            <a:r>
              <a:rPr lang="en-US" b="0" i="0" dirty="0">
                <a:effectLst/>
                <a:latin typeface="Arial" panose="020B0604020202020204" pitchFamily="34" charset="0"/>
              </a:rPr>
              <a:t>the term "reclamation" can refer to returning disturbed lands to an improved state.</a:t>
            </a:r>
            <a:r>
              <a:rPr lang="en-US" i="0" dirty="0">
                <a:effectLst/>
                <a:latin typeface="Arial" panose="020B0604020202020204" pitchFamily="34" charset="0"/>
              </a:rPr>
              <a:t> </a:t>
            </a:r>
          </a:p>
          <a:p>
            <a:pPr marL="0" indent="0">
              <a:lnSpc>
                <a:spcPct val="160000"/>
              </a:lnSpc>
              <a:buNone/>
            </a:pPr>
            <a:r>
              <a:rPr lang="en-US" b="0" i="0" u="none" strike="noStrike" dirty="0">
                <a:effectLst/>
                <a:latin typeface="Arial" panose="020B0604020202020204" pitchFamily="34" charset="0"/>
              </a:rPr>
              <a:t>Alberta</a:t>
            </a:r>
            <a:r>
              <a:rPr lang="en-US" b="0" i="0" dirty="0">
                <a:effectLst/>
                <a:latin typeface="Arial" panose="020B0604020202020204" pitchFamily="34" charset="0"/>
              </a:rPr>
              <a:t>, Canada, for example, reclamation is defined by the provincial government as "The process of reconverting disturbed land to its former or other productive uses.“</a:t>
            </a:r>
          </a:p>
          <a:p>
            <a:pPr marL="0" indent="0">
              <a:lnSpc>
                <a:spcPct val="160000"/>
              </a:lnSpc>
              <a:buNone/>
            </a:pPr>
            <a:r>
              <a:rPr lang="en-US" b="0" i="0" u="none" strike="noStrike" dirty="0">
                <a:effectLst/>
                <a:latin typeface="Arial" panose="020B0604020202020204" pitchFamily="34" charset="0"/>
              </a:rPr>
              <a:t>Oceania</a:t>
            </a:r>
            <a:r>
              <a:rPr lang="en-US" b="0" i="0" dirty="0">
                <a:effectLst/>
                <a:latin typeface="Arial" panose="020B0604020202020204" pitchFamily="34" charset="0"/>
              </a:rPr>
              <a:t> it is frequently referred to as </a:t>
            </a:r>
            <a:r>
              <a:rPr lang="en-US" b="1" u="none" strike="noStrike" dirty="0">
                <a:effectLst/>
                <a:latin typeface="Arial" panose="020B0604020202020204" pitchFamily="34" charset="0"/>
              </a:rPr>
              <a:t>land rehabilitation</a:t>
            </a:r>
            <a:r>
              <a:rPr lang="en-US" b="0" i="0" dirty="0">
                <a:effectLst/>
                <a:latin typeface="Arial" panose="020B0604020202020204" pitchFamily="34" charset="0"/>
              </a:rPr>
              <a:t>.</a:t>
            </a:r>
            <a:endParaRPr lang="en-IN" dirty="0"/>
          </a:p>
        </p:txBody>
      </p:sp>
      <p:sp>
        <p:nvSpPr>
          <p:cNvPr id="5" name="TextBox 4">
            <a:extLst>
              <a:ext uri="{FF2B5EF4-FFF2-40B4-BE49-F238E27FC236}">
                <a16:creationId xmlns:a16="http://schemas.microsoft.com/office/drawing/2014/main" id="{9AA7F430-43DA-4C43-8757-0F3495CBADA4}"/>
              </a:ext>
            </a:extLst>
          </p:cNvPr>
          <p:cNvSpPr txBox="1"/>
          <p:nvPr/>
        </p:nvSpPr>
        <p:spPr>
          <a:xfrm>
            <a:off x="174812" y="191852"/>
            <a:ext cx="8775224" cy="523220"/>
          </a:xfrm>
          <a:prstGeom prst="rect">
            <a:avLst/>
          </a:prstGeom>
          <a:noFill/>
        </p:spPr>
        <p:txBody>
          <a:bodyPr wrap="square">
            <a:spAutoFit/>
          </a:bodyPr>
          <a:lstStyle/>
          <a:p>
            <a:r>
              <a:rPr lang="en-US" sz="2800" b="1" dirty="0">
                <a:solidFill>
                  <a:srgbClr val="00B0F0"/>
                </a:solidFill>
                <a:latin typeface="Arial" panose="020B0604020202020204" pitchFamily="34" charset="0"/>
              </a:rPr>
              <a:t>Spatial Difference of  meaning of land reclamation:</a:t>
            </a:r>
            <a:endParaRPr lang="en-IN" sz="2800" b="1" dirty="0">
              <a:solidFill>
                <a:srgbClr val="00B0F0"/>
              </a:solidFill>
            </a:endParaRPr>
          </a:p>
        </p:txBody>
      </p:sp>
      <p:sp>
        <p:nvSpPr>
          <p:cNvPr id="6" name="Rectangle 5">
            <a:extLst>
              <a:ext uri="{FF2B5EF4-FFF2-40B4-BE49-F238E27FC236}">
                <a16:creationId xmlns:a16="http://schemas.microsoft.com/office/drawing/2014/main" id="{FB4C3C0B-67BA-4C84-A6BE-66828C57EC47}"/>
              </a:ext>
            </a:extLst>
          </p:cNvPr>
          <p:cNvSpPr/>
          <p:nvPr/>
        </p:nvSpPr>
        <p:spPr>
          <a:xfrm>
            <a:off x="5338482" y="5372100"/>
            <a:ext cx="3415553" cy="32945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1200" dirty="0"/>
              <a:t>Source: </a:t>
            </a:r>
            <a:r>
              <a:rPr lang="en-IN" sz="1100" dirty="0"/>
              <a:t>https://en.wikipedia.org/wiki/Land_reclamation</a:t>
            </a:r>
            <a:endParaRPr lang="en-IN" dirty="0"/>
          </a:p>
        </p:txBody>
      </p:sp>
    </p:spTree>
    <p:extLst>
      <p:ext uri="{BB962C8B-B14F-4D97-AF65-F5344CB8AC3E}">
        <p14:creationId xmlns:p14="http://schemas.microsoft.com/office/powerpoint/2010/main" val="72411496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88FD2-0B7B-4221-B6CE-F38696F92DB8}"/>
              </a:ext>
            </a:extLst>
          </p:cNvPr>
          <p:cNvSpPr>
            <a:spLocks noGrp="1"/>
          </p:cNvSpPr>
          <p:nvPr>
            <p:ph type="title"/>
          </p:nvPr>
        </p:nvSpPr>
        <p:spPr>
          <a:xfrm>
            <a:off x="292474" y="201705"/>
            <a:ext cx="7668186" cy="578223"/>
          </a:xfrm>
        </p:spPr>
        <p:txBody>
          <a:bodyPr>
            <a:normAutofit/>
          </a:bodyPr>
          <a:lstStyle/>
          <a:p>
            <a:r>
              <a:rPr lang="en-US" sz="3200" b="1" dirty="0">
                <a:solidFill>
                  <a:srgbClr val="00B0F0"/>
                </a:solidFill>
              </a:rPr>
              <a:t>Brief History of land reclamation:</a:t>
            </a:r>
            <a:endParaRPr lang="en-IN" sz="3200" b="1" dirty="0">
              <a:solidFill>
                <a:srgbClr val="00B0F0"/>
              </a:solidFill>
            </a:endParaRPr>
          </a:p>
        </p:txBody>
      </p:sp>
      <p:sp>
        <p:nvSpPr>
          <p:cNvPr id="3" name="Content Placeholder 2">
            <a:extLst>
              <a:ext uri="{FF2B5EF4-FFF2-40B4-BE49-F238E27FC236}">
                <a16:creationId xmlns:a16="http://schemas.microsoft.com/office/drawing/2014/main" id="{7A32F6BA-300F-4255-A736-815EB1BECF40}"/>
              </a:ext>
            </a:extLst>
          </p:cNvPr>
          <p:cNvSpPr>
            <a:spLocks noGrp="1"/>
          </p:cNvSpPr>
          <p:nvPr>
            <p:ph idx="1"/>
          </p:nvPr>
        </p:nvSpPr>
        <p:spPr>
          <a:xfrm>
            <a:off x="184897" y="884331"/>
            <a:ext cx="8555691" cy="5072716"/>
          </a:xfrm>
        </p:spPr>
        <p:txBody>
          <a:bodyPr>
            <a:normAutofit lnSpcReduction="10000"/>
          </a:bodyPr>
          <a:lstStyle/>
          <a:p>
            <a:pPr>
              <a:lnSpc>
                <a:spcPct val="150000"/>
              </a:lnSpc>
            </a:pPr>
            <a:r>
              <a:rPr lang="en-US" dirty="0"/>
              <a:t>Land reclamation is not applying for sea but also related with desert, fallow land, lake body, river beds etc. So the history of land filling is not a modern days view. </a:t>
            </a:r>
            <a:r>
              <a:rPr lang="en-US" b="0" i="0" dirty="0">
                <a:effectLst/>
                <a:latin typeface="Source Sans Pro" panose="020B0503030403020204" pitchFamily="34" charset="0"/>
              </a:rPr>
              <a:t>Land reclamation from the sea has been occurring since ancient time. Especially in most of the world's docks in present day occupy spaces that were once water.</a:t>
            </a:r>
          </a:p>
          <a:p>
            <a:pPr>
              <a:lnSpc>
                <a:spcPct val="150000"/>
              </a:lnSpc>
            </a:pPr>
            <a:r>
              <a:rPr lang="en-IN" b="0" i="0" dirty="0">
                <a:effectLst/>
              </a:rPr>
              <a:t>In Northeast China since 1900 people has a great effort to reclaim land from sea.</a:t>
            </a:r>
          </a:p>
          <a:p>
            <a:endParaRPr lang="en-IN" dirty="0"/>
          </a:p>
        </p:txBody>
      </p:sp>
    </p:spTree>
    <p:extLst>
      <p:ext uri="{BB962C8B-B14F-4D97-AF65-F5344CB8AC3E}">
        <p14:creationId xmlns:p14="http://schemas.microsoft.com/office/powerpoint/2010/main" val="149350930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2026A-8114-4237-913C-AAA61AB084E8}"/>
              </a:ext>
            </a:extLst>
          </p:cNvPr>
          <p:cNvSpPr>
            <a:spLocks noGrp="1"/>
          </p:cNvSpPr>
          <p:nvPr>
            <p:ph type="title"/>
          </p:nvPr>
        </p:nvSpPr>
        <p:spPr>
          <a:xfrm>
            <a:off x="386604" y="190317"/>
            <a:ext cx="7886700" cy="490720"/>
          </a:xfrm>
        </p:spPr>
        <p:txBody>
          <a:bodyPr>
            <a:noAutofit/>
          </a:bodyPr>
          <a:lstStyle/>
          <a:p>
            <a:r>
              <a:rPr lang="en-US" sz="3200" dirty="0">
                <a:solidFill>
                  <a:srgbClr val="00B0F0"/>
                </a:solidFill>
              </a:rPr>
              <a:t>Cont.</a:t>
            </a:r>
            <a:endParaRPr lang="en-IN" sz="3200" dirty="0">
              <a:solidFill>
                <a:srgbClr val="00B0F0"/>
              </a:solidFill>
            </a:endParaRPr>
          </a:p>
        </p:txBody>
      </p:sp>
      <p:sp>
        <p:nvSpPr>
          <p:cNvPr id="3" name="Content Placeholder 2">
            <a:extLst>
              <a:ext uri="{FF2B5EF4-FFF2-40B4-BE49-F238E27FC236}">
                <a16:creationId xmlns:a16="http://schemas.microsoft.com/office/drawing/2014/main" id="{3EA18E7D-31F7-49D4-B8D3-C2311A7B747C}"/>
              </a:ext>
            </a:extLst>
          </p:cNvPr>
          <p:cNvSpPr>
            <a:spLocks noGrp="1"/>
          </p:cNvSpPr>
          <p:nvPr>
            <p:ph idx="1"/>
          </p:nvPr>
        </p:nvSpPr>
        <p:spPr>
          <a:xfrm>
            <a:off x="152147" y="550218"/>
            <a:ext cx="8355613" cy="2635624"/>
          </a:xfrm>
        </p:spPr>
        <p:txBody>
          <a:bodyPr>
            <a:normAutofit/>
          </a:bodyPr>
          <a:lstStyle/>
          <a:p>
            <a:pPr>
              <a:lnSpc>
                <a:spcPct val="100000"/>
              </a:lnSpc>
            </a:pPr>
            <a:r>
              <a:rPr lang="en-IN" sz="2400" b="0" i="0" dirty="0">
                <a:effectLst/>
              </a:rPr>
              <a:t>In </a:t>
            </a:r>
            <a:r>
              <a:rPr lang="en-IN" sz="2400" dirty="0"/>
              <a:t>northern Italy and Northern  Holland (Netherland) it has So long history.</a:t>
            </a:r>
          </a:p>
          <a:p>
            <a:pPr>
              <a:lnSpc>
                <a:spcPct val="100000"/>
              </a:lnSpc>
            </a:pPr>
            <a:r>
              <a:rPr lang="en-IN" sz="2400" b="0" i="0" dirty="0">
                <a:effectLst/>
              </a:rPr>
              <a:t>In Pre industrial period </a:t>
            </a:r>
            <a:r>
              <a:rPr lang="en-IN" sz="2400" dirty="0"/>
              <a:t>it presence found in Europe.</a:t>
            </a:r>
          </a:p>
          <a:p>
            <a:pPr>
              <a:lnSpc>
                <a:spcPct val="100000"/>
              </a:lnSpc>
            </a:pPr>
            <a:endParaRPr lang="en-IN" sz="2400" b="0" i="0" dirty="0">
              <a:effectLst/>
            </a:endParaRPr>
          </a:p>
          <a:p>
            <a:pPr>
              <a:lnSpc>
                <a:spcPct val="150000"/>
              </a:lnSpc>
            </a:pPr>
            <a:endParaRPr lang="en-IN" sz="2400" b="0" i="0" dirty="0">
              <a:effectLst/>
            </a:endParaRPr>
          </a:p>
          <a:p>
            <a:endParaRPr lang="en-IN" dirty="0"/>
          </a:p>
        </p:txBody>
      </p:sp>
      <p:pic>
        <p:nvPicPr>
          <p:cNvPr id="2050" name="Picture 2" descr="Mumbai is a built on a reclaim land. Is it possible to built underground  metro in Mumbai? If yes than how? - Quora">
            <a:extLst>
              <a:ext uri="{FF2B5EF4-FFF2-40B4-BE49-F238E27FC236}">
                <a16:creationId xmlns:a16="http://schemas.microsoft.com/office/drawing/2014/main" id="{37A4DB82-6223-4D93-899D-9A9A40CC31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965" y="2020662"/>
            <a:ext cx="3809997" cy="2506468"/>
          </a:xfrm>
          <a:prstGeom prst="rect">
            <a:avLst/>
          </a:prstGeom>
          <a:ln>
            <a:solidFill>
              <a:srgbClr val="FFFF00"/>
            </a:solidFill>
          </a:ln>
          <a:effectLst>
            <a:glow rad="101600">
              <a:schemeClr val="accent5">
                <a:satMod val="175000"/>
                <a:alpha val="40000"/>
              </a:schemeClr>
            </a:glow>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799241D-4E1D-4FED-BE39-C03D0B15E561}"/>
              </a:ext>
            </a:extLst>
          </p:cNvPr>
          <p:cNvSpPr txBox="1"/>
          <p:nvPr/>
        </p:nvSpPr>
        <p:spPr>
          <a:xfrm>
            <a:off x="152147" y="4719201"/>
            <a:ext cx="4572000" cy="1697068"/>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IN" sz="2400" b="0" i="0" dirty="0">
                <a:effectLst/>
              </a:rPr>
              <a:t>Colonial period more rural People came to Coastal  area in Europe.</a:t>
            </a:r>
          </a:p>
        </p:txBody>
      </p:sp>
      <p:sp>
        <p:nvSpPr>
          <p:cNvPr id="5" name="Rectangle 4">
            <a:extLst>
              <a:ext uri="{FF2B5EF4-FFF2-40B4-BE49-F238E27FC236}">
                <a16:creationId xmlns:a16="http://schemas.microsoft.com/office/drawing/2014/main" id="{4ACF7F96-8F58-4CE6-BEC2-DD6C67185FF5}"/>
              </a:ext>
            </a:extLst>
          </p:cNvPr>
          <p:cNvSpPr/>
          <p:nvPr/>
        </p:nvSpPr>
        <p:spPr>
          <a:xfrm>
            <a:off x="1828801" y="4226447"/>
            <a:ext cx="1271590" cy="14005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en-US" sz="1000" dirty="0"/>
              <a:t>Source: Quora.com</a:t>
            </a:r>
            <a:endParaRPr lang="en-IN" sz="1000" dirty="0"/>
          </a:p>
        </p:txBody>
      </p:sp>
      <p:pic>
        <p:nvPicPr>
          <p:cNvPr id="2052" name="Picture 4" descr="Dutch Masters: The Netherlands exports flood-control expertise | EARTH  Magazine">
            <a:extLst>
              <a:ext uri="{FF2B5EF4-FFF2-40B4-BE49-F238E27FC236}">
                <a16:creationId xmlns:a16="http://schemas.microsoft.com/office/drawing/2014/main" id="{B78DC372-EACF-436A-BF66-A295626309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5855" y="3815150"/>
            <a:ext cx="4197926" cy="2267303"/>
          </a:xfrm>
          <a:prstGeom prst="rect">
            <a:avLst/>
          </a:prstGeom>
          <a:ln>
            <a:solidFill>
              <a:srgbClr val="FFFF00"/>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9E5B7944-0DBC-49BD-A922-B22487BB2BF5}"/>
              </a:ext>
            </a:extLst>
          </p:cNvPr>
          <p:cNvSpPr txBox="1"/>
          <p:nvPr/>
        </p:nvSpPr>
        <p:spPr>
          <a:xfrm>
            <a:off x="4045780" y="1926011"/>
            <a:ext cx="4572000" cy="1697068"/>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IN" sz="2400" b="0" i="0" dirty="0">
                <a:effectLst/>
              </a:rPr>
              <a:t>In Bombay (India) the early land reclaim was mostly seen in first decade of </a:t>
            </a:r>
            <a:r>
              <a:rPr lang="en-IN" sz="2400" dirty="0"/>
              <a:t>e</a:t>
            </a:r>
            <a:r>
              <a:rPr lang="en-IN" sz="2400" b="0" i="0" dirty="0">
                <a:effectLst/>
              </a:rPr>
              <a:t>ighteen Century.</a:t>
            </a:r>
            <a:endParaRPr lang="en-IN" sz="2400" dirty="0"/>
          </a:p>
        </p:txBody>
      </p:sp>
      <p:sp>
        <p:nvSpPr>
          <p:cNvPr id="8" name="Rectangle: Rounded Corners 7">
            <a:extLst>
              <a:ext uri="{FF2B5EF4-FFF2-40B4-BE49-F238E27FC236}">
                <a16:creationId xmlns:a16="http://schemas.microsoft.com/office/drawing/2014/main" id="{E297ED55-CA4E-4701-9713-90A2A4985140}"/>
              </a:ext>
            </a:extLst>
          </p:cNvPr>
          <p:cNvSpPr/>
          <p:nvPr/>
        </p:nvSpPr>
        <p:spPr>
          <a:xfrm>
            <a:off x="4724147" y="6028495"/>
            <a:ext cx="4045118" cy="775548"/>
          </a:xfrm>
          <a:prstGeom prst="round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en-US" sz="1100" dirty="0">
                <a:solidFill>
                  <a:schemeClr val="tx1"/>
                </a:solidFill>
              </a:rPr>
              <a:t>image Source: https://www.earthmagazine.org/article/dutch-masters-netherlands-exports-flood-control-expertise</a:t>
            </a:r>
            <a:endParaRPr lang="en-IN" sz="1100" dirty="0">
              <a:solidFill>
                <a:schemeClr val="tx1"/>
              </a:solidFill>
            </a:endParaRPr>
          </a:p>
        </p:txBody>
      </p:sp>
      <p:sp>
        <p:nvSpPr>
          <p:cNvPr id="9" name="Rectangle 8">
            <a:extLst>
              <a:ext uri="{FF2B5EF4-FFF2-40B4-BE49-F238E27FC236}">
                <a16:creationId xmlns:a16="http://schemas.microsoft.com/office/drawing/2014/main" id="{078F30AD-B84D-4A35-99A2-43D94A076713}"/>
              </a:ext>
            </a:extLst>
          </p:cNvPr>
          <p:cNvSpPr/>
          <p:nvPr/>
        </p:nvSpPr>
        <p:spPr>
          <a:xfrm>
            <a:off x="5500254" y="4045527"/>
            <a:ext cx="2369128" cy="18092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en-US" dirty="0">
                <a:solidFill>
                  <a:srgbClr val="FFFF00"/>
                </a:solidFill>
              </a:rPr>
              <a:t>Holland/ Netherland</a:t>
            </a:r>
            <a:endParaRPr lang="en-IN" dirty="0">
              <a:solidFill>
                <a:srgbClr val="FFFF00"/>
              </a:solidFill>
            </a:endParaRPr>
          </a:p>
        </p:txBody>
      </p:sp>
    </p:spTree>
    <p:extLst>
      <p:ext uri="{BB962C8B-B14F-4D97-AF65-F5344CB8AC3E}">
        <p14:creationId xmlns:p14="http://schemas.microsoft.com/office/powerpoint/2010/main" val="349936886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CE5DA-B81A-48DA-A093-47C87323B231}"/>
              </a:ext>
            </a:extLst>
          </p:cNvPr>
          <p:cNvSpPr>
            <a:spLocks noGrp="1"/>
          </p:cNvSpPr>
          <p:nvPr>
            <p:ph type="title"/>
          </p:nvPr>
        </p:nvSpPr>
        <p:spPr>
          <a:xfrm>
            <a:off x="282287" y="112767"/>
            <a:ext cx="7886700" cy="480001"/>
          </a:xfrm>
        </p:spPr>
        <p:txBody>
          <a:bodyPr>
            <a:noAutofit/>
          </a:bodyPr>
          <a:lstStyle/>
          <a:p>
            <a:r>
              <a:rPr lang="en-IN" sz="3200" b="1" dirty="0">
                <a:solidFill>
                  <a:srgbClr val="00B0F0"/>
                </a:solidFill>
                <a:latin typeface="Linux Libertine"/>
              </a:rPr>
              <a:t> Land reclaim m</a:t>
            </a:r>
            <a:r>
              <a:rPr lang="en-IN" sz="3200" b="1" i="0" dirty="0">
                <a:solidFill>
                  <a:srgbClr val="00B0F0"/>
                </a:solidFill>
                <a:effectLst/>
                <a:latin typeface="Linux Libertine"/>
              </a:rPr>
              <a:t>ethods:</a:t>
            </a:r>
            <a:endParaRPr lang="en-IN" sz="3200" dirty="0"/>
          </a:p>
        </p:txBody>
      </p:sp>
      <p:sp>
        <p:nvSpPr>
          <p:cNvPr id="4" name="TextBox 3">
            <a:extLst>
              <a:ext uri="{FF2B5EF4-FFF2-40B4-BE49-F238E27FC236}">
                <a16:creationId xmlns:a16="http://schemas.microsoft.com/office/drawing/2014/main" id="{31EA5A62-6751-4C45-8E47-C451437F3F32}"/>
              </a:ext>
            </a:extLst>
          </p:cNvPr>
          <p:cNvSpPr txBox="1"/>
          <p:nvPr/>
        </p:nvSpPr>
        <p:spPr>
          <a:xfrm>
            <a:off x="282287" y="759023"/>
            <a:ext cx="8866909" cy="5009833"/>
          </a:xfrm>
          <a:prstGeom prst="rect">
            <a:avLst/>
          </a:prstGeom>
          <a:pattFill prst="pct5">
            <a:fgClr>
              <a:schemeClr val="accent1"/>
            </a:fgClr>
            <a:bgClr>
              <a:schemeClr val="bg1"/>
            </a:bgClr>
          </a:pattFill>
        </p:spPr>
        <p:txBody>
          <a:bodyPr wrap="square">
            <a:spAutoFit/>
          </a:bodyPr>
          <a:lstStyle/>
          <a:p>
            <a:pPr>
              <a:lnSpc>
                <a:spcPct val="150000"/>
              </a:lnSpc>
            </a:pPr>
            <a:r>
              <a:rPr lang="en-US" sz="2400" b="0" i="0" dirty="0">
                <a:effectLst/>
                <a:latin typeface="Arial" panose="020B0604020202020204" pitchFamily="34" charset="0"/>
              </a:rPr>
              <a:t>Land reclamation </a:t>
            </a:r>
            <a:r>
              <a:rPr lang="en-US" sz="2400" dirty="0">
                <a:latin typeface="Arial" panose="020B0604020202020204" pitchFamily="34" charset="0"/>
              </a:rPr>
              <a:t>in</a:t>
            </a:r>
            <a:r>
              <a:rPr lang="en-US" sz="2400" b="0" i="0" dirty="0">
                <a:effectLst/>
                <a:latin typeface="Arial" panose="020B0604020202020204" pitchFamily="34" charset="0"/>
              </a:rPr>
              <a:t> different way-</a:t>
            </a:r>
          </a:p>
          <a:p>
            <a:pPr marL="457200" indent="-457200">
              <a:lnSpc>
                <a:spcPct val="150000"/>
              </a:lnSpc>
              <a:buAutoNum type="arabicPeriod"/>
            </a:pPr>
            <a:r>
              <a:rPr lang="en-US" sz="2400" b="0" i="0" dirty="0">
                <a:effectLst/>
                <a:latin typeface="Arial" panose="020B0604020202020204" pitchFamily="34" charset="0"/>
              </a:rPr>
              <a:t>Filling the area with large amounts of heavy rock and/or </a:t>
            </a:r>
            <a:r>
              <a:rPr lang="en-US" sz="2400" b="0" i="0" u="none" strike="noStrike" dirty="0">
                <a:effectLst/>
                <a:latin typeface="Arial" panose="020B0604020202020204" pitchFamily="34" charset="0"/>
              </a:rPr>
              <a:t>cement</a:t>
            </a:r>
            <a:r>
              <a:rPr lang="en-US" sz="2400" b="0" i="0" dirty="0">
                <a:effectLst/>
                <a:latin typeface="Arial" panose="020B0604020202020204" pitchFamily="34" charset="0"/>
              </a:rPr>
              <a:t>, then filling with clay and dirt until the desired height is reached.</a:t>
            </a:r>
          </a:p>
          <a:p>
            <a:pPr marL="457200" indent="-457200">
              <a:lnSpc>
                <a:spcPct val="150000"/>
              </a:lnSpc>
              <a:buAutoNum type="arabicPeriod"/>
            </a:pPr>
            <a:r>
              <a:rPr lang="en-US" sz="2400" dirty="0">
                <a:latin typeface="Arial" panose="020B0604020202020204" pitchFamily="34" charset="0"/>
              </a:rPr>
              <a:t>After d</a:t>
            </a:r>
            <a:r>
              <a:rPr lang="en-US" sz="2400" b="0" i="0" dirty="0">
                <a:effectLst/>
                <a:latin typeface="Arial" panose="020B0604020202020204" pitchFamily="34" charset="0"/>
              </a:rPr>
              <a:t>raining submerged </a:t>
            </a:r>
            <a:r>
              <a:rPr lang="en-US" sz="2400" b="0" i="0" u="none" strike="noStrike" dirty="0">
                <a:effectLst/>
                <a:latin typeface="Arial" panose="020B0604020202020204" pitchFamily="34" charset="0"/>
              </a:rPr>
              <a:t>wetlands</a:t>
            </a:r>
            <a:r>
              <a:rPr lang="en-US" sz="2400" u="none" strike="noStrike" dirty="0">
                <a:latin typeface="Arial" panose="020B0604020202020204" pitchFamily="34" charset="0"/>
              </a:rPr>
              <a:t> it </a:t>
            </a:r>
            <a:r>
              <a:rPr lang="en-US" sz="2400" b="0" i="0" dirty="0">
                <a:effectLst/>
                <a:latin typeface="Arial" panose="020B0604020202020204" pitchFamily="34" charset="0"/>
              </a:rPr>
              <a:t>often used to reclaim land for </a:t>
            </a:r>
            <a:r>
              <a:rPr lang="en-US" sz="2400" b="0" i="0" u="none" strike="noStrike" dirty="0">
                <a:effectLst/>
                <a:latin typeface="Arial" panose="020B0604020202020204" pitchFamily="34" charset="0"/>
              </a:rPr>
              <a:t>agricultural</a:t>
            </a:r>
            <a:r>
              <a:rPr lang="en-US" sz="2400" b="0" i="0" dirty="0">
                <a:effectLst/>
                <a:latin typeface="Arial" panose="020B0604020202020204" pitchFamily="34" charset="0"/>
              </a:rPr>
              <a:t> use. </a:t>
            </a:r>
          </a:p>
          <a:p>
            <a:pPr marL="457200" indent="-457200">
              <a:lnSpc>
                <a:spcPct val="150000"/>
              </a:lnSpc>
              <a:buAutoNum type="arabicPeriod"/>
            </a:pPr>
            <a:r>
              <a:rPr lang="en-US" sz="2400" b="0" i="0" u="none" strike="noStrike" dirty="0">
                <a:effectLst/>
                <a:latin typeface="Arial" panose="020B0604020202020204" pitchFamily="34" charset="0"/>
              </a:rPr>
              <a:t>Deep cement mixing</a:t>
            </a:r>
            <a:r>
              <a:rPr lang="en-US" sz="2400" b="0" i="0" dirty="0">
                <a:effectLst/>
                <a:latin typeface="Arial" panose="020B0604020202020204" pitchFamily="34" charset="0"/>
              </a:rPr>
              <a:t> is used typically in situations in which the material displaced by either </a:t>
            </a:r>
            <a:r>
              <a:rPr lang="en-US" sz="2400" b="0" i="0" u="none" strike="noStrike" dirty="0">
                <a:effectLst/>
                <a:latin typeface="Arial" panose="020B0604020202020204" pitchFamily="34" charset="0"/>
              </a:rPr>
              <a:t>dredging</a:t>
            </a:r>
            <a:r>
              <a:rPr lang="en-US" sz="2400" b="0" i="0" dirty="0">
                <a:effectLst/>
                <a:latin typeface="Arial" panose="020B0604020202020204" pitchFamily="34" charset="0"/>
              </a:rPr>
              <a:t> or draining may be contaminated.</a:t>
            </a:r>
          </a:p>
        </p:txBody>
      </p:sp>
    </p:spTree>
    <p:extLst>
      <p:ext uri="{BB962C8B-B14F-4D97-AF65-F5344CB8AC3E}">
        <p14:creationId xmlns:p14="http://schemas.microsoft.com/office/powerpoint/2010/main" val="236361336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0682-D619-4EED-8BA4-A2CA0E067776}"/>
              </a:ext>
            </a:extLst>
          </p:cNvPr>
          <p:cNvSpPr>
            <a:spLocks noGrp="1"/>
          </p:cNvSpPr>
          <p:nvPr>
            <p:ph type="title"/>
          </p:nvPr>
        </p:nvSpPr>
        <p:spPr>
          <a:xfrm>
            <a:off x="116033" y="157309"/>
            <a:ext cx="7886700" cy="355309"/>
          </a:xfrm>
        </p:spPr>
        <p:txBody>
          <a:bodyPr>
            <a:normAutofit fontScale="90000"/>
          </a:bodyPr>
          <a:lstStyle/>
          <a:p>
            <a:r>
              <a:rPr lang="en-US" b="1" dirty="0">
                <a:solidFill>
                  <a:srgbClr val="00B0F0"/>
                </a:solidFill>
              </a:rPr>
              <a:t>Cont..</a:t>
            </a:r>
            <a:endParaRPr lang="en-IN" b="1" dirty="0">
              <a:solidFill>
                <a:srgbClr val="00B0F0"/>
              </a:solidFill>
            </a:endParaRPr>
          </a:p>
        </p:txBody>
      </p:sp>
      <p:sp>
        <p:nvSpPr>
          <p:cNvPr id="4" name="TextBox 3">
            <a:extLst>
              <a:ext uri="{FF2B5EF4-FFF2-40B4-BE49-F238E27FC236}">
                <a16:creationId xmlns:a16="http://schemas.microsoft.com/office/drawing/2014/main" id="{E9436B56-85D9-4FED-BA72-50E5984BF03A}"/>
              </a:ext>
            </a:extLst>
          </p:cNvPr>
          <p:cNvSpPr txBox="1"/>
          <p:nvPr/>
        </p:nvSpPr>
        <p:spPr>
          <a:xfrm>
            <a:off x="116032" y="512619"/>
            <a:ext cx="8626186" cy="2343398"/>
          </a:xfrm>
          <a:prstGeom prst="rect">
            <a:avLst/>
          </a:prstGeom>
          <a:noFill/>
        </p:spPr>
        <p:txBody>
          <a:bodyPr wrap="square">
            <a:spAutoFit/>
          </a:bodyPr>
          <a:lstStyle/>
          <a:p>
            <a:pPr>
              <a:lnSpc>
                <a:spcPct val="150000"/>
              </a:lnSpc>
            </a:pPr>
            <a:r>
              <a:rPr lang="en-US" sz="2800" b="0" i="0" dirty="0">
                <a:effectLst/>
                <a:latin typeface="Arial" panose="020B0604020202020204" pitchFamily="34" charset="0"/>
              </a:rPr>
              <a:t>4. </a:t>
            </a:r>
            <a:r>
              <a:rPr lang="en-US" sz="2400" b="0" i="0" dirty="0">
                <a:effectLst/>
                <a:latin typeface="Arial" panose="020B0604020202020204" pitchFamily="34" charset="0"/>
              </a:rPr>
              <a:t>Land dredging is also another method of land reclamation. It is the removal of sediments and debris from the bottom of a body of water.</a:t>
            </a:r>
          </a:p>
          <a:p>
            <a:pPr>
              <a:lnSpc>
                <a:spcPct val="150000"/>
              </a:lnSpc>
            </a:pPr>
            <a:endParaRPr lang="en-IN" sz="2400" dirty="0"/>
          </a:p>
        </p:txBody>
      </p:sp>
      <p:sp>
        <p:nvSpPr>
          <p:cNvPr id="5" name="TextBox 4">
            <a:extLst>
              <a:ext uri="{FF2B5EF4-FFF2-40B4-BE49-F238E27FC236}">
                <a16:creationId xmlns:a16="http://schemas.microsoft.com/office/drawing/2014/main" id="{4E124085-E8A3-48C5-9A76-D5AA7F6E9BB9}"/>
              </a:ext>
            </a:extLst>
          </p:cNvPr>
          <p:cNvSpPr txBox="1"/>
          <p:nvPr/>
        </p:nvSpPr>
        <p:spPr>
          <a:xfrm>
            <a:off x="116031" y="2699827"/>
            <a:ext cx="4455969" cy="1778179"/>
          </a:xfrm>
          <a:prstGeom prst="rect">
            <a:avLst/>
          </a:prstGeom>
          <a:noFill/>
        </p:spPr>
        <p:txBody>
          <a:bodyPr wrap="square">
            <a:spAutoFit/>
          </a:bodyPr>
          <a:lstStyle/>
          <a:p>
            <a:pPr>
              <a:lnSpc>
                <a:spcPct val="150000"/>
              </a:lnSpc>
            </a:pPr>
            <a:r>
              <a:rPr lang="en-US" sz="2800" dirty="0">
                <a:latin typeface="Arial" panose="020B0604020202020204" pitchFamily="34" charset="0"/>
              </a:rPr>
              <a:t>5. </a:t>
            </a:r>
            <a:r>
              <a:rPr lang="en-US" sz="2400" dirty="0">
                <a:latin typeface="Arial" panose="020B0604020202020204" pitchFamily="34" charset="0"/>
              </a:rPr>
              <a:t>Some Structural method like construction of revetment and filling up the zone.</a:t>
            </a:r>
            <a:endParaRPr lang="en-US" sz="2800" dirty="0">
              <a:latin typeface="Arial" panose="020B0604020202020204" pitchFamily="34" charset="0"/>
            </a:endParaRPr>
          </a:p>
        </p:txBody>
      </p:sp>
      <p:pic>
        <p:nvPicPr>
          <p:cNvPr id="7" name="Picture 2">
            <a:extLst>
              <a:ext uri="{FF2B5EF4-FFF2-40B4-BE49-F238E27FC236}">
                <a16:creationId xmlns:a16="http://schemas.microsoft.com/office/drawing/2014/main" id="{57616D74-694F-4A81-B3D5-8502ABE3B3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7" y="1812466"/>
            <a:ext cx="4433884" cy="4610966"/>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64707C74-1B4B-450C-A207-D0B60896B08A}"/>
              </a:ext>
            </a:extLst>
          </p:cNvPr>
          <p:cNvSpPr/>
          <p:nvPr/>
        </p:nvSpPr>
        <p:spPr>
          <a:xfrm>
            <a:off x="4571996" y="6423432"/>
            <a:ext cx="4433885" cy="34934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900" dirty="0">
                <a:solidFill>
                  <a:schemeClr val="bg2"/>
                </a:solidFill>
              </a:rPr>
              <a:t>Image Source::http://www.asiapacificadapt.net/adaptation-technologies/database/land-reclamation</a:t>
            </a:r>
          </a:p>
        </p:txBody>
      </p:sp>
    </p:spTree>
    <p:extLst>
      <p:ext uri="{BB962C8B-B14F-4D97-AF65-F5344CB8AC3E}">
        <p14:creationId xmlns:p14="http://schemas.microsoft.com/office/powerpoint/2010/main" val="372987091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pattFill prst="shingle">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2716C-E85E-48A8-96A0-C75C2DB0A692}"/>
              </a:ext>
            </a:extLst>
          </p:cNvPr>
          <p:cNvSpPr>
            <a:spLocks noGrp="1"/>
          </p:cNvSpPr>
          <p:nvPr>
            <p:ph type="title"/>
          </p:nvPr>
        </p:nvSpPr>
        <p:spPr>
          <a:xfrm>
            <a:off x="363442" y="149476"/>
            <a:ext cx="7603134" cy="369332"/>
          </a:xfrm>
        </p:spPr>
        <p:txBody>
          <a:bodyPr>
            <a:noAutofit/>
          </a:bodyPr>
          <a:lstStyle/>
          <a:p>
            <a:r>
              <a:rPr lang="en-US" sz="3600" b="1" dirty="0">
                <a:solidFill>
                  <a:srgbClr val="00B0F0"/>
                </a:solidFill>
              </a:rPr>
              <a:t>Purposes of Land reclamation:</a:t>
            </a:r>
            <a:endParaRPr lang="en-IN" sz="3600" b="1" dirty="0">
              <a:solidFill>
                <a:srgbClr val="00B0F0"/>
              </a:solidFill>
            </a:endParaRPr>
          </a:p>
        </p:txBody>
      </p:sp>
      <p:sp>
        <p:nvSpPr>
          <p:cNvPr id="4" name="TextBox 3">
            <a:extLst>
              <a:ext uri="{FF2B5EF4-FFF2-40B4-BE49-F238E27FC236}">
                <a16:creationId xmlns:a16="http://schemas.microsoft.com/office/drawing/2014/main" id="{08000417-1732-440F-9E08-539D583EAE1F}"/>
              </a:ext>
            </a:extLst>
          </p:cNvPr>
          <p:cNvSpPr txBox="1"/>
          <p:nvPr/>
        </p:nvSpPr>
        <p:spPr>
          <a:xfrm>
            <a:off x="112962" y="518808"/>
            <a:ext cx="8670820" cy="4339650"/>
          </a:xfrm>
          <a:prstGeom prst="rect">
            <a:avLst/>
          </a:prstGeom>
          <a:noFill/>
        </p:spPr>
        <p:txBody>
          <a:bodyPr wrap="square">
            <a:spAutoFit/>
          </a:bodyPr>
          <a:lstStyle/>
          <a:p>
            <a:pPr marL="342900" indent="-342900">
              <a:lnSpc>
                <a:spcPct val="150000"/>
              </a:lnSpc>
              <a:buFont typeface="Courier New" panose="02070309020205020404" pitchFamily="49" charset="0"/>
              <a:buChar char="o"/>
            </a:pPr>
            <a:r>
              <a:rPr lang="en-US" sz="2400" dirty="0"/>
              <a:t>Beach rebuilding is the process of repairing beaches can make land filling. example- Mumbai</a:t>
            </a:r>
          </a:p>
          <a:p>
            <a:pPr marL="342900" indent="-342900">
              <a:lnSpc>
                <a:spcPct val="150000"/>
              </a:lnSpc>
              <a:buFont typeface="Courier New" panose="02070309020205020404" pitchFamily="49" charset="0"/>
              <a:buChar char="o"/>
            </a:pPr>
            <a:r>
              <a:rPr lang="en-US" sz="2400" dirty="0"/>
              <a:t>Human overcrowding of developed areas intensified during the 20th century.</a:t>
            </a:r>
          </a:p>
          <a:p>
            <a:pPr marL="342900" indent="-342900">
              <a:lnSpc>
                <a:spcPct val="150000"/>
              </a:lnSpc>
              <a:buFont typeface="Courier New" panose="02070309020205020404" pitchFamily="49" charset="0"/>
              <a:buChar char="o"/>
            </a:pPr>
            <a:r>
              <a:rPr lang="en-US" sz="2400" dirty="0"/>
              <a:t>Some of the most common usages are for industrial uses, tourism spot, office buildings, parks, golf courses and other sports fields, air port, </a:t>
            </a:r>
            <a:r>
              <a:rPr lang="en-US" sz="2400" dirty="0" err="1"/>
              <a:t>harbour</a:t>
            </a:r>
            <a:r>
              <a:rPr lang="en-US" sz="2400" dirty="0"/>
              <a:t> etc. </a:t>
            </a:r>
          </a:p>
          <a:p>
            <a:r>
              <a:rPr lang="en-US" sz="2400" dirty="0"/>
              <a:t> </a:t>
            </a:r>
            <a:endParaRPr lang="en-IN" sz="2400" dirty="0"/>
          </a:p>
        </p:txBody>
      </p:sp>
      <p:pic>
        <p:nvPicPr>
          <p:cNvPr id="1026" name="Picture 2" descr="Kansai International Airport - Wikipedia">
            <a:extLst>
              <a:ext uri="{FF2B5EF4-FFF2-40B4-BE49-F238E27FC236}">
                <a16:creationId xmlns:a16="http://schemas.microsoft.com/office/drawing/2014/main" id="{A2533D1F-5DFE-45D1-B937-66EABDCEB3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341" y="3782473"/>
            <a:ext cx="3353232" cy="1357884"/>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CF71F76-4D45-4345-BF80-76C6F8A5AF74}"/>
              </a:ext>
            </a:extLst>
          </p:cNvPr>
          <p:cNvSpPr txBox="1"/>
          <p:nvPr/>
        </p:nvSpPr>
        <p:spPr>
          <a:xfrm>
            <a:off x="67542" y="4484567"/>
            <a:ext cx="4543228" cy="2161104"/>
          </a:xfrm>
          <a:prstGeom prst="rect">
            <a:avLst/>
          </a:prstGeom>
          <a:noFill/>
        </p:spPr>
        <p:txBody>
          <a:bodyPr wrap="square">
            <a:spAutoFit/>
          </a:bodyPr>
          <a:lstStyle/>
          <a:p>
            <a:pPr marL="342900" indent="-342900">
              <a:lnSpc>
                <a:spcPct val="150000"/>
              </a:lnSpc>
              <a:buFont typeface="Courier New" panose="02070309020205020404" pitchFamily="49" charset="0"/>
              <a:buChar char="o"/>
            </a:pPr>
            <a:r>
              <a:rPr lang="en-US" sz="2300" dirty="0"/>
              <a:t>Fish culture: Another use of such enclosed land is the creation of fish ponds (e.g., Pearl River Delta and Hong Kong).</a:t>
            </a:r>
          </a:p>
        </p:txBody>
      </p:sp>
      <p:pic>
        <p:nvPicPr>
          <p:cNvPr id="1028" name="Picture 4" descr="500+ Harbor Pictures [HD] | Download Free Images on Unsplash">
            <a:extLst>
              <a:ext uri="{FF2B5EF4-FFF2-40B4-BE49-F238E27FC236}">
                <a16:creationId xmlns:a16="http://schemas.microsoft.com/office/drawing/2014/main" id="{F0DD71CF-EA5E-45B1-B508-AF3B32F9D4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8760" y="4986939"/>
            <a:ext cx="3626861" cy="1530251"/>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60614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pattFill prst="dashVert">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004C6-EABD-43D9-9357-6F0E715A7D03}"/>
              </a:ext>
            </a:extLst>
          </p:cNvPr>
          <p:cNvSpPr>
            <a:spLocks noGrp="1"/>
          </p:cNvSpPr>
          <p:nvPr>
            <p:ph type="title"/>
          </p:nvPr>
        </p:nvSpPr>
        <p:spPr>
          <a:xfrm>
            <a:off x="214744" y="143453"/>
            <a:ext cx="8735292" cy="546335"/>
          </a:xfrm>
        </p:spPr>
        <p:txBody>
          <a:bodyPr>
            <a:noAutofit/>
          </a:bodyPr>
          <a:lstStyle/>
          <a:p>
            <a:r>
              <a:rPr lang="en-US" sz="2800" b="1" dirty="0">
                <a:solidFill>
                  <a:srgbClr val="00B0F0"/>
                </a:solidFill>
              </a:rPr>
              <a:t>Environmental Impacts  of  land reclamation:</a:t>
            </a:r>
            <a:endParaRPr lang="en-IN" sz="2800" b="1" dirty="0">
              <a:solidFill>
                <a:srgbClr val="00B0F0"/>
              </a:solidFill>
            </a:endParaRPr>
          </a:p>
        </p:txBody>
      </p:sp>
      <p:sp>
        <p:nvSpPr>
          <p:cNvPr id="4" name="TextBox 3">
            <a:extLst>
              <a:ext uri="{FF2B5EF4-FFF2-40B4-BE49-F238E27FC236}">
                <a16:creationId xmlns:a16="http://schemas.microsoft.com/office/drawing/2014/main" id="{C5081B60-A046-4521-ACB9-EAF99DEB2465}"/>
              </a:ext>
            </a:extLst>
          </p:cNvPr>
          <p:cNvSpPr txBox="1"/>
          <p:nvPr/>
        </p:nvSpPr>
        <p:spPr>
          <a:xfrm>
            <a:off x="193964" y="582868"/>
            <a:ext cx="8853054" cy="6131679"/>
          </a:xfrm>
          <a:prstGeom prst="rect">
            <a:avLst/>
          </a:prstGeom>
          <a:noFill/>
        </p:spPr>
        <p:txBody>
          <a:bodyPr wrap="square">
            <a:spAutoFit/>
          </a:bodyPr>
          <a:lstStyle/>
          <a:p>
            <a:pPr>
              <a:lnSpc>
                <a:spcPct val="150000"/>
              </a:lnSpc>
            </a:pPr>
            <a:r>
              <a:rPr lang="en-US" sz="2200" dirty="0">
                <a:latin typeface="Arial" panose="020B0604020202020204" pitchFamily="34" charset="0"/>
              </a:rPr>
              <a:t>The need for space to accommodate an increasing world population, which is projected to exceed 8.1 billion by 2025 (United Nations, 2013). So due large scale coastal development activity lead serious environmental problems-</a:t>
            </a:r>
          </a:p>
          <a:p>
            <a:pPr marL="342900" indent="-342900">
              <a:lnSpc>
                <a:spcPct val="150000"/>
              </a:lnSpc>
              <a:buFont typeface="Wingdings" panose="05000000000000000000" pitchFamily="2" charset="2"/>
              <a:buChar char="v"/>
            </a:pPr>
            <a:r>
              <a:rPr lang="en-US" sz="2200" dirty="0">
                <a:latin typeface="Arial" panose="020B0604020202020204" pitchFamily="34" charset="0"/>
              </a:rPr>
              <a:t>wetlands for ploughing, for example, is a form of habitat destruction.</a:t>
            </a:r>
          </a:p>
          <a:p>
            <a:pPr marL="285736" indent="-285736">
              <a:lnSpc>
                <a:spcPct val="150000"/>
              </a:lnSpc>
              <a:buFont typeface="Wingdings" panose="05000000000000000000" pitchFamily="2" charset="2"/>
              <a:buChar char="v"/>
            </a:pPr>
            <a:r>
              <a:rPr lang="en-US" sz="2200" dirty="0">
                <a:latin typeface="Arial" panose="020B0604020202020204" pitchFamily="34" charset="0"/>
              </a:rPr>
              <a:t>Reclamation projects have strong negative impacts on coastal populations.</a:t>
            </a:r>
          </a:p>
          <a:p>
            <a:pPr marL="285736" indent="-285736">
              <a:lnSpc>
                <a:spcPct val="150000"/>
              </a:lnSpc>
              <a:buFont typeface="Wingdings" panose="05000000000000000000" pitchFamily="2" charset="2"/>
              <a:buChar char="v"/>
            </a:pPr>
            <a:r>
              <a:rPr lang="en-US" sz="2200" dirty="0">
                <a:latin typeface="Arial" panose="020B0604020202020204" pitchFamily="34" charset="0"/>
              </a:rPr>
              <a:t>Reclaimed land is highly susceptible to soil liquefaction during earthquakes.</a:t>
            </a:r>
          </a:p>
          <a:p>
            <a:pPr marL="285736" indent="-285736">
              <a:lnSpc>
                <a:spcPct val="150000"/>
              </a:lnSpc>
              <a:buFont typeface="Wingdings" panose="05000000000000000000" pitchFamily="2" charset="2"/>
              <a:buChar char="v"/>
            </a:pPr>
            <a:r>
              <a:rPr lang="en-US" sz="2200" dirty="0">
                <a:latin typeface="Arial" panose="020B0604020202020204" pitchFamily="34" charset="0"/>
              </a:rPr>
              <a:t>Drained marshes will eventually sink below the surrounding water level, increasing the danger from flooding.</a:t>
            </a:r>
            <a:endParaRPr lang="en-IN" sz="2200" dirty="0"/>
          </a:p>
        </p:txBody>
      </p:sp>
    </p:spTree>
    <p:extLst>
      <p:ext uri="{BB962C8B-B14F-4D97-AF65-F5344CB8AC3E}">
        <p14:creationId xmlns:p14="http://schemas.microsoft.com/office/powerpoint/2010/main" val="31088503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1134</TotalTime>
  <Words>2080</Words>
  <Application>Microsoft Office PowerPoint</Application>
  <PresentationFormat>Letter Paper (8.5x11 in)</PresentationFormat>
  <Paragraphs>172</Paragraphs>
  <Slides>25</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25</vt:i4>
      </vt:variant>
    </vt:vector>
  </HeadingPairs>
  <TitlesOfParts>
    <vt:vector size="39" baseType="lpstr">
      <vt:lpstr>Algerian</vt:lpstr>
      <vt:lpstr>Arial</vt:lpstr>
      <vt:lpstr>Arial Rounded MT Bold</vt:lpstr>
      <vt:lpstr>Bahnschrift Condensed</vt:lpstr>
      <vt:lpstr>Berlin Sans FB Demi</vt:lpstr>
      <vt:lpstr>Calibri</vt:lpstr>
      <vt:lpstr>Calibri Light</vt:lpstr>
      <vt:lpstr>Courier New</vt:lpstr>
      <vt:lpstr>Georgia</vt:lpstr>
      <vt:lpstr>Linux Libertine</vt:lpstr>
      <vt:lpstr>NexusSans</vt:lpstr>
      <vt:lpstr>Source Sans Pro</vt:lpstr>
      <vt:lpstr>Wingdings</vt:lpstr>
      <vt:lpstr>Office Theme</vt:lpstr>
      <vt:lpstr>PowerPoint Presentation</vt:lpstr>
      <vt:lpstr>Introduction:</vt:lpstr>
      <vt:lpstr>PowerPoint Presentation</vt:lpstr>
      <vt:lpstr>Brief History of land reclamation:</vt:lpstr>
      <vt:lpstr>Cont.</vt:lpstr>
      <vt:lpstr> Land reclaim methods:</vt:lpstr>
      <vt:lpstr>Cont..</vt:lpstr>
      <vt:lpstr>Purposes of Land reclamation:</vt:lpstr>
      <vt:lpstr>Environmental Impacts  of  land reclamation:</vt:lpstr>
      <vt:lpstr>PowerPoint Presentation</vt:lpstr>
      <vt:lpstr>                                          Physical disturbance Reclamation of sea land can lead to many negative effects, such as-  </vt:lpstr>
      <vt:lpstr>Sea Water Quality around Bengkong, Batam Center and Surrounding area in Indonesia</vt:lpstr>
      <vt:lpstr>Cont…</vt:lpstr>
      <vt:lpstr>Habitat</vt:lpstr>
      <vt:lpstr>International Condition of land filling</vt:lpstr>
      <vt:lpstr>PowerPoint Presentation</vt:lpstr>
      <vt:lpstr>Proper management of land Reclamation to protect environment</vt:lpstr>
      <vt:lpstr>Sediment and Erosion Control </vt:lpstr>
      <vt:lpstr>PowerPoint Presentation</vt:lpstr>
      <vt:lpstr>  Dust Management</vt:lpstr>
      <vt:lpstr>PowerPoint Presentation</vt:lpstr>
      <vt:lpstr>Coastal Regulation Zone act  The powers conferred by Environment (Protection) Act, 1986 (29 of 1986).  By the act some prohibition mentioned in Coastal Regulation Zone. “Land reclamation, bunding or disturbing the natural course of sea water except those required for construction or modernization or expansion of ports, harbours, jetties, wharves, quays, slipways, bridges and sea-links and for other facilities that are essential for….. .”  “Provided that reclamation for commercial purposes such as shopping and housing complexes, hotels and entertainment activities shall not be permissible." </vt:lpstr>
      <vt:lpstr>Monitoring and measurement to minimize the impact on environmental</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dbpatra912@outlook.com</dc:creator>
  <cp:lastModifiedBy>dbpatra912@outlook.com</cp:lastModifiedBy>
  <cp:revision>97</cp:revision>
  <dcterms:created xsi:type="dcterms:W3CDTF">2020-08-21T09:12:35Z</dcterms:created>
  <dcterms:modified xsi:type="dcterms:W3CDTF">2020-08-30T17:49:36Z</dcterms:modified>
</cp:coreProperties>
</file>