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9"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69" d="100"/>
          <a:sy n="69" d="100"/>
        </p:scale>
        <p:origin x="6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26661-6AA0-4D67-B97E-C33F54F7CB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A52CBB1-D9BA-45CD-BAEC-668BA9EC8E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D204EAB-AF43-4ACD-8B96-B3184E0572E8}"/>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BC946E29-9368-44AF-B080-7DEE9881BE5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14A336-9992-460A-8890-564680EA806E}"/>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183691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0990-8433-40D4-9153-539818792B5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C7CA9E9-278B-4E74-AA79-F91E176B7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92B167-2794-43FF-8D22-E6737FE844E5}"/>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48F28A6F-49D9-4E3A-8B10-531D58257E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5EC5CD-20E5-4B9F-9750-CD0EFD50966F}"/>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3638129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DAAC4-0B00-4369-86FC-727DA34745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49A133F-66AC-4342-835B-3118C6789F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EA061E1-25A0-41DE-8535-0DE84AABB776}"/>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7C526CA5-3418-49F9-983C-780A4C3340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A1E79DC-3369-40A1-9990-FCF64E6E0FE5}"/>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420177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7FCD-86AC-4F51-A2BD-C5342FB6774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781A6BB-03F6-4368-9C14-A60337D140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5026525-1753-43C2-AEB4-8B5E3A5E4476}"/>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78F67C83-F670-4B60-B80F-848E8814FB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061D90-8BB6-4B97-8B94-F6CD4E7B2328}"/>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19791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B2F2F-F46B-4AD7-B099-A4BAAA92D5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7E8B5F3-C4B0-4AA7-AEEE-A03E3CFE1B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94777E-E34C-4A10-B69F-7AE6364651EB}"/>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E24912E8-1371-40CF-AA9A-3897660F67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943076-3890-4A82-A360-94CD47AF1B5D}"/>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340453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C9D3F-6C6C-4CC1-A258-94EDF6B1E05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54E3CD9-C3E5-41D0-BCF0-A1103B49CD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C04B50F-E6D5-4F2E-8EFE-5F0500F524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B0955E7-B1BD-4C0F-B231-8FA8E1304518}"/>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6" name="Footer Placeholder 5">
            <a:extLst>
              <a:ext uri="{FF2B5EF4-FFF2-40B4-BE49-F238E27FC236}">
                <a16:creationId xmlns:a16="http://schemas.microsoft.com/office/drawing/2014/main" id="{A6F30A2E-30E9-422C-89D9-8BA9008BA9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B0EA5A6-EE53-40B5-8E33-35D8037366DE}"/>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328453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4B023-42C1-475E-85CA-75D940401C1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557EEA-9488-40D3-A31B-AE173E254E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0775AF-691D-4772-9C5A-1EFCFF76A2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DE8DCCE-130A-42BE-9172-DCBADEAB48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5BDC6C-85EA-4F50-9601-C30B32D1E3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F5F3B2D-3595-4FA7-ADFF-6600F0BC5ED0}"/>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8" name="Footer Placeholder 7">
            <a:extLst>
              <a:ext uri="{FF2B5EF4-FFF2-40B4-BE49-F238E27FC236}">
                <a16:creationId xmlns:a16="http://schemas.microsoft.com/office/drawing/2014/main" id="{35B1D03B-1EB8-48B1-A0DE-0F899896BC7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35E092D-5407-43A9-9747-96A574106C5A}"/>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1990723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63BB4-B292-457D-A5E8-695FF51B745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82EB9F0-3105-4BC5-988C-4F9D15758AA0}"/>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4" name="Footer Placeholder 3">
            <a:extLst>
              <a:ext uri="{FF2B5EF4-FFF2-40B4-BE49-F238E27FC236}">
                <a16:creationId xmlns:a16="http://schemas.microsoft.com/office/drawing/2014/main" id="{EC6F9154-C8F4-4C32-9CAD-A7236059A21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7EDB98B-A4C5-4D8D-A105-E29CDE0FE71D}"/>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3046623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C22C7-3BC8-4082-B3ED-98C2E8D86C33}"/>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3" name="Footer Placeholder 2">
            <a:extLst>
              <a:ext uri="{FF2B5EF4-FFF2-40B4-BE49-F238E27FC236}">
                <a16:creationId xmlns:a16="http://schemas.microsoft.com/office/drawing/2014/main" id="{92F69A53-59AF-47C6-A871-9815EAC16E4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9383DF1-EF11-4A45-8449-BCDFD9DFECAB}"/>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218072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634F6-CE3A-456E-98F0-FFBCFF4514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4DCFE36-A428-4E89-8901-0F082BBD6E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956D719-025B-4D58-A93B-34EDFDC8B1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CC86E8-7EA2-44CF-BB02-482CA483F4AD}"/>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6" name="Footer Placeholder 5">
            <a:extLst>
              <a:ext uri="{FF2B5EF4-FFF2-40B4-BE49-F238E27FC236}">
                <a16:creationId xmlns:a16="http://schemas.microsoft.com/office/drawing/2014/main" id="{76B991A4-E14C-4376-A89C-9EECE555A6E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E098D0F-C4A8-4DC6-8CDB-EFC8F54FB321}"/>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215746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3743-FED2-44D4-BE40-5B654C2CB4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ACE204E-9CE2-49C0-AC6F-1616369F43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F319459-44C8-4734-9402-A1AFB8EEA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EFFDEF-5484-4E6A-85E1-704F8AB6EFD4}"/>
              </a:ext>
            </a:extLst>
          </p:cNvPr>
          <p:cNvSpPr>
            <a:spLocks noGrp="1"/>
          </p:cNvSpPr>
          <p:nvPr>
            <p:ph type="dt" sz="half" idx="10"/>
          </p:nvPr>
        </p:nvSpPr>
        <p:spPr/>
        <p:txBody>
          <a:bodyPr/>
          <a:lstStyle/>
          <a:p>
            <a:fld id="{8258A05E-F752-4398-A14A-65834F2DB19B}" type="datetimeFigureOut">
              <a:rPr lang="en-IN" smtClean="0"/>
              <a:t>30-08-2020</a:t>
            </a:fld>
            <a:endParaRPr lang="en-IN"/>
          </a:p>
        </p:txBody>
      </p:sp>
      <p:sp>
        <p:nvSpPr>
          <p:cNvPr id="6" name="Footer Placeholder 5">
            <a:extLst>
              <a:ext uri="{FF2B5EF4-FFF2-40B4-BE49-F238E27FC236}">
                <a16:creationId xmlns:a16="http://schemas.microsoft.com/office/drawing/2014/main" id="{222F14D4-1737-4D8A-BE5B-39A7DA1A5E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0867DA9-11B3-41D9-A0D6-1F948400DE90}"/>
              </a:ext>
            </a:extLst>
          </p:cNvPr>
          <p:cNvSpPr>
            <a:spLocks noGrp="1"/>
          </p:cNvSpPr>
          <p:nvPr>
            <p:ph type="sldNum" sz="quarter" idx="12"/>
          </p:nvPr>
        </p:nvSpPr>
        <p:spPr/>
        <p:txBody>
          <a:bodyPr/>
          <a:lstStyle/>
          <a:p>
            <a:fld id="{82CB6013-7D63-4656-9DF8-F5BCDEC17660}" type="slidenum">
              <a:rPr lang="en-IN" smtClean="0"/>
              <a:t>‹#›</a:t>
            </a:fld>
            <a:endParaRPr lang="en-IN"/>
          </a:p>
        </p:txBody>
      </p:sp>
    </p:spTree>
    <p:extLst>
      <p:ext uri="{BB962C8B-B14F-4D97-AF65-F5344CB8AC3E}">
        <p14:creationId xmlns:p14="http://schemas.microsoft.com/office/powerpoint/2010/main" val="273787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92D63-0D88-429D-A524-D15F28726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FD3B581-28AB-49A1-84A3-C26D0EFCC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CA87F1-634D-4994-9828-2BE720E8C9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8A05E-F752-4398-A14A-65834F2DB19B}" type="datetimeFigureOut">
              <a:rPr lang="en-IN" smtClean="0"/>
              <a:t>30-08-2020</a:t>
            </a:fld>
            <a:endParaRPr lang="en-IN"/>
          </a:p>
        </p:txBody>
      </p:sp>
      <p:sp>
        <p:nvSpPr>
          <p:cNvPr id="5" name="Footer Placeholder 4">
            <a:extLst>
              <a:ext uri="{FF2B5EF4-FFF2-40B4-BE49-F238E27FC236}">
                <a16:creationId xmlns:a16="http://schemas.microsoft.com/office/drawing/2014/main" id="{0809DDAD-454D-407A-9BFD-C32C3C095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8300126-45AE-499B-AD82-FF276630C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B6013-7D63-4656-9DF8-F5BCDEC17660}" type="slidenum">
              <a:rPr lang="en-IN" smtClean="0"/>
              <a:t>‹#›</a:t>
            </a:fld>
            <a:endParaRPr lang="en-IN"/>
          </a:p>
        </p:txBody>
      </p:sp>
    </p:spTree>
    <p:extLst>
      <p:ext uri="{BB962C8B-B14F-4D97-AF65-F5344CB8AC3E}">
        <p14:creationId xmlns:p14="http://schemas.microsoft.com/office/powerpoint/2010/main" val="255061239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D0FC-A733-4FA7-9B4F-E61395949CDA}"/>
              </a:ext>
            </a:extLst>
          </p:cNvPr>
          <p:cNvSpPr>
            <a:spLocks noGrp="1"/>
          </p:cNvSpPr>
          <p:nvPr>
            <p:ph type="ctrTitle"/>
          </p:nvPr>
        </p:nvSpPr>
        <p:spPr>
          <a:xfrm>
            <a:off x="1281113" y="406400"/>
            <a:ext cx="9144000" cy="2387600"/>
          </a:xfrm>
        </p:spPr>
        <p:txBody>
          <a:bodyPr>
            <a:normAutofit/>
          </a:bodyPr>
          <a:lstStyle/>
          <a:p>
            <a:r>
              <a:rPr lang="en-US" sz="7200" dirty="0">
                <a:solidFill>
                  <a:srgbClr val="00B050"/>
                </a:solidFill>
                <a:latin typeface="Algerian" panose="04020705040A02060702" pitchFamily="82" charset="0"/>
              </a:rPr>
              <a:t>ONLINE CLASS FOR 3</a:t>
            </a:r>
            <a:r>
              <a:rPr lang="en-US" sz="7200" baseline="30000" dirty="0">
                <a:solidFill>
                  <a:srgbClr val="00B050"/>
                </a:solidFill>
                <a:latin typeface="Algerian" panose="04020705040A02060702" pitchFamily="82" charset="0"/>
              </a:rPr>
              <a:t>RD</a:t>
            </a:r>
            <a:r>
              <a:rPr lang="en-US" sz="7200" dirty="0">
                <a:solidFill>
                  <a:srgbClr val="00B050"/>
                </a:solidFill>
                <a:latin typeface="Algerian" panose="04020705040A02060702" pitchFamily="82" charset="0"/>
              </a:rPr>
              <a:t> SEMESTER,2020</a:t>
            </a:r>
            <a:endParaRPr lang="en-IN" sz="7200" dirty="0">
              <a:solidFill>
                <a:srgbClr val="00B050"/>
              </a:solidFill>
            </a:endParaRPr>
          </a:p>
        </p:txBody>
      </p:sp>
      <p:sp>
        <p:nvSpPr>
          <p:cNvPr id="3" name="Subtitle 2">
            <a:extLst>
              <a:ext uri="{FF2B5EF4-FFF2-40B4-BE49-F238E27FC236}">
                <a16:creationId xmlns:a16="http://schemas.microsoft.com/office/drawing/2014/main" id="{B171C041-8185-4231-BE05-7BE956F7040E}"/>
              </a:ext>
            </a:extLst>
          </p:cNvPr>
          <p:cNvSpPr>
            <a:spLocks noGrp="1"/>
          </p:cNvSpPr>
          <p:nvPr>
            <p:ph type="subTitle" idx="1"/>
          </p:nvPr>
        </p:nvSpPr>
        <p:spPr>
          <a:xfrm>
            <a:off x="1281113" y="2882960"/>
            <a:ext cx="9734550" cy="1655762"/>
          </a:xfrm>
        </p:spPr>
        <p:txBody>
          <a:bodyPr>
            <a:normAutofit fontScale="85000" lnSpcReduction="20000"/>
          </a:bodyPr>
          <a:lstStyle/>
          <a:p>
            <a:r>
              <a:rPr lang="en-US" sz="8600" dirty="0">
                <a:solidFill>
                  <a:srgbClr val="00B0F0"/>
                </a:solidFill>
                <a:latin typeface="Berlin Sans FB" panose="020E0602020502020306" pitchFamily="34" charset="0"/>
              </a:rPr>
              <a:t>Layers of the earth’s Atmosphere</a:t>
            </a:r>
          </a:p>
          <a:p>
            <a:endParaRPr lang="en-IN" dirty="0"/>
          </a:p>
        </p:txBody>
      </p:sp>
      <p:sp>
        <p:nvSpPr>
          <p:cNvPr id="5" name="TextBox 4">
            <a:extLst>
              <a:ext uri="{FF2B5EF4-FFF2-40B4-BE49-F238E27FC236}">
                <a16:creationId xmlns:a16="http://schemas.microsoft.com/office/drawing/2014/main" id="{B2CB9DF3-EC33-4492-A5A2-A82653A0A563}"/>
              </a:ext>
            </a:extLst>
          </p:cNvPr>
          <p:cNvSpPr txBox="1"/>
          <p:nvPr/>
        </p:nvSpPr>
        <p:spPr>
          <a:xfrm>
            <a:off x="6976668" y="4627682"/>
            <a:ext cx="4578023" cy="1569660"/>
          </a:xfrm>
          <a:prstGeom prst="rect">
            <a:avLst/>
          </a:prstGeom>
          <a:noFill/>
        </p:spPr>
        <p:txBody>
          <a:bodyPr wrap="square">
            <a:spAutoFit/>
          </a:bodyPr>
          <a:lstStyle/>
          <a:p>
            <a:r>
              <a:rPr lang="en-US" sz="2400" b="1" dirty="0"/>
              <a:t>Presented by-</a:t>
            </a:r>
          </a:p>
          <a:p>
            <a:r>
              <a:rPr lang="en-US" sz="2400" b="1" dirty="0"/>
              <a:t>           Dinabandhu Patra</a:t>
            </a:r>
          </a:p>
          <a:p>
            <a:r>
              <a:rPr lang="en-US" sz="2400" b="1" dirty="0"/>
              <a:t>     Department of Geography</a:t>
            </a:r>
          </a:p>
          <a:p>
            <a:r>
              <a:rPr lang="en-US" sz="2400" b="1" dirty="0"/>
              <a:t>           Kharagpur College</a:t>
            </a:r>
            <a:endParaRPr lang="en-IN" sz="2400" dirty="0"/>
          </a:p>
        </p:txBody>
      </p:sp>
    </p:spTree>
    <p:extLst>
      <p:ext uri="{BB962C8B-B14F-4D97-AF65-F5344CB8AC3E}">
        <p14:creationId xmlns:p14="http://schemas.microsoft.com/office/powerpoint/2010/main" val="37353012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3CF31-C2CE-44C1-B797-A8A5704280B5}"/>
              </a:ext>
            </a:extLst>
          </p:cNvPr>
          <p:cNvSpPr>
            <a:spLocks noGrp="1"/>
          </p:cNvSpPr>
          <p:nvPr>
            <p:ph type="title"/>
          </p:nvPr>
        </p:nvSpPr>
        <p:spPr>
          <a:xfrm>
            <a:off x="309563" y="150813"/>
            <a:ext cx="10515600" cy="434975"/>
          </a:xfrm>
        </p:spPr>
        <p:txBody>
          <a:bodyPr>
            <a:normAutofit fontScale="90000"/>
          </a:bodyPr>
          <a:lstStyle/>
          <a:p>
            <a:r>
              <a:rPr lang="en-US" b="1" dirty="0" err="1">
                <a:solidFill>
                  <a:srgbClr val="00B0F0"/>
                </a:solidFill>
              </a:rPr>
              <a:t>Cont</a:t>
            </a:r>
            <a:r>
              <a:rPr lang="en-US" b="1" dirty="0">
                <a:solidFill>
                  <a:srgbClr val="00B0F0"/>
                </a:solidFill>
              </a:rPr>
              <a:t>…</a:t>
            </a:r>
            <a:endParaRPr lang="en-IN" b="1" dirty="0">
              <a:solidFill>
                <a:srgbClr val="00B0F0"/>
              </a:solidFill>
            </a:endParaRPr>
          </a:p>
        </p:txBody>
      </p:sp>
      <p:sp>
        <p:nvSpPr>
          <p:cNvPr id="4" name="TextBox 3">
            <a:extLst>
              <a:ext uri="{FF2B5EF4-FFF2-40B4-BE49-F238E27FC236}">
                <a16:creationId xmlns:a16="http://schemas.microsoft.com/office/drawing/2014/main" id="{AD3B7A61-D5D2-4D32-B4AA-C9CEBBF60038}"/>
              </a:ext>
            </a:extLst>
          </p:cNvPr>
          <p:cNvSpPr txBox="1"/>
          <p:nvPr/>
        </p:nvSpPr>
        <p:spPr>
          <a:xfrm>
            <a:off x="309564" y="585788"/>
            <a:ext cx="11785454" cy="6149376"/>
          </a:xfrm>
          <a:prstGeom prst="rect">
            <a:avLst/>
          </a:prstGeom>
          <a:noFill/>
        </p:spPr>
        <p:txBody>
          <a:bodyPr wrap="square">
            <a:spAutoFit/>
          </a:bodyPr>
          <a:lstStyle/>
          <a:p>
            <a:pPr marL="285750" indent="-285750">
              <a:buFont typeface="Wingdings" panose="05000000000000000000" pitchFamily="2" charset="2"/>
              <a:buChar char="q"/>
            </a:pPr>
            <a:r>
              <a:rPr lang="en-IN" sz="3200" dirty="0"/>
              <a:t>The term ionosphere is commonly applied to the layers above 80 km. </a:t>
            </a:r>
          </a:p>
          <a:p>
            <a:pPr marL="285750" indent="-285750">
              <a:buFont typeface="Wingdings" panose="05000000000000000000" pitchFamily="2" charset="2"/>
              <a:buChar char="q"/>
            </a:pPr>
            <a:r>
              <a:rPr lang="en-US" sz="3200" dirty="0"/>
              <a:t>The Aurora Borealis and Aurora Australis are produced by the penetration of ionizing particles through the atmosphere from about 300 km to 80 km, particularly in zones about 10 to 20° latitude .</a:t>
            </a:r>
          </a:p>
          <a:p>
            <a:pPr marL="342900" indent="-342900" eaLnBrk="1" hangingPunct="1">
              <a:lnSpc>
                <a:spcPct val="90000"/>
              </a:lnSpc>
              <a:buFont typeface="Wingdings" panose="05000000000000000000" pitchFamily="2" charset="2"/>
              <a:buChar char="q"/>
            </a:pPr>
            <a:r>
              <a:rPr lang="en-US" altLang="en-US" sz="3200" dirty="0"/>
              <a:t>Temperatures in the upper thermosphere undergo wide diurnal and seasonal variations.</a:t>
            </a:r>
          </a:p>
          <a:p>
            <a:pPr marL="342900" indent="-342900" eaLnBrk="1" hangingPunct="1">
              <a:lnSpc>
                <a:spcPct val="90000"/>
              </a:lnSpc>
              <a:buFont typeface="Wingdings" panose="05000000000000000000" pitchFamily="2" charset="2"/>
              <a:buChar char="q"/>
            </a:pPr>
            <a:r>
              <a:rPr lang="en-US" altLang="en-US" sz="3200" dirty="0"/>
              <a:t>Above 100 km, cosmic radiation, solar X-rays and ultraviolet radiation increasingly affect the atmosphere, which cause ionization, or electrical charging.</a:t>
            </a:r>
          </a:p>
          <a:p>
            <a:pPr marL="342900" indent="-342900">
              <a:lnSpc>
                <a:spcPct val="90000"/>
              </a:lnSpc>
              <a:buFont typeface="Wingdings" panose="05000000000000000000" pitchFamily="2" charset="2"/>
              <a:buChar char="q"/>
            </a:pPr>
            <a:r>
              <a:rPr lang="en-US" altLang="en-US" sz="3200" dirty="0"/>
              <a:t>Reflects radio waves and that can back to earth.</a:t>
            </a:r>
          </a:p>
          <a:p>
            <a:pPr marL="342900" indent="-342900">
              <a:lnSpc>
                <a:spcPct val="90000"/>
              </a:lnSpc>
              <a:buFont typeface="Wingdings" panose="05000000000000000000" pitchFamily="2" charset="2"/>
              <a:buChar char="q"/>
            </a:pPr>
            <a:r>
              <a:rPr lang="en-US" altLang="en-US" sz="3200" dirty="0"/>
              <a:t>On the basis of electron few layer is classified like D,E,F,G and H</a:t>
            </a:r>
            <a:endParaRPr lang="en-IN" sz="2800" dirty="0"/>
          </a:p>
        </p:txBody>
      </p:sp>
    </p:spTree>
    <p:extLst>
      <p:ext uri="{BB962C8B-B14F-4D97-AF65-F5344CB8AC3E}">
        <p14:creationId xmlns:p14="http://schemas.microsoft.com/office/powerpoint/2010/main" val="28450091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6A143-B58E-4C3D-B127-CC195A7E443F}"/>
              </a:ext>
            </a:extLst>
          </p:cNvPr>
          <p:cNvSpPr>
            <a:spLocks noGrp="1"/>
          </p:cNvSpPr>
          <p:nvPr>
            <p:ph type="title"/>
          </p:nvPr>
        </p:nvSpPr>
        <p:spPr>
          <a:xfrm>
            <a:off x="184495" y="174021"/>
            <a:ext cx="10515600" cy="348042"/>
          </a:xfrm>
        </p:spPr>
        <p:txBody>
          <a:bodyPr>
            <a:normAutofit fontScale="90000"/>
          </a:bodyPr>
          <a:lstStyle/>
          <a:p>
            <a:r>
              <a:rPr lang="en-IN" b="1" dirty="0">
                <a:solidFill>
                  <a:srgbClr val="00B0F0"/>
                </a:solidFill>
              </a:rPr>
              <a:t>Exosphere:</a:t>
            </a:r>
            <a:endParaRPr lang="en-IN" sz="8800" b="1" dirty="0">
              <a:solidFill>
                <a:srgbClr val="00B0F0"/>
              </a:solidFill>
            </a:endParaRPr>
          </a:p>
        </p:txBody>
      </p:sp>
      <p:sp>
        <p:nvSpPr>
          <p:cNvPr id="4" name="TextBox 3">
            <a:extLst>
              <a:ext uri="{FF2B5EF4-FFF2-40B4-BE49-F238E27FC236}">
                <a16:creationId xmlns:a16="http://schemas.microsoft.com/office/drawing/2014/main" id="{68D708E8-0687-48D1-800C-4FBEF410F68E}"/>
              </a:ext>
            </a:extLst>
          </p:cNvPr>
          <p:cNvSpPr txBox="1"/>
          <p:nvPr/>
        </p:nvSpPr>
        <p:spPr>
          <a:xfrm>
            <a:off x="184495" y="522063"/>
            <a:ext cx="11795470" cy="5829416"/>
          </a:xfrm>
          <a:prstGeom prst="rect">
            <a:avLst/>
          </a:prstGeom>
          <a:noFill/>
        </p:spPr>
        <p:txBody>
          <a:bodyPr wrap="square">
            <a:spAutoFit/>
          </a:bodyPr>
          <a:lstStyle/>
          <a:p>
            <a:pPr>
              <a:lnSpc>
                <a:spcPct val="150000"/>
              </a:lnSpc>
            </a:pPr>
            <a:r>
              <a:rPr lang="en-US" sz="2800" b="0" i="0" dirty="0">
                <a:solidFill>
                  <a:srgbClr val="000000"/>
                </a:solidFill>
                <a:effectLst/>
                <a:latin typeface="Arial" panose="020B0604020202020204" pitchFamily="34" charset="0"/>
              </a:rPr>
              <a:t>The exosphere is the very edge of our atmosphere. This layer separates the rest of the atmosphere from outer space. </a:t>
            </a:r>
            <a:r>
              <a:rPr lang="en-IN" sz="2800" dirty="0">
                <a:latin typeface="Arial" panose="020B0604020202020204" pitchFamily="34" charset="0"/>
                <a:cs typeface="Arial" panose="020B0604020202020204" pitchFamily="34" charset="0"/>
              </a:rPr>
              <a:t>The base of the exosphere is between about 500 km and 750 km. Here atoms of oxygen, hydrogen and helium (about 1 per cent of which are ionized). </a:t>
            </a:r>
            <a:r>
              <a:rPr lang="en-US" sz="2800" b="0" i="0" dirty="0">
                <a:solidFill>
                  <a:srgbClr val="000000"/>
                </a:solidFill>
                <a:effectLst/>
                <a:latin typeface="Arial" panose="020B0604020202020204" pitchFamily="34" charset="0"/>
              </a:rPr>
              <a:t>The exosphere is really, really big. That means that to get to outer space, you have to be really far from Earth. It’s about 6,200 miles (10,000 kilometers) thick. But some scientist says </a:t>
            </a:r>
            <a:r>
              <a:rPr lang="en-US" sz="2800" b="0" i="0" dirty="0">
                <a:solidFill>
                  <a:srgbClr val="333333"/>
                </a:solidFill>
                <a:effectLst/>
                <a:latin typeface="libre franklin"/>
              </a:rPr>
              <a:t>(theoretical) top boundary of the exosphere is 190,000 km (half way to the Moon).</a:t>
            </a:r>
            <a:r>
              <a:rPr lang="en-US" sz="2800" b="0" i="0" dirty="0">
                <a:solidFill>
                  <a:srgbClr val="000000"/>
                </a:solidFill>
                <a:effectLst/>
                <a:latin typeface="Arial" panose="020B0604020202020204" pitchFamily="34" charset="0"/>
              </a:rPr>
              <a:t> </a:t>
            </a:r>
            <a:r>
              <a:rPr lang="en-US" sz="2800" b="0" i="0" dirty="0">
                <a:solidFill>
                  <a:srgbClr val="222222"/>
                </a:solidFill>
                <a:effectLst/>
                <a:latin typeface="Lucida Grande"/>
              </a:rPr>
              <a:t>It gradually fades into outer space, there is no clear upper boundary of this layer.</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04892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7549C-56B6-47B6-AB6C-58018FC34A75}"/>
              </a:ext>
            </a:extLst>
          </p:cNvPr>
          <p:cNvSpPr>
            <a:spLocks noGrp="1"/>
          </p:cNvSpPr>
          <p:nvPr>
            <p:ph type="title"/>
          </p:nvPr>
        </p:nvSpPr>
        <p:spPr>
          <a:xfrm>
            <a:off x="331573" y="414552"/>
            <a:ext cx="10515600" cy="388637"/>
          </a:xfrm>
        </p:spPr>
        <p:txBody>
          <a:bodyPr>
            <a:normAutofit fontScale="90000"/>
          </a:bodyPr>
          <a:lstStyle/>
          <a:p>
            <a:r>
              <a:rPr lang="en-US" dirty="0" err="1"/>
              <a:t>Cont</a:t>
            </a:r>
            <a:r>
              <a:rPr lang="en-US" dirty="0"/>
              <a:t>…</a:t>
            </a:r>
            <a:endParaRPr lang="en-IN" dirty="0"/>
          </a:p>
        </p:txBody>
      </p:sp>
      <p:sp>
        <p:nvSpPr>
          <p:cNvPr id="4" name="TextBox 3">
            <a:extLst>
              <a:ext uri="{FF2B5EF4-FFF2-40B4-BE49-F238E27FC236}">
                <a16:creationId xmlns:a16="http://schemas.microsoft.com/office/drawing/2014/main" id="{269BF9DB-9B82-4F35-835B-82DC15F89232}"/>
              </a:ext>
            </a:extLst>
          </p:cNvPr>
          <p:cNvSpPr txBox="1"/>
          <p:nvPr/>
        </p:nvSpPr>
        <p:spPr>
          <a:xfrm>
            <a:off x="331573" y="976184"/>
            <a:ext cx="11567984" cy="5009769"/>
          </a:xfrm>
          <a:prstGeom prst="rect">
            <a:avLst/>
          </a:prstGeom>
          <a:noFill/>
        </p:spPr>
        <p:txBody>
          <a:bodyPr wrap="square">
            <a:spAutoFit/>
          </a:bodyPr>
          <a:lstStyle/>
          <a:p>
            <a:pPr>
              <a:lnSpc>
                <a:spcPct val="150000"/>
              </a:lnSpc>
            </a:pPr>
            <a:r>
              <a:rPr lang="en-US" sz="2400" b="0" i="0" dirty="0">
                <a:solidFill>
                  <a:srgbClr val="000000"/>
                </a:solidFill>
                <a:effectLst/>
                <a:latin typeface="Arial" panose="020B0604020202020204" pitchFamily="34" charset="0"/>
              </a:rPr>
              <a:t>This layer separates the rest of the atmosphere from outer space.</a:t>
            </a:r>
            <a:endParaRPr lang="en-IN" sz="2400" dirty="0">
              <a:latin typeface="Arial" panose="020B0604020202020204" pitchFamily="34" charset="0"/>
              <a:cs typeface="Arial" panose="020B0604020202020204" pitchFamily="34" charset="0"/>
            </a:endParaRPr>
          </a:p>
          <a:p>
            <a:pPr>
              <a:lnSpc>
                <a:spcPct val="150000"/>
              </a:lnSpc>
            </a:pPr>
            <a:r>
              <a:rPr lang="en-IN" sz="2400" dirty="0">
                <a:latin typeface="Arial" panose="020B0604020202020204" pitchFamily="34" charset="0"/>
                <a:cs typeface="Arial" panose="020B0604020202020204" pitchFamily="34" charset="0"/>
              </a:rPr>
              <a:t> Neutral helium and hydrogen atoms, which have low atomic weights, can escape into space since the chance of molecular collisions deflecting them downward becomes less with increasing height. </a:t>
            </a:r>
          </a:p>
          <a:p>
            <a:pPr>
              <a:lnSpc>
                <a:spcPct val="150000"/>
              </a:lnSpc>
            </a:pPr>
            <a:r>
              <a:rPr lang="en-IN" sz="2400" dirty="0">
                <a:latin typeface="Arial" panose="020B0604020202020204" pitchFamily="34" charset="0"/>
                <a:cs typeface="Arial" panose="020B0604020202020204" pitchFamily="34" charset="0"/>
              </a:rPr>
              <a:t>Very little known about this Layers due to less research opportunity. </a:t>
            </a:r>
            <a:r>
              <a:rPr lang="en-US" sz="2400" b="0" i="0" dirty="0">
                <a:solidFill>
                  <a:srgbClr val="202122"/>
                </a:solidFill>
                <a:effectLst/>
                <a:latin typeface="Arial" panose="020B0604020202020204" pitchFamily="34" charset="0"/>
              </a:rPr>
              <a:t>The lower boundary of the exosphere is called the </a:t>
            </a:r>
            <a:r>
              <a:rPr lang="en-US" sz="2400" b="1" i="1" dirty="0">
                <a:solidFill>
                  <a:srgbClr val="202122"/>
                </a:solidFill>
                <a:effectLst/>
                <a:latin typeface="Arial" panose="020B0604020202020204" pitchFamily="34" charset="0"/>
              </a:rPr>
              <a:t>exobase</a:t>
            </a:r>
            <a:r>
              <a:rPr lang="en-US" sz="2400" b="0" i="0" dirty="0">
                <a:solidFill>
                  <a:srgbClr val="202122"/>
                </a:solidFill>
                <a:effectLst/>
                <a:latin typeface="Arial" panose="020B0604020202020204" pitchFamily="34" charset="0"/>
              </a:rPr>
              <a:t>. </a:t>
            </a:r>
            <a:r>
              <a:rPr lang="en-US" sz="2400" b="0" i="0" dirty="0">
                <a:solidFill>
                  <a:srgbClr val="222222"/>
                </a:solidFill>
                <a:effectLst/>
                <a:latin typeface="Lucida Grande"/>
              </a:rPr>
              <a:t>Not all scientists agree that the exosphere is really a part of </a:t>
            </a:r>
            <a:r>
              <a:rPr lang="en-US" sz="2400" b="0" i="0" u="none" strike="noStrike" dirty="0">
                <a:effectLst/>
                <a:latin typeface="Lucida Grande"/>
              </a:rPr>
              <a:t>the atmosphere</a:t>
            </a:r>
            <a:r>
              <a:rPr lang="en-US" sz="2400" b="0" i="0" dirty="0">
                <a:solidFill>
                  <a:srgbClr val="222222"/>
                </a:solidFill>
                <a:effectLst/>
                <a:latin typeface="Lucida Grande"/>
              </a:rPr>
              <a:t>. Some scientists consider the thermosphere the uppermost part of Earth's atmosphere, and think that the exosphere is really just part of space.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25530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2B28C-BFF4-4E29-BF67-1E6F5D9F290A}"/>
              </a:ext>
            </a:extLst>
          </p:cNvPr>
          <p:cNvSpPr>
            <a:spLocks noGrp="1"/>
          </p:cNvSpPr>
          <p:nvPr>
            <p:ph type="title"/>
          </p:nvPr>
        </p:nvSpPr>
        <p:spPr>
          <a:xfrm>
            <a:off x="132805" y="182880"/>
            <a:ext cx="10515600" cy="487804"/>
          </a:xfrm>
        </p:spPr>
        <p:txBody>
          <a:bodyPr>
            <a:normAutofit fontScale="90000"/>
          </a:bodyPr>
          <a:lstStyle/>
          <a:p>
            <a:r>
              <a:rPr lang="en-US" dirty="0">
                <a:solidFill>
                  <a:srgbClr val="6A7987"/>
                </a:solidFill>
                <a:latin typeface="Raleway"/>
              </a:rPr>
              <a:t>M</a:t>
            </a:r>
            <a:r>
              <a:rPr lang="en-US" sz="4400" b="0" i="0" dirty="0">
                <a:solidFill>
                  <a:srgbClr val="6A7987"/>
                </a:solidFill>
                <a:effectLst/>
                <a:latin typeface="Raleway"/>
              </a:rPr>
              <a:t>agnetosphere:</a:t>
            </a:r>
            <a:endParaRPr lang="en-IN" dirty="0"/>
          </a:p>
        </p:txBody>
      </p:sp>
      <p:sp>
        <p:nvSpPr>
          <p:cNvPr id="4" name="TextBox 3">
            <a:extLst>
              <a:ext uri="{FF2B5EF4-FFF2-40B4-BE49-F238E27FC236}">
                <a16:creationId xmlns:a16="http://schemas.microsoft.com/office/drawing/2014/main" id="{502422F3-AC71-48F5-A669-6181D512E3C1}"/>
              </a:ext>
            </a:extLst>
          </p:cNvPr>
          <p:cNvSpPr txBox="1"/>
          <p:nvPr/>
        </p:nvSpPr>
        <p:spPr>
          <a:xfrm>
            <a:off x="132805" y="688225"/>
            <a:ext cx="11697788" cy="5830058"/>
          </a:xfrm>
          <a:prstGeom prst="rect">
            <a:avLst/>
          </a:prstGeom>
          <a:noFill/>
        </p:spPr>
        <p:txBody>
          <a:bodyPr wrap="square">
            <a:spAutoFit/>
          </a:bodyPr>
          <a:lstStyle/>
          <a:p>
            <a:pPr>
              <a:lnSpc>
                <a:spcPct val="150000"/>
              </a:lnSpc>
            </a:pPr>
            <a:r>
              <a:rPr lang="en-US" sz="2800" b="0" i="0" dirty="0">
                <a:effectLst/>
                <a:latin typeface="Raleway"/>
              </a:rPr>
              <a:t>A magnetosphere is the region around a planet dominated by the planet's magnetic field. Other planets in our solar system have magnetospheres, but Earth has the strongest one of all the rocky planets.(Ref-1) </a:t>
            </a:r>
            <a:r>
              <a:rPr lang="en-US" sz="2800" dirty="0">
                <a:latin typeface="Arial" panose="020B0604020202020204" pitchFamily="34" charset="0"/>
                <a:cs typeface="Arial" panose="020B0604020202020204" pitchFamily="34" charset="0"/>
              </a:rPr>
              <a:t>In the magnetosphere there are only electrons (negative) and protons (positive) derived from the solar wind – which is a plasma of electrically conducting gas. </a:t>
            </a:r>
          </a:p>
          <a:p>
            <a:pPr>
              <a:lnSpc>
                <a:spcPct val="150000"/>
              </a:lnSpc>
            </a:pPr>
            <a:r>
              <a:rPr lang="en-US" altLang="en-US" sz="2800" dirty="0">
                <a:latin typeface="Arial" panose="020B0604020202020204" pitchFamily="34" charset="0"/>
                <a:cs typeface="Arial" panose="020B0604020202020204" pitchFamily="34" charset="0"/>
              </a:rPr>
              <a:t> </a:t>
            </a:r>
            <a:r>
              <a:rPr lang="en-US" sz="2800" b="0" i="0" dirty="0">
                <a:effectLst/>
                <a:latin typeface="Raleway"/>
              </a:rPr>
              <a:t>The magnetosphere shields our home planet from solar and cosmic particle radiation, as well as erosion of the atmosphere by the solar wind - the constant flow of charged particles streaming off the sun. </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93025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4D749-6841-4B22-86C2-E93A50EE5944}"/>
              </a:ext>
            </a:extLst>
          </p:cNvPr>
          <p:cNvSpPr>
            <a:spLocks noGrp="1"/>
          </p:cNvSpPr>
          <p:nvPr>
            <p:ph type="title"/>
          </p:nvPr>
        </p:nvSpPr>
        <p:spPr>
          <a:xfrm>
            <a:off x="211183" y="103868"/>
            <a:ext cx="10515600" cy="431709"/>
          </a:xfrm>
        </p:spPr>
        <p:txBody>
          <a:bodyPr>
            <a:noAutofit/>
          </a:bodyPr>
          <a:lstStyle/>
          <a:p>
            <a:r>
              <a:rPr lang="en-US" sz="2800" dirty="0" err="1"/>
              <a:t>Cont</a:t>
            </a:r>
            <a:r>
              <a:rPr lang="en-US" sz="2800" dirty="0"/>
              <a:t>…</a:t>
            </a:r>
            <a:endParaRPr lang="en-IN" sz="2800" dirty="0"/>
          </a:p>
        </p:txBody>
      </p:sp>
      <p:pic>
        <p:nvPicPr>
          <p:cNvPr id="6" name="Picture 5">
            <a:extLst>
              <a:ext uri="{FF2B5EF4-FFF2-40B4-BE49-F238E27FC236}">
                <a16:creationId xmlns:a16="http://schemas.microsoft.com/office/drawing/2014/main" id="{A9DFF954-442C-40AF-B51A-E15CEA528F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0469" y="3912618"/>
            <a:ext cx="4893671" cy="2364378"/>
          </a:xfrm>
          <a:prstGeom prst="rect">
            <a:avLst/>
          </a:prstGeom>
        </p:spPr>
      </p:pic>
      <p:sp>
        <p:nvSpPr>
          <p:cNvPr id="10" name="TextBox 9">
            <a:extLst>
              <a:ext uri="{FF2B5EF4-FFF2-40B4-BE49-F238E27FC236}">
                <a16:creationId xmlns:a16="http://schemas.microsoft.com/office/drawing/2014/main" id="{D444C643-9658-4922-A503-A1C519F08FCB}"/>
              </a:ext>
            </a:extLst>
          </p:cNvPr>
          <p:cNvSpPr txBox="1"/>
          <p:nvPr/>
        </p:nvSpPr>
        <p:spPr>
          <a:xfrm>
            <a:off x="423454" y="330925"/>
            <a:ext cx="11345092" cy="2814617"/>
          </a:xfrm>
          <a:prstGeom prst="rect">
            <a:avLst/>
          </a:prstGeom>
          <a:noFill/>
        </p:spPr>
        <p:txBody>
          <a:bodyPr wrap="square">
            <a:spAutoFit/>
          </a:bodyPr>
          <a:lstStyle/>
          <a:p>
            <a:pPr>
              <a:lnSpc>
                <a:spcPct val="150000"/>
              </a:lnSpc>
            </a:pPr>
            <a:r>
              <a:rPr lang="en-US" sz="2000" i="0" dirty="0">
                <a:effectLst/>
              </a:rPr>
              <a:t>Earth's magnetosphere is part of a dynamic, interconnected system that responds to solar, planetary, and interstellar conditions. It is generated by the convective motion of charged, molten iron, far below the surface in Earth's outer core. Constant bombardment by the solar wind compresses the sun-facing side of our magnetic field. On the dayside of Earth, the magnetic field is significantly compressed by the solar wind to a distance of approximately six to 10 times the radius of the Earth.  </a:t>
            </a:r>
            <a:r>
              <a:rPr lang="en-US" sz="2000" dirty="0"/>
              <a:t>T</a:t>
            </a:r>
            <a:r>
              <a:rPr lang="en-US" sz="2000" i="0" dirty="0">
                <a:effectLst/>
              </a:rPr>
              <a:t>he nightside - stretches out into an immense magnetotail, which fluctuates in length and can measure hundreds of Earth radii.</a:t>
            </a:r>
            <a:endParaRPr lang="en-IN" sz="2000" dirty="0"/>
          </a:p>
        </p:txBody>
      </p:sp>
      <p:pic>
        <p:nvPicPr>
          <p:cNvPr id="17" name="Picture 16">
            <a:extLst>
              <a:ext uri="{FF2B5EF4-FFF2-40B4-BE49-F238E27FC236}">
                <a16:creationId xmlns:a16="http://schemas.microsoft.com/office/drawing/2014/main" id="{2EF8BDF9-7D10-480E-9CDF-08805DF5B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715" y="3894478"/>
            <a:ext cx="4741817" cy="2364378"/>
          </a:xfrm>
          <a:prstGeom prst="rect">
            <a:avLst/>
          </a:prstGeom>
        </p:spPr>
      </p:pic>
      <p:sp>
        <p:nvSpPr>
          <p:cNvPr id="18" name="Rectangle 17">
            <a:extLst>
              <a:ext uri="{FF2B5EF4-FFF2-40B4-BE49-F238E27FC236}">
                <a16:creationId xmlns:a16="http://schemas.microsoft.com/office/drawing/2014/main" id="{96BFB1F2-5EDC-4115-B42B-6AD5492170A9}"/>
              </a:ext>
            </a:extLst>
          </p:cNvPr>
          <p:cNvSpPr/>
          <p:nvPr/>
        </p:nvSpPr>
        <p:spPr>
          <a:xfrm>
            <a:off x="6600552" y="3173639"/>
            <a:ext cx="4763588" cy="4317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Note: Most of the information Collected about Magnetosphere are from-  </a:t>
            </a:r>
            <a:r>
              <a:rPr lang="en-IN" sz="1100" dirty="0"/>
              <a:t>https://science.nasa.gov/heliophysics/focus-areas/magnetosphere-ionosphere</a:t>
            </a:r>
          </a:p>
        </p:txBody>
      </p:sp>
      <p:sp>
        <p:nvSpPr>
          <p:cNvPr id="19" name="Rectangle 18">
            <a:extLst>
              <a:ext uri="{FF2B5EF4-FFF2-40B4-BE49-F238E27FC236}">
                <a16:creationId xmlns:a16="http://schemas.microsoft.com/office/drawing/2014/main" id="{3FA74DD1-9A5C-4F92-90B1-0F0643D4CAC9}"/>
              </a:ext>
            </a:extLst>
          </p:cNvPr>
          <p:cNvSpPr/>
          <p:nvPr/>
        </p:nvSpPr>
        <p:spPr>
          <a:xfrm>
            <a:off x="1345475" y="6459262"/>
            <a:ext cx="3252652" cy="1965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a:t>Image Source: </a:t>
            </a:r>
            <a:r>
              <a:rPr lang="en-US" sz="1200" dirty="0"/>
              <a:t>Ref.-2</a:t>
            </a:r>
            <a:endParaRPr lang="en-IN" sz="1000" dirty="0"/>
          </a:p>
        </p:txBody>
      </p:sp>
      <p:sp>
        <p:nvSpPr>
          <p:cNvPr id="20" name="Rectangle 19">
            <a:extLst>
              <a:ext uri="{FF2B5EF4-FFF2-40B4-BE49-F238E27FC236}">
                <a16:creationId xmlns:a16="http://schemas.microsoft.com/office/drawing/2014/main" id="{97688C8E-1B8D-46E2-AA81-F1A4866609B0}"/>
              </a:ext>
            </a:extLst>
          </p:cNvPr>
          <p:cNvSpPr/>
          <p:nvPr/>
        </p:nvSpPr>
        <p:spPr>
          <a:xfrm>
            <a:off x="7112725" y="6459263"/>
            <a:ext cx="3566160" cy="1965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a:t>Image Source: Ref.-1</a:t>
            </a:r>
            <a:endParaRPr lang="en-IN" sz="1100" dirty="0"/>
          </a:p>
        </p:txBody>
      </p:sp>
    </p:spTree>
    <p:extLst>
      <p:ext uri="{BB962C8B-B14F-4D97-AF65-F5344CB8AC3E}">
        <p14:creationId xmlns:p14="http://schemas.microsoft.com/office/powerpoint/2010/main" val="27364111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DD42-C00E-462C-81D6-77D18BA4A350}"/>
              </a:ext>
            </a:extLst>
          </p:cNvPr>
          <p:cNvSpPr>
            <a:spLocks noGrp="1"/>
          </p:cNvSpPr>
          <p:nvPr>
            <p:ph type="title"/>
          </p:nvPr>
        </p:nvSpPr>
        <p:spPr>
          <a:xfrm>
            <a:off x="630283" y="286749"/>
            <a:ext cx="10515600" cy="470898"/>
          </a:xfrm>
        </p:spPr>
        <p:txBody>
          <a:bodyPr>
            <a:noAutofit/>
          </a:bodyPr>
          <a:lstStyle/>
          <a:p>
            <a:r>
              <a:rPr lang="en-US" sz="3600" b="1" dirty="0">
                <a:solidFill>
                  <a:srgbClr val="00B0F0"/>
                </a:solidFill>
              </a:rPr>
              <a:t>References:</a:t>
            </a:r>
            <a:endParaRPr lang="en-IN" sz="3600" b="1" dirty="0">
              <a:solidFill>
                <a:srgbClr val="00B0F0"/>
              </a:solidFill>
            </a:endParaRPr>
          </a:p>
        </p:txBody>
      </p:sp>
      <p:sp>
        <p:nvSpPr>
          <p:cNvPr id="4" name="TextBox 3">
            <a:extLst>
              <a:ext uri="{FF2B5EF4-FFF2-40B4-BE49-F238E27FC236}">
                <a16:creationId xmlns:a16="http://schemas.microsoft.com/office/drawing/2014/main" id="{B8A95AAE-6149-4761-B866-D31333CAA6F4}"/>
              </a:ext>
            </a:extLst>
          </p:cNvPr>
          <p:cNvSpPr txBox="1"/>
          <p:nvPr/>
        </p:nvSpPr>
        <p:spPr>
          <a:xfrm>
            <a:off x="428353" y="757647"/>
            <a:ext cx="11511098" cy="3693319"/>
          </a:xfrm>
          <a:prstGeom prst="rect">
            <a:avLst/>
          </a:prstGeom>
          <a:noFill/>
        </p:spPr>
        <p:txBody>
          <a:bodyPr wrap="square">
            <a:spAutoFit/>
          </a:bodyPr>
          <a:lstStyle/>
          <a:p>
            <a:pPr marL="342900" indent="-342900">
              <a:lnSpc>
                <a:spcPct val="150000"/>
              </a:lnSpc>
              <a:buAutoNum type="arabicPeriod"/>
            </a:pPr>
            <a:r>
              <a:rPr lang="en-IN" sz="2400" dirty="0"/>
              <a:t>https://science.nasa.gov/heliophysics/focus-areas/magnetosphere-ionosphere</a:t>
            </a:r>
          </a:p>
          <a:p>
            <a:pPr marL="342900" indent="-342900">
              <a:lnSpc>
                <a:spcPct val="150000"/>
              </a:lnSpc>
              <a:buAutoNum type="arabicPeriod"/>
            </a:pPr>
            <a:r>
              <a:rPr lang="en-IN" sz="2400" dirty="0"/>
              <a:t>https://en.wikipedia.org/wiki/Magnetosphere#:~:text=A%20magnetosphere%20is%20a%20region,field%20resembles%20a%20magnetic%20dipole.</a:t>
            </a:r>
          </a:p>
          <a:p>
            <a:pPr marL="342900" indent="-342900">
              <a:lnSpc>
                <a:spcPct val="150000"/>
              </a:lnSpc>
              <a:buFontTx/>
              <a:buAutoNum type="arabicPeriod"/>
            </a:pPr>
            <a:r>
              <a:rPr lang="en-IN" sz="2400" dirty="0"/>
              <a:t>https://spaceplace.nasa.gov/exosphere/en/</a:t>
            </a:r>
          </a:p>
          <a:p>
            <a:pPr marL="342900" indent="-342900">
              <a:lnSpc>
                <a:spcPct val="150000"/>
              </a:lnSpc>
              <a:buFontTx/>
              <a:buAutoNum type="arabicPeriod"/>
            </a:pPr>
            <a:r>
              <a:rPr lang="en-US" sz="2400" b="0" i="0" dirty="0">
                <a:solidFill>
                  <a:srgbClr val="222222"/>
                </a:solidFill>
                <a:effectLst/>
                <a:latin typeface="Calibri" panose="020F0502020204030204" pitchFamily="34" charset="0"/>
                <a:cs typeface="Calibri" panose="020F0502020204030204" pitchFamily="34" charset="0"/>
              </a:rPr>
              <a:t>Barry, R. G., &amp; Chorley, R. J. (2009). </a:t>
            </a:r>
            <a:r>
              <a:rPr lang="en-US" sz="2400" b="0" i="1" dirty="0">
                <a:solidFill>
                  <a:srgbClr val="222222"/>
                </a:solidFill>
                <a:effectLst/>
                <a:latin typeface="Calibri" panose="020F0502020204030204" pitchFamily="34" charset="0"/>
                <a:cs typeface="Calibri" panose="020F0502020204030204" pitchFamily="34" charset="0"/>
              </a:rPr>
              <a:t>Atmosphere, weather and climate</a:t>
            </a:r>
            <a:r>
              <a:rPr lang="en-US" sz="2400" b="0" i="0" dirty="0">
                <a:solidFill>
                  <a:srgbClr val="222222"/>
                </a:solidFill>
                <a:effectLst/>
                <a:latin typeface="Calibri" panose="020F0502020204030204" pitchFamily="34" charset="0"/>
                <a:cs typeface="Calibri" panose="020F0502020204030204" pitchFamily="34" charset="0"/>
              </a:rPr>
              <a:t>. Routledge.</a:t>
            </a:r>
          </a:p>
          <a:p>
            <a:pPr marL="342900" indent="-342900">
              <a:lnSpc>
                <a:spcPct val="150000"/>
              </a:lnSpc>
              <a:buAutoNum type="arabicPeriod"/>
            </a:pPr>
            <a:endParaRPr lang="en-IN" sz="2400" dirty="0"/>
          </a:p>
          <a:p>
            <a:pPr marL="342900" indent="-342900">
              <a:buAutoNum type="arabicPeriod"/>
            </a:pPr>
            <a:endParaRPr lang="en-IN" dirty="0"/>
          </a:p>
        </p:txBody>
      </p:sp>
    </p:spTree>
    <p:extLst>
      <p:ext uri="{BB962C8B-B14F-4D97-AF65-F5344CB8AC3E}">
        <p14:creationId xmlns:p14="http://schemas.microsoft.com/office/powerpoint/2010/main" val="4622417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E6BB-3AD8-4B80-8DD9-688DB01FD25D}"/>
              </a:ext>
            </a:extLst>
          </p:cNvPr>
          <p:cNvSpPr>
            <a:spLocks noGrp="1"/>
          </p:cNvSpPr>
          <p:nvPr>
            <p:ph type="title"/>
          </p:nvPr>
        </p:nvSpPr>
        <p:spPr>
          <a:xfrm>
            <a:off x="3188393" y="2258476"/>
            <a:ext cx="7527107" cy="1867671"/>
          </a:xfrm>
        </p:spPr>
        <p:txBody>
          <a:bodyPr>
            <a:normAutofit/>
          </a:bodyPr>
          <a:lstStyle/>
          <a:p>
            <a:r>
              <a:rPr lang="en-US" sz="8800" b="1" dirty="0">
                <a:solidFill>
                  <a:srgbClr val="00B0F0"/>
                </a:solidFill>
                <a:latin typeface="Algerian" panose="04020705040A02060702" pitchFamily="82" charset="0"/>
              </a:rPr>
              <a:t>THANK YOU !</a:t>
            </a:r>
            <a:endParaRPr lang="en-IN" sz="8800" b="1" dirty="0">
              <a:solidFill>
                <a:srgbClr val="00B0F0"/>
              </a:solidFill>
              <a:latin typeface="Algerian" panose="04020705040A02060702" pitchFamily="82" charset="0"/>
            </a:endParaRPr>
          </a:p>
        </p:txBody>
      </p:sp>
    </p:spTree>
    <p:extLst>
      <p:ext uri="{BB962C8B-B14F-4D97-AF65-F5344CB8AC3E}">
        <p14:creationId xmlns:p14="http://schemas.microsoft.com/office/powerpoint/2010/main" val="13381835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92A02-1D45-4577-B408-77E2737C31CC}"/>
              </a:ext>
            </a:extLst>
          </p:cNvPr>
          <p:cNvSpPr>
            <a:spLocks noGrp="1"/>
          </p:cNvSpPr>
          <p:nvPr>
            <p:ph type="title"/>
          </p:nvPr>
        </p:nvSpPr>
        <p:spPr/>
        <p:txBody>
          <a:bodyPr/>
          <a:lstStyle/>
          <a:p>
            <a:r>
              <a:rPr lang="en-US" b="1" dirty="0">
                <a:solidFill>
                  <a:srgbClr val="00B0F0"/>
                </a:solidFill>
              </a:rPr>
              <a:t>Introduction:</a:t>
            </a:r>
            <a:endParaRPr lang="en-IN" b="1" dirty="0">
              <a:solidFill>
                <a:srgbClr val="00B0F0"/>
              </a:solidFill>
            </a:endParaRPr>
          </a:p>
        </p:txBody>
      </p:sp>
      <p:sp>
        <p:nvSpPr>
          <p:cNvPr id="3" name="Content Placeholder 2">
            <a:extLst>
              <a:ext uri="{FF2B5EF4-FFF2-40B4-BE49-F238E27FC236}">
                <a16:creationId xmlns:a16="http://schemas.microsoft.com/office/drawing/2014/main" id="{981050CF-7D50-4241-A116-FC9A22AC6B94}"/>
              </a:ext>
            </a:extLst>
          </p:cNvPr>
          <p:cNvSpPr>
            <a:spLocks noGrp="1"/>
          </p:cNvSpPr>
          <p:nvPr>
            <p:ph idx="1"/>
          </p:nvPr>
        </p:nvSpPr>
        <p:spPr>
          <a:xfrm>
            <a:off x="2175162" y="1690688"/>
            <a:ext cx="9009351" cy="4975514"/>
          </a:xfrm>
        </p:spPr>
        <p:txBody>
          <a:bodyPr/>
          <a:lstStyle/>
          <a:p>
            <a:pPr marL="0" indent="0">
              <a:buNone/>
            </a:pPr>
            <a:r>
              <a:rPr lang="en-US" dirty="0"/>
              <a:t>The atmosphere can be divided conveniently into a number of rather well-marked horizontal layers, mainly on the basis of temperature. Scientist are understood and makes idea from the various sources like balloons, radio wave investigations, and, more recently, from rocket flights, radar wind-sounding, satellite sounding systems etc.. </a:t>
            </a:r>
          </a:p>
          <a:p>
            <a:pPr marL="0" indent="0">
              <a:buNone/>
            </a:pPr>
            <a:r>
              <a:rPr lang="en-US" dirty="0"/>
              <a:t>There are three relatively </a:t>
            </a:r>
            <a:r>
              <a:rPr lang="en-US" b="1" dirty="0"/>
              <a:t>warm layers </a:t>
            </a:r>
            <a:r>
              <a:rPr lang="en-US" dirty="0"/>
              <a:t>situated in our atmosphere one  above another- (</a:t>
            </a:r>
            <a:r>
              <a:rPr lang="en-US" i="1" dirty="0"/>
              <a:t>near the surface; between 50 and 60 km; and above about 120 km</a:t>
            </a:r>
            <a:r>
              <a:rPr lang="en-US" dirty="0"/>
              <a:t>) separated by two relatively </a:t>
            </a:r>
            <a:r>
              <a:rPr lang="en-US" b="1" dirty="0"/>
              <a:t>cold layers </a:t>
            </a:r>
            <a:r>
              <a:rPr lang="en-US" dirty="0"/>
              <a:t>(</a:t>
            </a:r>
            <a:r>
              <a:rPr lang="en-US" b="1" dirty="0"/>
              <a:t>between 10 and 30 km; and 80 and 100 km</a:t>
            </a:r>
            <a:r>
              <a:rPr lang="en-US" dirty="0"/>
              <a:t>) . </a:t>
            </a:r>
            <a:endParaRPr lang="en-IN" dirty="0"/>
          </a:p>
        </p:txBody>
      </p:sp>
    </p:spTree>
    <p:extLst>
      <p:ext uri="{BB962C8B-B14F-4D97-AF65-F5344CB8AC3E}">
        <p14:creationId xmlns:p14="http://schemas.microsoft.com/office/powerpoint/2010/main" val="1942992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F49A-FD6E-47B2-ADDE-D835584C1338}"/>
              </a:ext>
            </a:extLst>
          </p:cNvPr>
          <p:cNvSpPr>
            <a:spLocks noGrp="1"/>
          </p:cNvSpPr>
          <p:nvPr>
            <p:ph type="title"/>
          </p:nvPr>
        </p:nvSpPr>
        <p:spPr>
          <a:xfrm>
            <a:off x="457200" y="207963"/>
            <a:ext cx="10134600" cy="477838"/>
          </a:xfrm>
        </p:spPr>
        <p:txBody>
          <a:bodyPr>
            <a:normAutofit fontScale="90000"/>
          </a:bodyPr>
          <a:lstStyle/>
          <a:p>
            <a:r>
              <a:rPr lang="en-IN" b="1" dirty="0">
                <a:solidFill>
                  <a:srgbClr val="00B0F0"/>
                </a:solidFill>
              </a:rPr>
              <a:t>Troposphere:</a:t>
            </a:r>
          </a:p>
        </p:txBody>
      </p:sp>
      <p:sp>
        <p:nvSpPr>
          <p:cNvPr id="3" name="Content Placeholder 2">
            <a:extLst>
              <a:ext uri="{FF2B5EF4-FFF2-40B4-BE49-F238E27FC236}">
                <a16:creationId xmlns:a16="http://schemas.microsoft.com/office/drawing/2014/main" id="{9C89F4AA-BE22-4ABD-8E76-6F45447C7E31}"/>
              </a:ext>
            </a:extLst>
          </p:cNvPr>
          <p:cNvSpPr>
            <a:spLocks noGrp="1"/>
          </p:cNvSpPr>
          <p:nvPr>
            <p:ph idx="1"/>
          </p:nvPr>
        </p:nvSpPr>
        <p:spPr>
          <a:xfrm>
            <a:off x="457200" y="824705"/>
            <a:ext cx="11487150" cy="5490369"/>
          </a:xfrm>
        </p:spPr>
        <p:txBody>
          <a:bodyPr>
            <a:normAutofit fontScale="92500" lnSpcReduction="10000"/>
          </a:bodyPr>
          <a:lstStyle/>
          <a:p>
            <a:pPr marL="0" indent="0">
              <a:buNone/>
            </a:pPr>
            <a:r>
              <a:rPr lang="en-US" sz="2600" dirty="0"/>
              <a:t>The lowermost layer of the atmosphere is called the troposphere. weather phenomena and atmospheric turbulence are take place here. This layer contains 75 percent of the total molecular or gaseous mass of the atmosphere and virtually all the water </a:t>
            </a:r>
            <a:r>
              <a:rPr lang="en-US" sz="2600" dirty="0" err="1"/>
              <a:t>vapour</a:t>
            </a:r>
            <a:r>
              <a:rPr lang="en-US" sz="2600" dirty="0"/>
              <a:t> and aerosols. </a:t>
            </a:r>
          </a:p>
          <a:p>
            <a:pPr marL="0" indent="0" eaLnBrk="1" hangingPunct="1">
              <a:buNone/>
              <a:defRPr/>
            </a:pPr>
            <a:r>
              <a:rPr lang="en-US" altLang="en-US" sz="2600" i="1" dirty="0">
                <a:latin typeface="Biondi" pitchFamily="2" charset="0"/>
              </a:rPr>
              <a:t>Important characteristics-</a:t>
            </a:r>
          </a:p>
          <a:p>
            <a:pPr eaLnBrk="1" hangingPunct="1">
              <a:buFont typeface="Courier New" panose="02070309020205020404" pitchFamily="49" charset="0"/>
              <a:buChar char="o"/>
              <a:defRPr/>
            </a:pPr>
            <a:r>
              <a:rPr lang="en-US" altLang="en-US" sz="2600" dirty="0">
                <a:latin typeface="Biondi" pitchFamily="2" charset="0"/>
              </a:rPr>
              <a:t>Bottom layer of atmosphere, weather phenomena happens, clouds form, air moves a lot here </a:t>
            </a:r>
          </a:p>
          <a:p>
            <a:pPr eaLnBrk="1" hangingPunct="1">
              <a:buFont typeface="Courier New" panose="02070309020205020404" pitchFamily="49" charset="0"/>
              <a:buChar char="o"/>
              <a:defRPr/>
            </a:pPr>
            <a:r>
              <a:rPr lang="en-US" altLang="en-US" sz="2600" dirty="0">
                <a:latin typeface="Biondi" pitchFamily="2" charset="0"/>
                <a:sym typeface="Wingdings" pitchFamily="2" charset="2"/>
              </a:rPr>
              <a:t> f</a:t>
            </a:r>
            <a:r>
              <a:rPr lang="en-US" altLang="en-US" sz="2600" dirty="0">
                <a:latin typeface="Biondi" pitchFamily="2" charset="0"/>
              </a:rPr>
              <a:t>rom earth</a:t>
            </a:r>
            <a:r>
              <a:rPr lang="ja-JP" altLang="en-US" sz="2600" dirty="0">
                <a:latin typeface="Biondi" pitchFamily="2" charset="0"/>
              </a:rPr>
              <a:t>’</a:t>
            </a:r>
            <a:r>
              <a:rPr lang="en-US" altLang="ja-JP" sz="2600" dirty="0">
                <a:latin typeface="Biondi" pitchFamily="2" charset="0"/>
              </a:rPr>
              <a:t>s surface it expand nearly about 12 kilometers altitude(0 to 7.5 miles)</a:t>
            </a:r>
          </a:p>
          <a:p>
            <a:pPr eaLnBrk="1" hangingPunct="1">
              <a:buFont typeface="Courier New" panose="02070309020205020404" pitchFamily="49" charset="0"/>
              <a:buChar char="o"/>
              <a:defRPr/>
            </a:pPr>
            <a:r>
              <a:rPr lang="en-US" altLang="en-US" sz="2600" dirty="0">
                <a:latin typeface="Biondi" pitchFamily="2" charset="0"/>
              </a:rPr>
              <a:t> Gets colder with increasing altitude…to about   -55</a:t>
            </a:r>
            <a:r>
              <a:rPr lang="en-US" altLang="en-US" sz="2600" baseline="30000" dirty="0">
                <a:latin typeface="Biondi" pitchFamily="2" charset="0"/>
              </a:rPr>
              <a:t>0 </a:t>
            </a:r>
            <a:r>
              <a:rPr lang="en-US" altLang="en-US" sz="2600" dirty="0">
                <a:latin typeface="Biondi" pitchFamily="2" charset="0"/>
              </a:rPr>
              <a:t>C  (-67</a:t>
            </a:r>
            <a:r>
              <a:rPr lang="en-US" altLang="en-US" sz="2600" baseline="30000" dirty="0">
                <a:latin typeface="Biondi" pitchFamily="2" charset="0"/>
              </a:rPr>
              <a:t>0 </a:t>
            </a:r>
            <a:r>
              <a:rPr lang="en-US" altLang="en-US" sz="2600" dirty="0">
                <a:latin typeface="Biondi" pitchFamily="2" charset="0"/>
              </a:rPr>
              <a:t>F) at the top of troposphere. </a:t>
            </a:r>
          </a:p>
          <a:p>
            <a:pPr>
              <a:buFont typeface="Courier New" panose="02070309020205020404" pitchFamily="49" charset="0"/>
              <a:buChar char="o"/>
              <a:defRPr/>
            </a:pPr>
            <a:r>
              <a:rPr lang="en-US" altLang="en-US" sz="2600" dirty="0">
                <a:latin typeface="Biondi" pitchFamily="2" charset="0"/>
              </a:rPr>
              <a:t> Tropopause- .This inversion level or weather ceiling is called the tropopause </a:t>
            </a:r>
            <a:r>
              <a:rPr lang="en-US" altLang="en-US" sz="2600" dirty="0"/>
              <a:t>boundary between the troposphere, and the stratosphere is called the tropopause. Its height is not constant in either space or time. </a:t>
            </a:r>
          </a:p>
          <a:p>
            <a:pPr marL="0" indent="0">
              <a:buNone/>
              <a:defRPr/>
            </a:pPr>
            <a:r>
              <a:rPr lang="en-US" altLang="en-US" sz="2600" dirty="0"/>
              <a:t>               It seems that the height of the tropopause at any point is correlated with sea-level     temperature and pressure, which are in turn related to the factors of latitude, season and daily changes in surface pressure . </a:t>
            </a:r>
          </a:p>
          <a:p>
            <a:pPr eaLnBrk="1" hangingPunct="1">
              <a:buFont typeface="Courier New" panose="02070309020205020404" pitchFamily="49" charset="0"/>
              <a:buChar char="o"/>
              <a:defRPr/>
            </a:pPr>
            <a:endParaRPr lang="en-US" altLang="en-US" sz="2400" dirty="0">
              <a:latin typeface="Biondi" pitchFamily="2" charset="0"/>
            </a:endParaRPr>
          </a:p>
        </p:txBody>
      </p:sp>
    </p:spTree>
    <p:extLst>
      <p:ext uri="{BB962C8B-B14F-4D97-AF65-F5344CB8AC3E}">
        <p14:creationId xmlns:p14="http://schemas.microsoft.com/office/powerpoint/2010/main" val="31821199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6D45-7A65-44D4-BEA2-5EEAFD26B2AB}"/>
              </a:ext>
            </a:extLst>
          </p:cNvPr>
          <p:cNvSpPr>
            <a:spLocks noGrp="1"/>
          </p:cNvSpPr>
          <p:nvPr>
            <p:ph type="title"/>
          </p:nvPr>
        </p:nvSpPr>
        <p:spPr>
          <a:xfrm>
            <a:off x="838200" y="365125"/>
            <a:ext cx="10515600" cy="449263"/>
          </a:xfrm>
        </p:spPr>
        <p:txBody>
          <a:bodyPr>
            <a:normAutofit fontScale="90000"/>
          </a:bodyPr>
          <a:lstStyle/>
          <a:p>
            <a:r>
              <a:rPr lang="en-US" b="1" dirty="0" err="1">
                <a:solidFill>
                  <a:srgbClr val="00B0F0"/>
                </a:solidFill>
              </a:rPr>
              <a:t>Cont</a:t>
            </a:r>
            <a:r>
              <a:rPr lang="en-US" b="1" dirty="0">
                <a:solidFill>
                  <a:srgbClr val="00B0F0"/>
                </a:solidFill>
              </a:rPr>
              <a:t>…</a:t>
            </a:r>
            <a:endParaRPr lang="en-IN" b="1" dirty="0">
              <a:solidFill>
                <a:srgbClr val="00B0F0"/>
              </a:solidFill>
            </a:endParaRPr>
          </a:p>
        </p:txBody>
      </p:sp>
      <p:sp>
        <p:nvSpPr>
          <p:cNvPr id="4" name="TextBox 3">
            <a:extLst>
              <a:ext uri="{FF2B5EF4-FFF2-40B4-BE49-F238E27FC236}">
                <a16:creationId xmlns:a16="http://schemas.microsoft.com/office/drawing/2014/main" id="{55F66AF8-D565-4EFA-AE0C-70B6763B9553}"/>
              </a:ext>
            </a:extLst>
          </p:cNvPr>
          <p:cNvSpPr txBox="1"/>
          <p:nvPr/>
        </p:nvSpPr>
        <p:spPr>
          <a:xfrm>
            <a:off x="417910" y="814388"/>
            <a:ext cx="5559027" cy="5693866"/>
          </a:xfrm>
          <a:prstGeom prst="rect">
            <a:avLst/>
          </a:prstGeom>
          <a:noFill/>
        </p:spPr>
        <p:txBody>
          <a:bodyPr wrap="square">
            <a:spAutoFit/>
          </a:bodyPr>
          <a:lstStyle/>
          <a:p>
            <a:r>
              <a:rPr lang="en-IN" sz="2600" dirty="0"/>
              <a:t>There are marked variations in the altitude of the tropopause with latitude from about 16 km at the equator, where there is strong heating and vertical convective turbulence, to only 8 km at the poles. </a:t>
            </a:r>
            <a:r>
              <a:rPr lang="en-US" sz="2600" dirty="0"/>
              <a:t>In mid latitude zone some interchange can occur between the troposphere and stratosphere, and vice versa. Traces of water </a:t>
            </a:r>
            <a:r>
              <a:rPr lang="en-US" sz="2600" dirty="0" err="1"/>
              <a:t>vapour</a:t>
            </a:r>
            <a:r>
              <a:rPr lang="en-US" sz="2600" dirty="0"/>
              <a:t> can penetrate into the stratosphere by this and </a:t>
            </a:r>
            <a:r>
              <a:rPr lang="en-US" sz="2600" dirty="0" err="1"/>
              <a:t>and</a:t>
            </a:r>
            <a:r>
              <a:rPr lang="en-US" sz="2600" dirty="0"/>
              <a:t> ,ozone-rich stratospheric air may be brought down into the mid-latitude troposphere (</a:t>
            </a:r>
            <a:r>
              <a:rPr lang="en-US" sz="2600" b="0" i="0" dirty="0">
                <a:solidFill>
                  <a:srgbClr val="222222"/>
                </a:solidFill>
                <a:effectLst/>
                <a:latin typeface="Calibri" panose="020F0502020204030204" pitchFamily="34" charset="0"/>
                <a:cs typeface="Calibri" panose="020F0502020204030204" pitchFamily="34" charset="0"/>
              </a:rPr>
              <a:t>Barry &amp; Chorley, 2009). </a:t>
            </a:r>
            <a:endParaRPr lang="en-IN" sz="2600" dirty="0"/>
          </a:p>
        </p:txBody>
      </p:sp>
      <p:pic>
        <p:nvPicPr>
          <p:cNvPr id="1026" name="Picture 2" descr="Earth Atmosphere Layers Infographic Info Chart Poster With ...">
            <a:extLst>
              <a:ext uri="{FF2B5EF4-FFF2-40B4-BE49-F238E27FC236}">
                <a16:creationId xmlns:a16="http://schemas.microsoft.com/office/drawing/2014/main" id="{A70E73F7-D34B-444F-A183-3CB9DB03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5063" y="814389"/>
            <a:ext cx="5559027" cy="532108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7275030-3F86-4613-9B44-25CC0D629BF9}"/>
              </a:ext>
            </a:extLst>
          </p:cNvPr>
          <p:cNvSpPr txBox="1"/>
          <p:nvPr/>
        </p:nvSpPr>
        <p:spPr>
          <a:xfrm>
            <a:off x="6590110" y="6285126"/>
            <a:ext cx="5368528" cy="415498"/>
          </a:xfrm>
          <a:prstGeom prst="rect">
            <a:avLst/>
          </a:prstGeom>
          <a:noFill/>
        </p:spPr>
        <p:txBody>
          <a:bodyPr wrap="square">
            <a:spAutoFit/>
          </a:bodyPr>
          <a:lstStyle/>
          <a:p>
            <a:r>
              <a:rPr lang="en-IN" sz="1050" dirty="0"/>
              <a:t>Image source; https://www.123rf.com/photo_145175946_stock-vector-earth-atmosphere-layers-infographic-info-chart-poster-with-troposphere-stratosphere-mesosphere-therm.html</a:t>
            </a:r>
          </a:p>
        </p:txBody>
      </p:sp>
    </p:spTree>
    <p:extLst>
      <p:ext uri="{BB962C8B-B14F-4D97-AF65-F5344CB8AC3E}">
        <p14:creationId xmlns:p14="http://schemas.microsoft.com/office/powerpoint/2010/main" val="33201524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98FB-3602-4FBD-BBA3-7BD395E18E1E}"/>
              </a:ext>
            </a:extLst>
          </p:cNvPr>
          <p:cNvSpPr>
            <a:spLocks noGrp="1"/>
          </p:cNvSpPr>
          <p:nvPr>
            <p:ph type="title"/>
          </p:nvPr>
        </p:nvSpPr>
        <p:spPr>
          <a:xfrm>
            <a:off x="309562" y="190500"/>
            <a:ext cx="10515600" cy="377825"/>
          </a:xfrm>
        </p:spPr>
        <p:txBody>
          <a:bodyPr>
            <a:normAutofit fontScale="90000"/>
          </a:bodyPr>
          <a:lstStyle/>
          <a:p>
            <a:r>
              <a:rPr lang="en-IN" b="1" dirty="0">
                <a:solidFill>
                  <a:srgbClr val="00B0F0"/>
                </a:solidFill>
              </a:rPr>
              <a:t>Stratosphere:</a:t>
            </a:r>
          </a:p>
        </p:txBody>
      </p:sp>
      <p:sp>
        <p:nvSpPr>
          <p:cNvPr id="4" name="TextBox 3">
            <a:extLst>
              <a:ext uri="{FF2B5EF4-FFF2-40B4-BE49-F238E27FC236}">
                <a16:creationId xmlns:a16="http://schemas.microsoft.com/office/drawing/2014/main" id="{408C428F-510B-499F-BC91-E25362AB4AF3}"/>
              </a:ext>
            </a:extLst>
          </p:cNvPr>
          <p:cNvSpPr txBox="1"/>
          <p:nvPr/>
        </p:nvSpPr>
        <p:spPr>
          <a:xfrm>
            <a:off x="309562" y="794802"/>
            <a:ext cx="11688474" cy="5201424"/>
          </a:xfrm>
          <a:prstGeom prst="rect">
            <a:avLst/>
          </a:prstGeom>
          <a:noFill/>
        </p:spPr>
        <p:txBody>
          <a:bodyPr wrap="square">
            <a:spAutoFit/>
          </a:bodyPr>
          <a:lstStyle/>
          <a:p>
            <a:pPr eaLnBrk="1" hangingPunct="1"/>
            <a:r>
              <a:rPr lang="en-US" altLang="en-US" sz="2800" dirty="0"/>
              <a:t>In Stratosphere there are about 10 percent of the atmospheric mass. Although the stratosphere contains much of the total atmospheric ozone (it reaches a peak density at approximately 22 km). maximum temperatures associated with the absorption of the sun’s ultraviolet radiation by ozone occur at the stratopause. Some important characteristics are-</a:t>
            </a:r>
          </a:p>
          <a:p>
            <a:pPr marL="457200" indent="-457200" eaLnBrk="1" hangingPunct="1">
              <a:buFont typeface="Arial" panose="020B0604020202020204" pitchFamily="34" charset="0"/>
              <a:buChar char="•"/>
            </a:pPr>
            <a:r>
              <a:rPr lang="en-US" altLang="en-US" sz="2800" dirty="0"/>
              <a:t>Stratosphere Extends from 10 km to 50 km above the ground.</a:t>
            </a:r>
          </a:p>
          <a:p>
            <a:pPr marL="457200" indent="-457200">
              <a:buFont typeface="Arial" panose="020B0604020202020204" pitchFamily="34" charset="0"/>
              <a:buChar char="•"/>
            </a:pPr>
            <a:r>
              <a:rPr lang="en-US" altLang="en-US" sz="2800" dirty="0"/>
              <a:t>Temperature increases with altitude</a:t>
            </a:r>
          </a:p>
          <a:p>
            <a:pPr marL="457200" indent="-457200" eaLnBrk="1" hangingPunct="1">
              <a:buFont typeface="Arial" panose="020B0604020202020204" pitchFamily="34" charset="0"/>
              <a:buChar char="•"/>
            </a:pPr>
            <a:r>
              <a:rPr lang="en-US" altLang="en-US" sz="2800" dirty="0"/>
              <a:t>The air density is much lower here, so even limited absorption produces a high temperature rise. </a:t>
            </a:r>
          </a:p>
          <a:p>
            <a:pPr marL="457200" indent="-457200" eaLnBrk="1" hangingPunct="1">
              <a:buFont typeface="Arial" panose="020B0604020202020204" pitchFamily="34" charset="0"/>
              <a:buChar char="•"/>
            </a:pPr>
            <a:r>
              <a:rPr lang="en-US" altLang="en-US" sz="2800" dirty="0"/>
              <a:t>Almost no weather occurrence Contains high level of ozone and ozone layer located nearly 15-35 km. height.</a:t>
            </a:r>
          </a:p>
          <a:p>
            <a:pPr eaLnBrk="1" hangingPunct="1"/>
            <a:endParaRPr lang="en-US" altLang="en-US" sz="2400" b="1" u="sng" dirty="0"/>
          </a:p>
        </p:txBody>
      </p:sp>
    </p:spTree>
    <p:extLst>
      <p:ext uri="{BB962C8B-B14F-4D97-AF65-F5344CB8AC3E}">
        <p14:creationId xmlns:p14="http://schemas.microsoft.com/office/powerpoint/2010/main" val="5262719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6DC48-25F1-4992-B173-B27AD800844D}"/>
              </a:ext>
            </a:extLst>
          </p:cNvPr>
          <p:cNvSpPr>
            <a:spLocks noGrp="1"/>
          </p:cNvSpPr>
          <p:nvPr>
            <p:ph type="title"/>
          </p:nvPr>
        </p:nvSpPr>
        <p:spPr>
          <a:xfrm>
            <a:off x="352425" y="122238"/>
            <a:ext cx="10515600" cy="563563"/>
          </a:xfrm>
        </p:spPr>
        <p:txBody>
          <a:bodyPr>
            <a:normAutofit fontScale="90000"/>
          </a:bodyPr>
          <a:lstStyle/>
          <a:p>
            <a:r>
              <a:rPr lang="en-US" dirty="0" err="1"/>
              <a:t>Cont</a:t>
            </a:r>
            <a:r>
              <a:rPr lang="en-US" dirty="0"/>
              <a:t>…</a:t>
            </a:r>
            <a:endParaRPr lang="en-IN" dirty="0"/>
          </a:p>
        </p:txBody>
      </p:sp>
      <p:sp>
        <p:nvSpPr>
          <p:cNvPr id="4" name="TextBox 3">
            <a:extLst>
              <a:ext uri="{FF2B5EF4-FFF2-40B4-BE49-F238E27FC236}">
                <a16:creationId xmlns:a16="http://schemas.microsoft.com/office/drawing/2014/main" id="{6EC230F7-2018-4DD4-9B9A-0EB8EE4F7504}"/>
              </a:ext>
            </a:extLst>
          </p:cNvPr>
          <p:cNvSpPr txBox="1"/>
          <p:nvPr/>
        </p:nvSpPr>
        <p:spPr>
          <a:xfrm>
            <a:off x="352426" y="685801"/>
            <a:ext cx="4948237" cy="5847755"/>
          </a:xfrm>
          <a:prstGeom prst="rect">
            <a:avLst/>
          </a:prstGeom>
          <a:noFill/>
        </p:spPr>
        <p:txBody>
          <a:bodyPr wrap="square">
            <a:spAutoFit/>
          </a:bodyPr>
          <a:lstStyle/>
          <a:p>
            <a:pPr marL="457200" indent="-457200" eaLnBrk="1" hangingPunct="1">
              <a:buFont typeface="Arial" panose="020B0604020202020204" pitchFamily="34" charset="0"/>
              <a:buChar char="•"/>
            </a:pPr>
            <a:r>
              <a:rPr lang="en-US" altLang="en-US" sz="2200" dirty="0"/>
              <a:t>Low temperatures are found in the middle stratosphere </a:t>
            </a:r>
            <a:r>
              <a:rPr lang="en-US" altLang="en-US" sz="2200" b="1" dirty="0"/>
              <a:t>at high latitudes</a:t>
            </a:r>
            <a:r>
              <a:rPr lang="en-US" altLang="en-US" sz="2200" dirty="0"/>
              <a:t>, whereas </a:t>
            </a:r>
            <a:r>
              <a:rPr lang="en-US" altLang="en-US" sz="2200" b="1" dirty="0"/>
              <a:t>over 50–60°N </a:t>
            </a:r>
            <a:r>
              <a:rPr lang="en-US" altLang="en-US" sz="2200" dirty="0"/>
              <a:t>there is a marked warm region with nearly isothermal conditions at about –45 to –50°C.</a:t>
            </a:r>
          </a:p>
          <a:p>
            <a:pPr marL="457200" indent="-457200">
              <a:buFont typeface="Arial" panose="020B0604020202020204" pitchFamily="34" charset="0"/>
              <a:buChar char="•"/>
            </a:pPr>
            <a:r>
              <a:rPr lang="en-US" altLang="en-US" sz="2200" dirty="0"/>
              <a:t>Some time in polar area stratosphere in the Arctic often undergoes dramatically  then temperature suddenly increased from 80 to –40°C.</a:t>
            </a:r>
          </a:p>
          <a:p>
            <a:pPr marL="457200" indent="-457200" eaLnBrk="1" hangingPunct="1">
              <a:buFont typeface="Arial" panose="020B0604020202020204" pitchFamily="34" charset="0"/>
              <a:buChar char="•"/>
            </a:pPr>
            <a:r>
              <a:rPr lang="en-US" altLang="en-US" sz="2200" dirty="0"/>
              <a:t>There is no Climatic disturbance like rain, thunderstorm etc.</a:t>
            </a:r>
          </a:p>
          <a:p>
            <a:pPr eaLnBrk="1" hangingPunct="1">
              <a:buFont typeface="Wingdings" panose="05000000000000000000" pitchFamily="2" charset="2"/>
              <a:buChar char="q"/>
            </a:pPr>
            <a:r>
              <a:rPr lang="en-US" altLang="en-US" sz="2200" dirty="0"/>
              <a:t>Stratopause-Upper boundary of stratosphere is called </a:t>
            </a:r>
            <a:r>
              <a:rPr lang="en-US" altLang="en-US" sz="2200" dirty="0" err="1"/>
              <a:t>stratopause.It</a:t>
            </a:r>
            <a:r>
              <a:rPr lang="en-US" altLang="en-US" sz="2200" dirty="0"/>
              <a:t> is located nearly 50 </a:t>
            </a:r>
            <a:r>
              <a:rPr lang="en-US" altLang="en-US" sz="2200" dirty="0" err="1"/>
              <a:t>k.m</a:t>
            </a:r>
            <a:r>
              <a:rPr lang="en-US" altLang="en-US" sz="2200" dirty="0"/>
              <a:t> from earth surface, here temperature is about 0°C.</a:t>
            </a:r>
          </a:p>
          <a:p>
            <a:pPr eaLnBrk="1" hangingPunct="1">
              <a:buFont typeface="Wingdings" panose="05000000000000000000" pitchFamily="2" charset="2"/>
              <a:buChar char="q"/>
            </a:pPr>
            <a:endParaRPr lang="en-US" altLang="en-US" sz="2200" dirty="0"/>
          </a:p>
        </p:txBody>
      </p:sp>
      <p:pic>
        <p:nvPicPr>
          <p:cNvPr id="6" name="Picture 5">
            <a:extLst>
              <a:ext uri="{FF2B5EF4-FFF2-40B4-BE49-F238E27FC236}">
                <a16:creationId xmlns:a16="http://schemas.microsoft.com/office/drawing/2014/main" id="{4D69F7E1-EEB9-4155-B447-E67FF5412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0663" y="324444"/>
            <a:ext cx="6057900" cy="6204944"/>
          </a:xfrm>
          <a:prstGeom prst="rect">
            <a:avLst/>
          </a:prstGeom>
        </p:spPr>
      </p:pic>
      <p:sp>
        <p:nvSpPr>
          <p:cNvPr id="7" name="Rectangle 6">
            <a:extLst>
              <a:ext uri="{FF2B5EF4-FFF2-40B4-BE49-F238E27FC236}">
                <a16:creationId xmlns:a16="http://schemas.microsoft.com/office/drawing/2014/main" id="{19A07693-EE46-4475-8010-0F7700202D0D}"/>
              </a:ext>
            </a:extLst>
          </p:cNvPr>
          <p:cNvSpPr/>
          <p:nvPr/>
        </p:nvSpPr>
        <p:spPr>
          <a:xfrm>
            <a:off x="5300662" y="122238"/>
            <a:ext cx="5957887" cy="3063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a:t>Different layers of atmosphere</a:t>
            </a:r>
            <a:endParaRPr lang="en-IN" sz="1600" b="1" dirty="0"/>
          </a:p>
        </p:txBody>
      </p:sp>
      <p:sp>
        <p:nvSpPr>
          <p:cNvPr id="10" name="Rectangle 9">
            <a:extLst>
              <a:ext uri="{FF2B5EF4-FFF2-40B4-BE49-F238E27FC236}">
                <a16:creationId xmlns:a16="http://schemas.microsoft.com/office/drawing/2014/main" id="{E4C0D326-6685-485F-8796-C22ED3601261}"/>
              </a:ext>
            </a:extLst>
          </p:cNvPr>
          <p:cNvSpPr/>
          <p:nvPr/>
        </p:nvSpPr>
        <p:spPr>
          <a:xfrm>
            <a:off x="6410326" y="6551613"/>
            <a:ext cx="4948237" cy="3063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solidFill>
                  <a:srgbClr val="00B0F0"/>
                </a:solidFill>
              </a:rPr>
              <a:t>Retrieved from(</a:t>
            </a:r>
            <a:r>
              <a:rPr lang="en-US" sz="1200" b="0" i="0" dirty="0">
                <a:solidFill>
                  <a:srgbClr val="00B0F0"/>
                </a:solidFill>
                <a:effectLst/>
                <a:latin typeface="Calibri" panose="020F0502020204030204" pitchFamily="34" charset="0"/>
                <a:cs typeface="Calibri" panose="020F0502020204030204" pitchFamily="34" charset="0"/>
              </a:rPr>
              <a:t>Barry &amp; Chorley, 2009). </a:t>
            </a:r>
            <a:endParaRPr lang="en-US" sz="1200" dirty="0">
              <a:solidFill>
                <a:srgbClr val="00B0F0"/>
              </a:solidFill>
            </a:endParaRPr>
          </a:p>
        </p:txBody>
      </p:sp>
    </p:spTree>
    <p:extLst>
      <p:ext uri="{BB962C8B-B14F-4D97-AF65-F5344CB8AC3E}">
        <p14:creationId xmlns:p14="http://schemas.microsoft.com/office/powerpoint/2010/main" val="1644562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16C46-11D0-4537-9643-0DFFEF96E820}"/>
              </a:ext>
            </a:extLst>
          </p:cNvPr>
          <p:cNvSpPr>
            <a:spLocks noGrp="1"/>
          </p:cNvSpPr>
          <p:nvPr>
            <p:ph type="title"/>
          </p:nvPr>
        </p:nvSpPr>
        <p:spPr>
          <a:xfrm>
            <a:off x="223838" y="136526"/>
            <a:ext cx="10515600" cy="706438"/>
          </a:xfrm>
        </p:spPr>
        <p:txBody>
          <a:bodyPr>
            <a:normAutofit/>
          </a:bodyPr>
          <a:lstStyle/>
          <a:p>
            <a:r>
              <a:rPr lang="en-IN" b="1" dirty="0">
                <a:solidFill>
                  <a:srgbClr val="00B0F0"/>
                </a:solidFill>
              </a:rPr>
              <a:t>Mesosphere:</a:t>
            </a:r>
          </a:p>
        </p:txBody>
      </p:sp>
      <p:sp>
        <p:nvSpPr>
          <p:cNvPr id="4" name="TextBox 3">
            <a:extLst>
              <a:ext uri="{FF2B5EF4-FFF2-40B4-BE49-F238E27FC236}">
                <a16:creationId xmlns:a16="http://schemas.microsoft.com/office/drawing/2014/main" id="{6C56C8DD-5801-4A03-B1FD-E77AFFE1B7F8}"/>
              </a:ext>
            </a:extLst>
          </p:cNvPr>
          <p:cNvSpPr txBox="1"/>
          <p:nvPr/>
        </p:nvSpPr>
        <p:spPr>
          <a:xfrm>
            <a:off x="443508" y="1074509"/>
            <a:ext cx="11304984" cy="4708981"/>
          </a:xfrm>
          <a:prstGeom prst="rect">
            <a:avLst/>
          </a:prstGeom>
          <a:noFill/>
        </p:spPr>
        <p:txBody>
          <a:bodyPr wrap="square">
            <a:spAutoFit/>
          </a:bodyPr>
          <a:lstStyle/>
          <a:p>
            <a:r>
              <a:rPr lang="en-IN" sz="3000" dirty="0"/>
              <a:t>This layer is commonly termed the mesosphere, although as yet there is no universal terminology for the upper atmospheric layers. </a:t>
            </a:r>
            <a:r>
              <a:rPr lang="en-US" altLang="en-US" sz="3000" dirty="0"/>
              <a:t>It extends up to almost 80-90km high. The layers between the tropopause and the lower thermosphere are commonly referred to as the middle atmosphere and upper atmosphere is known the regions above about 100 km altitude. </a:t>
            </a:r>
            <a:r>
              <a:rPr lang="en-IN" sz="3000" dirty="0"/>
              <a:t>Some important characteristics are-</a:t>
            </a:r>
            <a:endParaRPr lang="en-US" altLang="en-US" sz="3000" dirty="0"/>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Gases in this layer absorb very little UV radiation. </a:t>
            </a: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99.9% of mass lies below the mesosphere.</a:t>
            </a: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In 80 km. height of mesosphere temperature is nearly -85 °C</a:t>
            </a: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Gases are less dense, temperature decreases as altitude increases.</a:t>
            </a:r>
          </a:p>
        </p:txBody>
      </p:sp>
    </p:spTree>
    <p:extLst>
      <p:ext uri="{BB962C8B-B14F-4D97-AF65-F5344CB8AC3E}">
        <p14:creationId xmlns:p14="http://schemas.microsoft.com/office/powerpoint/2010/main" val="9683953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ABB6-FF09-4541-8DAE-39C3B42B9EFA}"/>
              </a:ext>
            </a:extLst>
          </p:cNvPr>
          <p:cNvSpPr>
            <a:spLocks noGrp="1"/>
          </p:cNvSpPr>
          <p:nvPr>
            <p:ph type="title"/>
          </p:nvPr>
        </p:nvSpPr>
        <p:spPr>
          <a:xfrm>
            <a:off x="195263" y="165101"/>
            <a:ext cx="10515600" cy="449262"/>
          </a:xfrm>
        </p:spPr>
        <p:txBody>
          <a:bodyPr>
            <a:normAutofit fontScale="90000"/>
          </a:bodyPr>
          <a:lstStyle/>
          <a:p>
            <a:r>
              <a:rPr lang="en-US" dirty="0">
                <a:solidFill>
                  <a:srgbClr val="00B0F0"/>
                </a:solidFill>
              </a:rPr>
              <a:t>Cont..</a:t>
            </a:r>
            <a:endParaRPr lang="en-IN" dirty="0">
              <a:solidFill>
                <a:srgbClr val="00B0F0"/>
              </a:solidFill>
            </a:endParaRPr>
          </a:p>
        </p:txBody>
      </p:sp>
      <p:sp>
        <p:nvSpPr>
          <p:cNvPr id="4" name="TextBox 3">
            <a:extLst>
              <a:ext uri="{FF2B5EF4-FFF2-40B4-BE49-F238E27FC236}">
                <a16:creationId xmlns:a16="http://schemas.microsoft.com/office/drawing/2014/main" id="{06BAF44C-A00C-40F0-8ED5-45D2DE95776C}"/>
              </a:ext>
            </a:extLst>
          </p:cNvPr>
          <p:cNvSpPr txBox="1"/>
          <p:nvPr/>
        </p:nvSpPr>
        <p:spPr>
          <a:xfrm>
            <a:off x="195263" y="1012954"/>
            <a:ext cx="11397853" cy="5170646"/>
          </a:xfrm>
          <a:prstGeom prst="rect">
            <a:avLst/>
          </a:prstGeom>
          <a:noFill/>
        </p:spPr>
        <p:txBody>
          <a:bodyPr wrap="square">
            <a:spAutoFit/>
          </a:bodyPr>
          <a:lstStyle/>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Not enough oxygen to breathe but very % is still the same.</a:t>
            </a: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Most meteoroids burn up here…. the air is very thin, but still dense enough to slow down meteoroids due to friction.</a:t>
            </a:r>
            <a:endParaRPr lang="en-US" altLang="en-US" sz="3000" dirty="0">
              <a:sym typeface="Wingdings" panose="05000000000000000000" pitchFamily="2" charset="2"/>
            </a:endParaRP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sym typeface="Wingdings" panose="05000000000000000000" pitchFamily="2" charset="2"/>
              </a:rPr>
              <a:t>There is not an ozone layer to cause heating so, t</a:t>
            </a:r>
            <a:r>
              <a:rPr lang="en-US" altLang="en-US" sz="3000" dirty="0"/>
              <a:t>emperatures decrease with altitude in the mesosphere.</a:t>
            </a:r>
          </a:p>
          <a:p>
            <a:pPr marL="342900" lvl="1" indent="-342900" eaLnBrk="1" hangingPunct="1">
              <a:spcBef>
                <a:spcPct val="0"/>
              </a:spcBef>
              <a:buClr>
                <a:schemeClr val="accent1"/>
              </a:buClr>
              <a:buSzPct val="65000"/>
              <a:buFont typeface="Wingdings" panose="05000000000000000000" pitchFamily="2" charset="2"/>
              <a:buChar char="n"/>
            </a:pPr>
            <a:r>
              <a:rPr lang="en-US" altLang="en-US" sz="3000" dirty="0"/>
              <a:t>Pressure is very low in the mesosphere, decreasing from about 1 mb at 50 km to 0.01 mb at 90 km.</a:t>
            </a:r>
          </a:p>
          <a:p>
            <a:pPr marL="342900" lvl="1" indent="-342900" eaLnBrk="1" hangingPunct="1">
              <a:spcBef>
                <a:spcPct val="0"/>
              </a:spcBef>
              <a:buClr>
                <a:schemeClr val="accent1"/>
              </a:buClr>
              <a:buSzPct val="65000"/>
              <a:buFont typeface="Wingdings" panose="05000000000000000000" pitchFamily="2" charset="2"/>
              <a:buChar char="n"/>
            </a:pPr>
            <a:r>
              <a:rPr lang="en-US" sz="3000" dirty="0"/>
              <a:t>It is in this region that noctilucent clouds are observed on summer ‘nights’ over high latitudes.</a:t>
            </a:r>
          </a:p>
          <a:p>
            <a:pPr marL="342900" lvl="1" indent="-342900" eaLnBrk="1" hangingPunct="1">
              <a:spcBef>
                <a:spcPct val="0"/>
              </a:spcBef>
              <a:buClr>
                <a:schemeClr val="accent1"/>
              </a:buClr>
              <a:buSzPct val="65000"/>
              <a:buFont typeface="Wingdings" panose="05000000000000000000" pitchFamily="2" charset="2"/>
              <a:buChar char="n"/>
            </a:pPr>
            <a:r>
              <a:rPr lang="en-US" sz="3000" dirty="0"/>
              <a:t>Mesopause- at the last limit of mesosphere is called Mesopause and this is also last limit of </a:t>
            </a:r>
            <a:r>
              <a:rPr lang="en-US" sz="3000" dirty="0" err="1"/>
              <a:t>Homosphere</a:t>
            </a:r>
            <a:r>
              <a:rPr lang="en-US" sz="3000" dirty="0"/>
              <a:t>.</a:t>
            </a:r>
            <a:endParaRPr lang="en-IN" sz="3000" dirty="0"/>
          </a:p>
        </p:txBody>
      </p:sp>
    </p:spTree>
    <p:extLst>
      <p:ext uri="{BB962C8B-B14F-4D97-AF65-F5344CB8AC3E}">
        <p14:creationId xmlns:p14="http://schemas.microsoft.com/office/powerpoint/2010/main" val="21328040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846B-8165-4C18-8B6F-A71ABCD9DEFC}"/>
              </a:ext>
            </a:extLst>
          </p:cNvPr>
          <p:cNvSpPr>
            <a:spLocks noGrp="1"/>
          </p:cNvSpPr>
          <p:nvPr>
            <p:ph type="title"/>
          </p:nvPr>
        </p:nvSpPr>
        <p:spPr>
          <a:xfrm>
            <a:off x="271463" y="185738"/>
            <a:ext cx="10625135" cy="485775"/>
          </a:xfrm>
        </p:spPr>
        <p:txBody>
          <a:bodyPr>
            <a:normAutofit fontScale="90000"/>
          </a:bodyPr>
          <a:lstStyle/>
          <a:p>
            <a:r>
              <a:rPr lang="en-IN" sz="3600" b="1" dirty="0">
                <a:solidFill>
                  <a:srgbClr val="00B0F0"/>
                </a:solidFill>
              </a:rPr>
              <a:t>Thermosphere:</a:t>
            </a:r>
          </a:p>
        </p:txBody>
      </p:sp>
      <p:sp>
        <p:nvSpPr>
          <p:cNvPr id="4" name="TextBox 3">
            <a:extLst>
              <a:ext uri="{FF2B5EF4-FFF2-40B4-BE49-F238E27FC236}">
                <a16:creationId xmlns:a16="http://schemas.microsoft.com/office/drawing/2014/main" id="{8469DC98-5C23-42DC-BCC8-FD0A70705AEF}"/>
              </a:ext>
            </a:extLst>
          </p:cNvPr>
          <p:cNvSpPr txBox="1"/>
          <p:nvPr/>
        </p:nvSpPr>
        <p:spPr>
          <a:xfrm>
            <a:off x="566736" y="957263"/>
            <a:ext cx="11349039" cy="6435608"/>
          </a:xfrm>
          <a:prstGeom prst="rect">
            <a:avLst/>
          </a:prstGeom>
          <a:noFill/>
        </p:spPr>
        <p:txBody>
          <a:bodyPr wrap="square">
            <a:spAutoFit/>
          </a:bodyPr>
          <a:lstStyle/>
          <a:p>
            <a:pPr eaLnBrk="1" hangingPunct="1">
              <a:lnSpc>
                <a:spcPct val="90000"/>
              </a:lnSpc>
            </a:pPr>
            <a:r>
              <a:rPr lang="en-US" altLang="en-US" sz="3200" dirty="0"/>
              <a:t>Above the mesosphere and extends to almost 500 km high. Atmospheric densities are extremely low above the mesopause. Important characters are mentioned below-</a:t>
            </a:r>
          </a:p>
          <a:p>
            <a:pPr marL="342900" indent="-342900" eaLnBrk="1" hangingPunct="1">
              <a:lnSpc>
                <a:spcPct val="90000"/>
              </a:lnSpc>
              <a:buFont typeface="Wingdings" panose="05000000000000000000" pitchFamily="2" charset="2"/>
              <a:buChar char="q"/>
            </a:pPr>
            <a:r>
              <a:rPr lang="en-US" altLang="en-US" sz="3200" dirty="0"/>
              <a:t>Temperature</a:t>
            </a:r>
            <a:r>
              <a:rPr lang="en-US" altLang="en-US" sz="3200" u="sng" dirty="0"/>
              <a:t> </a:t>
            </a:r>
            <a:r>
              <a:rPr lang="en-US" altLang="en-US" sz="3200" dirty="0"/>
              <a:t>increases with altitude and  absorbs solar radiation</a:t>
            </a:r>
          </a:p>
          <a:p>
            <a:pPr eaLnBrk="1" hangingPunct="1">
              <a:lnSpc>
                <a:spcPct val="90000"/>
              </a:lnSpc>
            </a:pPr>
            <a:r>
              <a:rPr lang="en-US" altLang="en-US" sz="3200" dirty="0"/>
              <a:t>Temperature can go as high as 1,500 °C</a:t>
            </a:r>
          </a:p>
          <a:p>
            <a:pPr marL="342900" indent="-342900" eaLnBrk="1" hangingPunct="1">
              <a:lnSpc>
                <a:spcPct val="90000"/>
              </a:lnSpc>
              <a:buFont typeface="Wingdings" panose="05000000000000000000" pitchFamily="2" charset="2"/>
              <a:buChar char="q"/>
            </a:pPr>
            <a:r>
              <a:rPr lang="en-US" altLang="en-US" sz="3200" dirty="0"/>
              <a:t> The lower portion of the thermosphere is composed mainly of nitrogen (N2) and oxygen in molecular (O2) and atomic (O) forms.</a:t>
            </a:r>
          </a:p>
          <a:p>
            <a:pPr marL="342900" indent="-342900" eaLnBrk="1" hangingPunct="1">
              <a:lnSpc>
                <a:spcPct val="90000"/>
              </a:lnSpc>
              <a:buFont typeface="Wingdings" panose="05000000000000000000" pitchFamily="2" charset="2"/>
              <a:buChar char="q"/>
            </a:pPr>
            <a:r>
              <a:rPr lang="en-US" altLang="en-US" sz="3200" dirty="0"/>
              <a:t>whereas above 200 km atomic oxygen predominates over nitrogen.</a:t>
            </a:r>
          </a:p>
          <a:p>
            <a:pPr marL="342900" indent="-342900" eaLnBrk="1" hangingPunct="1">
              <a:lnSpc>
                <a:spcPct val="90000"/>
              </a:lnSpc>
              <a:buFont typeface="Wingdings" panose="05000000000000000000" pitchFamily="2" charset="2"/>
              <a:buChar char="q"/>
            </a:pPr>
            <a:r>
              <a:rPr lang="en-US" altLang="en-US" sz="3200" dirty="0"/>
              <a:t>Temperatures rise with height, owing to the absorption of extreme ultraviolet radiation (0.125 to 0.205 µm).</a:t>
            </a:r>
          </a:p>
          <a:p>
            <a:pPr eaLnBrk="1" hangingPunct="1">
              <a:lnSpc>
                <a:spcPct val="90000"/>
              </a:lnSpc>
            </a:pPr>
            <a:endParaRPr lang="en-US" altLang="en-US" sz="3200" dirty="0"/>
          </a:p>
          <a:p>
            <a:pPr marL="342900" indent="-342900" eaLnBrk="1" hangingPunct="1">
              <a:lnSpc>
                <a:spcPct val="90000"/>
              </a:lnSpc>
              <a:buFont typeface="Wingdings" panose="05000000000000000000" pitchFamily="2" charset="2"/>
              <a:buChar char="q"/>
            </a:pPr>
            <a:endParaRPr lang="en-US" altLang="en-US" sz="2400" dirty="0"/>
          </a:p>
          <a:p>
            <a:pPr eaLnBrk="1" hangingPunct="1">
              <a:lnSpc>
                <a:spcPct val="90000"/>
              </a:lnSpc>
            </a:pPr>
            <a:endParaRPr lang="en-US" altLang="en-US" dirty="0"/>
          </a:p>
        </p:txBody>
      </p:sp>
    </p:spTree>
    <p:extLst>
      <p:ext uri="{BB962C8B-B14F-4D97-AF65-F5344CB8AC3E}">
        <p14:creationId xmlns:p14="http://schemas.microsoft.com/office/powerpoint/2010/main" val="34790688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618</TotalTime>
  <Words>1678</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Algerian</vt:lpstr>
      <vt:lpstr>Arial</vt:lpstr>
      <vt:lpstr>Berlin Sans FB</vt:lpstr>
      <vt:lpstr>Biondi</vt:lpstr>
      <vt:lpstr>Calibri</vt:lpstr>
      <vt:lpstr>Calibri Light</vt:lpstr>
      <vt:lpstr>Courier New</vt:lpstr>
      <vt:lpstr>libre franklin</vt:lpstr>
      <vt:lpstr>Lucida Grande</vt:lpstr>
      <vt:lpstr>Raleway</vt:lpstr>
      <vt:lpstr>Wingdings</vt:lpstr>
      <vt:lpstr>Office Theme</vt:lpstr>
      <vt:lpstr>ONLINE CLASS FOR 3RD SEMESTER,2020</vt:lpstr>
      <vt:lpstr>Introduction:</vt:lpstr>
      <vt:lpstr>Troposphere:</vt:lpstr>
      <vt:lpstr>Cont…</vt:lpstr>
      <vt:lpstr>Stratosphere:</vt:lpstr>
      <vt:lpstr>Cont…</vt:lpstr>
      <vt:lpstr>Mesosphere:</vt:lpstr>
      <vt:lpstr>Cont..</vt:lpstr>
      <vt:lpstr>Thermosphere:</vt:lpstr>
      <vt:lpstr>Cont…</vt:lpstr>
      <vt:lpstr>Exosphere:</vt:lpstr>
      <vt:lpstr>Cont…</vt:lpstr>
      <vt:lpstr>Magnetosphere:</vt:lpstr>
      <vt:lpstr>Cont…</vt:lpstr>
      <vt:lpstr>References: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dbpatra912@outlook.com</dc:creator>
  <cp:lastModifiedBy>dbpatra912@outlook.com</cp:lastModifiedBy>
  <cp:revision>42</cp:revision>
  <dcterms:created xsi:type="dcterms:W3CDTF">2020-08-19T01:55:42Z</dcterms:created>
  <dcterms:modified xsi:type="dcterms:W3CDTF">2020-08-30T18:20:08Z</dcterms:modified>
</cp:coreProperties>
</file>