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56" r:id="rId2"/>
    <p:sldId id="267" r:id="rId3"/>
    <p:sldId id="268" r:id="rId4"/>
    <p:sldId id="269" r:id="rId5"/>
    <p:sldId id="270" r:id="rId6"/>
    <p:sldId id="271" r:id="rId7"/>
    <p:sldId id="272" r:id="rId8"/>
    <p:sldId id="273" r:id="rId9"/>
    <p:sldId id="274" r:id="rId10"/>
    <p:sldId id="27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1" d="100"/>
          <a:sy n="81" d="100"/>
        </p:scale>
        <p:origin x="48"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4A487D-B9E1-433E-A224-839A8352DFBD}" type="datetimeFigureOut">
              <a:rPr lang="en-IN" smtClean="0"/>
              <a:t>20-08-2020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B1203C-3F70-4F44-86F0-43ABC1CA9CB8}" type="slidenum">
              <a:rPr lang="en-IN" smtClean="0"/>
              <a:t>‹#›</a:t>
            </a:fld>
            <a:endParaRPr lang="en-IN"/>
          </a:p>
        </p:txBody>
      </p:sp>
    </p:spTree>
    <p:extLst>
      <p:ext uri="{BB962C8B-B14F-4D97-AF65-F5344CB8AC3E}">
        <p14:creationId xmlns:p14="http://schemas.microsoft.com/office/powerpoint/2010/main" val="1941691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Yes </a:t>
            </a:r>
            <a:r>
              <a:rPr lang="en-IN" dirty="0" err="1" smtClean="0"/>
              <a:t>yes</a:t>
            </a:r>
            <a:r>
              <a:rPr lang="en-IN" dirty="0" smtClean="0"/>
              <a:t> this is the main theme</a:t>
            </a:r>
            <a:endParaRPr lang="en-IN" dirty="0"/>
          </a:p>
        </p:txBody>
      </p:sp>
      <p:sp>
        <p:nvSpPr>
          <p:cNvPr id="4" name="Slide Number Placeholder 3"/>
          <p:cNvSpPr>
            <a:spLocks noGrp="1"/>
          </p:cNvSpPr>
          <p:nvPr>
            <p:ph type="sldNum" sz="quarter" idx="10"/>
          </p:nvPr>
        </p:nvSpPr>
        <p:spPr/>
        <p:txBody>
          <a:bodyPr/>
          <a:lstStyle/>
          <a:p>
            <a:fld id="{E4B1203C-3F70-4F44-86F0-43ABC1CA9CB8}" type="slidenum">
              <a:rPr lang="en-IN" smtClean="0"/>
              <a:t>1</a:t>
            </a:fld>
            <a:endParaRPr lang="en-IN"/>
          </a:p>
        </p:txBody>
      </p:sp>
    </p:spTree>
    <p:extLst>
      <p:ext uri="{BB962C8B-B14F-4D97-AF65-F5344CB8AC3E}">
        <p14:creationId xmlns:p14="http://schemas.microsoft.com/office/powerpoint/2010/main" val="1914059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8/20/2020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78146" y="1448196"/>
            <a:ext cx="8915399" cy="2262781"/>
          </a:xfrm>
        </p:spPr>
        <p:txBody>
          <a:bodyPr>
            <a:normAutofit/>
          </a:bodyPr>
          <a:lstStyle/>
          <a:p>
            <a:r>
              <a:rPr lang="en-IN" dirty="0" smtClean="0"/>
              <a:t>Statistical Geography </a:t>
            </a:r>
            <a:r>
              <a:rPr lang="en-IN" dirty="0" smtClean="0"/>
              <a:t>2</a:t>
            </a:r>
            <a:endParaRPr lang="en-IN" dirty="0"/>
          </a:p>
        </p:txBody>
      </p:sp>
      <p:sp>
        <p:nvSpPr>
          <p:cNvPr id="3" name="Subtitle 2"/>
          <p:cNvSpPr>
            <a:spLocks noGrp="1"/>
          </p:cNvSpPr>
          <p:nvPr>
            <p:ph type="subTitle" idx="1"/>
          </p:nvPr>
        </p:nvSpPr>
        <p:spPr>
          <a:xfrm>
            <a:off x="2576080" y="3710977"/>
            <a:ext cx="8915399" cy="1040896"/>
          </a:xfrm>
        </p:spPr>
        <p:txBody>
          <a:bodyPr/>
          <a:lstStyle/>
          <a:p>
            <a:r>
              <a:rPr lang="en-IN" dirty="0" smtClean="0"/>
              <a:t>By – Sandip Tripathy, Department of Geography, Kharagpur College</a:t>
            </a:r>
            <a:endParaRPr lang="en-IN" dirty="0"/>
          </a:p>
        </p:txBody>
      </p:sp>
      <p:sp>
        <p:nvSpPr>
          <p:cNvPr id="4" name="TextBox 3"/>
          <p:cNvSpPr txBox="1"/>
          <p:nvPr/>
        </p:nvSpPr>
        <p:spPr>
          <a:xfrm>
            <a:off x="914400" y="635726"/>
            <a:ext cx="10781211" cy="923330"/>
          </a:xfrm>
          <a:prstGeom prst="rect">
            <a:avLst/>
          </a:prstGeom>
          <a:noFill/>
        </p:spPr>
        <p:txBody>
          <a:bodyPr wrap="square" rtlCol="0">
            <a:spAutoFit/>
          </a:bodyPr>
          <a:lstStyle/>
          <a:p>
            <a:r>
              <a:rPr lang="en-IN" b="1" dirty="0" smtClean="0"/>
              <a:t>SEM – 3 																			 PAPER – C6T  DATE – </a:t>
            </a:r>
            <a:r>
              <a:rPr lang="en-IN" b="1" dirty="0" smtClean="0"/>
              <a:t>21-08-2020</a:t>
            </a:r>
            <a:r>
              <a:rPr lang="en-IN" b="1" dirty="0" smtClean="0"/>
              <a:t>														      UNIT- I-1(PARTIAL)			  </a:t>
            </a:r>
            <a:endParaRPr lang="en-IN" b="1" dirty="0"/>
          </a:p>
        </p:txBody>
      </p:sp>
      <p:sp>
        <p:nvSpPr>
          <p:cNvPr id="5" name="TextBox 4"/>
          <p:cNvSpPr txBox="1"/>
          <p:nvPr/>
        </p:nvSpPr>
        <p:spPr>
          <a:xfrm>
            <a:off x="2379287" y="5539732"/>
            <a:ext cx="8586651" cy="646331"/>
          </a:xfrm>
          <a:prstGeom prst="rect">
            <a:avLst/>
          </a:prstGeom>
          <a:noFill/>
        </p:spPr>
        <p:txBody>
          <a:bodyPr wrap="square" rtlCol="0">
            <a:spAutoFit/>
          </a:bodyPr>
          <a:lstStyle/>
          <a:p>
            <a:r>
              <a:rPr lang="en-IN" b="1" dirty="0" smtClean="0"/>
              <a:t>TOPIC COVERED </a:t>
            </a:r>
            <a:r>
              <a:rPr lang="en-IN" dirty="0" smtClean="0"/>
              <a:t>: </a:t>
            </a:r>
            <a:r>
              <a:rPr lang="en-IN" dirty="0"/>
              <a:t>scales of measurement (nominal, ordinal, interval</a:t>
            </a:r>
          </a:p>
          <a:p>
            <a:r>
              <a:rPr lang="en-IN" dirty="0"/>
              <a:t>and ratio), sources of data</a:t>
            </a:r>
            <a:endParaRPr lang="en-IN" dirty="0"/>
          </a:p>
        </p:txBody>
      </p:sp>
    </p:spTree>
    <p:extLst>
      <p:ext uri="{BB962C8B-B14F-4D97-AF65-F5344CB8AC3E}">
        <p14:creationId xmlns:p14="http://schemas.microsoft.com/office/powerpoint/2010/main" val="9396221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Quick Brainstorming </a:t>
            </a:r>
            <a:endParaRPr lang="en-IN" dirty="0"/>
          </a:p>
        </p:txBody>
      </p:sp>
      <p:sp>
        <p:nvSpPr>
          <p:cNvPr id="3" name="Content Placeholder 2"/>
          <p:cNvSpPr>
            <a:spLocks noGrp="1"/>
          </p:cNvSpPr>
          <p:nvPr>
            <p:ph idx="1"/>
          </p:nvPr>
        </p:nvSpPr>
        <p:spPr>
          <a:xfrm>
            <a:off x="4491903" y="2115128"/>
            <a:ext cx="8915400" cy="3777622"/>
          </a:xfrm>
        </p:spPr>
        <p:txBody>
          <a:bodyPr/>
          <a:lstStyle/>
          <a:p>
            <a:r>
              <a:rPr lang="en-IN" dirty="0" smtClean="0"/>
              <a:t>From which market do you purchase vegetables?</a:t>
            </a:r>
          </a:p>
          <a:p>
            <a:r>
              <a:rPr lang="en-IN" dirty="0" smtClean="0"/>
              <a:t>Market A,B,C and D</a:t>
            </a:r>
          </a:p>
          <a:p>
            <a:r>
              <a:rPr lang="en-IN" dirty="0" smtClean="0"/>
              <a:t>Temperature in Celsius and Fahrenheit</a:t>
            </a:r>
          </a:p>
          <a:p>
            <a:r>
              <a:rPr lang="en-IN" dirty="0" smtClean="0"/>
              <a:t>Temperature measurement in kelvin</a:t>
            </a:r>
          </a:p>
          <a:p>
            <a:r>
              <a:rPr lang="en-IN" dirty="0" smtClean="0"/>
              <a:t>Measurement of  Nail Length</a:t>
            </a:r>
            <a:endParaRPr lang="en-IN" dirty="0"/>
          </a:p>
        </p:txBody>
      </p:sp>
      <p:sp>
        <p:nvSpPr>
          <p:cNvPr id="4" name="TextBox 3"/>
          <p:cNvSpPr txBox="1"/>
          <p:nvPr/>
        </p:nvSpPr>
        <p:spPr>
          <a:xfrm>
            <a:off x="1413164" y="2429164"/>
            <a:ext cx="2198254" cy="646331"/>
          </a:xfrm>
          <a:prstGeom prst="rect">
            <a:avLst/>
          </a:prstGeom>
          <a:noFill/>
        </p:spPr>
        <p:txBody>
          <a:bodyPr wrap="square" rtlCol="0">
            <a:spAutoFit/>
          </a:bodyPr>
          <a:lstStyle/>
          <a:p>
            <a:r>
              <a:rPr lang="en-IN" dirty="0" smtClean="0"/>
              <a:t>Which Type of Data is this?</a:t>
            </a:r>
            <a:endParaRPr lang="en-IN" dirty="0"/>
          </a:p>
        </p:txBody>
      </p:sp>
    </p:spTree>
    <p:extLst>
      <p:ext uri="{BB962C8B-B14F-4D97-AF65-F5344CB8AC3E}">
        <p14:creationId xmlns:p14="http://schemas.microsoft.com/office/powerpoint/2010/main" val="37372112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The End</a:t>
            </a:r>
            <a:endParaRPr lang="en-IN" dirty="0"/>
          </a:p>
        </p:txBody>
      </p:sp>
      <p:sp>
        <p:nvSpPr>
          <p:cNvPr id="3" name="Subtitle 2"/>
          <p:cNvSpPr>
            <a:spLocks noGrp="1"/>
          </p:cNvSpPr>
          <p:nvPr>
            <p:ph type="subTitle" idx="1"/>
          </p:nvPr>
        </p:nvSpPr>
        <p:spPr/>
        <p:txBody>
          <a:bodyPr/>
          <a:lstStyle/>
          <a:p>
            <a:r>
              <a:rPr lang="en-IN" dirty="0" smtClean="0"/>
              <a:t>Thank you</a:t>
            </a:r>
            <a:endParaRPr lang="en-IN" dirty="0"/>
          </a:p>
        </p:txBody>
      </p:sp>
      <p:sp>
        <p:nvSpPr>
          <p:cNvPr id="4" name="TextBox 3"/>
          <p:cNvSpPr txBox="1"/>
          <p:nvPr/>
        </p:nvSpPr>
        <p:spPr>
          <a:xfrm>
            <a:off x="4645891" y="840509"/>
            <a:ext cx="6474691" cy="1200329"/>
          </a:xfrm>
          <a:prstGeom prst="rect">
            <a:avLst/>
          </a:prstGeom>
          <a:noFill/>
        </p:spPr>
        <p:txBody>
          <a:bodyPr wrap="square" rtlCol="0">
            <a:spAutoFit/>
          </a:bodyPr>
          <a:lstStyle/>
          <a:p>
            <a:r>
              <a:rPr lang="en-IN" sz="3600" b="1" dirty="0" smtClean="0"/>
              <a:t>Have </a:t>
            </a:r>
            <a:r>
              <a:rPr lang="en-IN" sz="3600" b="1" dirty="0" smtClean="0"/>
              <a:t>any </a:t>
            </a:r>
            <a:r>
              <a:rPr lang="en-IN" sz="3600" b="1" dirty="0" smtClean="0"/>
              <a:t>questions? </a:t>
            </a:r>
            <a:endParaRPr lang="en-IN" sz="3600" b="1" dirty="0" smtClean="0"/>
          </a:p>
          <a:p>
            <a:r>
              <a:rPr lang="en-IN" sz="3600" b="1" dirty="0" smtClean="0"/>
              <a:t>Ask </a:t>
            </a:r>
            <a:r>
              <a:rPr lang="en-IN" sz="3600" b="1" dirty="0" smtClean="0"/>
              <a:t>Here</a:t>
            </a:r>
            <a:endParaRPr lang="en-IN" sz="3600" b="1" dirty="0"/>
          </a:p>
        </p:txBody>
      </p:sp>
    </p:spTree>
    <p:extLst>
      <p:ext uri="{BB962C8B-B14F-4D97-AF65-F5344CB8AC3E}">
        <p14:creationId xmlns:p14="http://schemas.microsoft.com/office/powerpoint/2010/main" val="2211603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Scale of Measurement</a:t>
            </a:r>
            <a:endParaRPr lang="en-IN" dirty="0"/>
          </a:p>
        </p:txBody>
      </p:sp>
      <p:sp>
        <p:nvSpPr>
          <p:cNvPr id="3" name="Content Placeholder 2"/>
          <p:cNvSpPr>
            <a:spLocks noGrp="1"/>
          </p:cNvSpPr>
          <p:nvPr>
            <p:ph idx="1"/>
          </p:nvPr>
        </p:nvSpPr>
        <p:spPr/>
        <p:txBody>
          <a:bodyPr/>
          <a:lstStyle/>
          <a:p>
            <a:r>
              <a:rPr lang="en-IN" dirty="0" smtClean="0"/>
              <a:t>Scale means a tool to quantify any object, process, phenomena in terms of characteristics.</a:t>
            </a:r>
          </a:p>
          <a:p>
            <a:r>
              <a:rPr lang="en-IN" dirty="0" smtClean="0"/>
              <a:t>There are three type of scale to measure</a:t>
            </a:r>
          </a:p>
          <a:p>
            <a:r>
              <a:rPr lang="en-IN" dirty="0" smtClean="0"/>
              <a:t>Nominal</a:t>
            </a:r>
          </a:p>
          <a:p>
            <a:r>
              <a:rPr lang="en-IN" dirty="0" smtClean="0"/>
              <a:t>Ordinal</a:t>
            </a:r>
          </a:p>
          <a:p>
            <a:r>
              <a:rPr lang="en-IN" dirty="0" smtClean="0"/>
              <a:t>Interval</a:t>
            </a:r>
          </a:p>
          <a:p>
            <a:r>
              <a:rPr lang="en-IN" dirty="0" smtClean="0"/>
              <a:t>Ratio</a:t>
            </a:r>
            <a:endParaRPr lang="en-IN" dirty="0"/>
          </a:p>
        </p:txBody>
      </p:sp>
      <p:sp>
        <p:nvSpPr>
          <p:cNvPr id="5" name="TextBox 4"/>
          <p:cNvSpPr txBox="1"/>
          <p:nvPr/>
        </p:nvSpPr>
        <p:spPr>
          <a:xfrm>
            <a:off x="517237" y="26178"/>
            <a:ext cx="5209309" cy="369332"/>
          </a:xfrm>
          <a:prstGeom prst="rect">
            <a:avLst/>
          </a:prstGeom>
          <a:noFill/>
        </p:spPr>
        <p:txBody>
          <a:bodyPr wrap="square" rtlCol="0">
            <a:spAutoFit/>
          </a:bodyPr>
          <a:lstStyle/>
          <a:p>
            <a:r>
              <a:rPr lang="en-IN" dirty="0"/>
              <a:t>scales of </a:t>
            </a:r>
            <a:r>
              <a:rPr lang="en-IN" dirty="0" smtClean="0"/>
              <a:t>measurement</a:t>
            </a:r>
            <a:endParaRPr lang="en-IN" dirty="0"/>
          </a:p>
        </p:txBody>
      </p:sp>
    </p:spTree>
    <p:extLst>
      <p:ext uri="{BB962C8B-B14F-4D97-AF65-F5344CB8AC3E}">
        <p14:creationId xmlns:p14="http://schemas.microsoft.com/office/powerpoint/2010/main" val="14987147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Nominal Scale</a:t>
            </a:r>
            <a:endParaRPr lang="en-IN" dirty="0"/>
          </a:p>
        </p:txBody>
      </p:sp>
      <p:sp>
        <p:nvSpPr>
          <p:cNvPr id="3" name="Content Placeholder 2"/>
          <p:cNvSpPr>
            <a:spLocks noGrp="1"/>
          </p:cNvSpPr>
          <p:nvPr>
            <p:ph idx="1"/>
          </p:nvPr>
        </p:nvSpPr>
        <p:spPr/>
        <p:txBody>
          <a:bodyPr/>
          <a:lstStyle/>
          <a:p>
            <a:r>
              <a:rPr lang="en-IN" dirty="0" smtClean="0"/>
              <a:t>Generally Colloquial Nouns which does not have numerical value or such quantification value</a:t>
            </a:r>
          </a:p>
          <a:p>
            <a:r>
              <a:rPr lang="en-IN" dirty="0" smtClean="0"/>
              <a:t>Example – Male or Female,  Sources of water could be pond or tube well or tap etc.</a:t>
            </a:r>
          </a:p>
          <a:p>
            <a:r>
              <a:rPr lang="en-IN" dirty="0" smtClean="0"/>
              <a:t>It is much like  Names of Labels</a:t>
            </a:r>
          </a:p>
          <a:p>
            <a:r>
              <a:rPr lang="en-IN" dirty="0" smtClean="0"/>
              <a:t>Generally Numbers are used only for representation of those Nouns/Labels</a:t>
            </a:r>
          </a:p>
          <a:p>
            <a:r>
              <a:rPr lang="en-IN" dirty="0" smtClean="0"/>
              <a:t>One of important property is Mutually Exclusive Nature</a:t>
            </a:r>
            <a:endParaRPr lang="en-IN" dirty="0"/>
          </a:p>
        </p:txBody>
      </p:sp>
      <p:sp>
        <p:nvSpPr>
          <p:cNvPr id="4" name="TextBox 3"/>
          <p:cNvSpPr txBox="1"/>
          <p:nvPr/>
        </p:nvSpPr>
        <p:spPr>
          <a:xfrm>
            <a:off x="895928" y="26178"/>
            <a:ext cx="5209309" cy="369332"/>
          </a:xfrm>
          <a:prstGeom prst="rect">
            <a:avLst/>
          </a:prstGeom>
          <a:noFill/>
        </p:spPr>
        <p:txBody>
          <a:bodyPr wrap="square" rtlCol="0">
            <a:spAutoFit/>
          </a:bodyPr>
          <a:lstStyle/>
          <a:p>
            <a:r>
              <a:rPr lang="en-IN" dirty="0"/>
              <a:t>scales of </a:t>
            </a:r>
            <a:r>
              <a:rPr lang="en-IN" dirty="0" smtClean="0"/>
              <a:t>measurement</a:t>
            </a:r>
            <a:endParaRPr lang="en-IN" dirty="0"/>
          </a:p>
        </p:txBody>
      </p:sp>
    </p:spTree>
    <p:extLst>
      <p:ext uri="{BB962C8B-B14F-4D97-AF65-F5344CB8AC3E}">
        <p14:creationId xmlns:p14="http://schemas.microsoft.com/office/powerpoint/2010/main" val="8186023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Ordinal Scale</a:t>
            </a:r>
            <a:endParaRPr lang="en-IN" dirty="0"/>
          </a:p>
        </p:txBody>
      </p:sp>
      <p:sp>
        <p:nvSpPr>
          <p:cNvPr id="3" name="Content Placeholder 2"/>
          <p:cNvSpPr>
            <a:spLocks noGrp="1"/>
          </p:cNvSpPr>
          <p:nvPr>
            <p:ph idx="1"/>
          </p:nvPr>
        </p:nvSpPr>
        <p:spPr/>
        <p:txBody>
          <a:bodyPr/>
          <a:lstStyle/>
          <a:p>
            <a:r>
              <a:rPr lang="en-IN" dirty="0" smtClean="0"/>
              <a:t>Ordered nature of scale</a:t>
            </a:r>
          </a:p>
          <a:p>
            <a:r>
              <a:rPr lang="en-IN" dirty="0" smtClean="0"/>
              <a:t>Generally used to measure feeling, opinion, mental condition etc.</a:t>
            </a:r>
          </a:p>
          <a:p>
            <a:r>
              <a:rPr lang="en-IN" dirty="0" smtClean="0"/>
              <a:t>The difference between the ordered value is not known</a:t>
            </a:r>
          </a:p>
          <a:p>
            <a:r>
              <a:rPr lang="en-IN" dirty="0" smtClean="0"/>
              <a:t>The numbers are only for ordering representation, not arithmetic relationship between numbers</a:t>
            </a:r>
          </a:p>
          <a:p>
            <a:r>
              <a:rPr lang="en-IN" dirty="0" smtClean="0"/>
              <a:t>Example – How much satisfied after making a purchase from online shopping? Very much , nicely, average, not much, simply not. </a:t>
            </a:r>
          </a:p>
          <a:p>
            <a:r>
              <a:rPr lang="en-IN" dirty="0" smtClean="0"/>
              <a:t>Also the ordered options are mutually exclusive.</a:t>
            </a:r>
            <a:endParaRPr lang="en-IN" dirty="0"/>
          </a:p>
        </p:txBody>
      </p:sp>
      <p:sp>
        <p:nvSpPr>
          <p:cNvPr id="4" name="TextBox 3"/>
          <p:cNvSpPr txBox="1"/>
          <p:nvPr/>
        </p:nvSpPr>
        <p:spPr>
          <a:xfrm>
            <a:off x="895928" y="26178"/>
            <a:ext cx="5209309" cy="369332"/>
          </a:xfrm>
          <a:prstGeom prst="rect">
            <a:avLst/>
          </a:prstGeom>
          <a:noFill/>
        </p:spPr>
        <p:txBody>
          <a:bodyPr wrap="square" rtlCol="0">
            <a:spAutoFit/>
          </a:bodyPr>
          <a:lstStyle/>
          <a:p>
            <a:r>
              <a:rPr lang="en-IN" dirty="0"/>
              <a:t>scales of </a:t>
            </a:r>
            <a:r>
              <a:rPr lang="en-IN" dirty="0" smtClean="0"/>
              <a:t>measurement</a:t>
            </a:r>
            <a:endParaRPr lang="en-IN" dirty="0"/>
          </a:p>
        </p:txBody>
      </p:sp>
    </p:spTree>
    <p:extLst>
      <p:ext uri="{BB962C8B-B14F-4D97-AF65-F5344CB8AC3E}">
        <p14:creationId xmlns:p14="http://schemas.microsoft.com/office/powerpoint/2010/main" val="20851520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Interval Scale</a:t>
            </a:r>
            <a:endParaRPr lang="en-IN" dirty="0"/>
          </a:p>
        </p:txBody>
      </p:sp>
      <p:sp>
        <p:nvSpPr>
          <p:cNvPr id="3" name="Content Placeholder 2"/>
          <p:cNvSpPr>
            <a:spLocks noGrp="1"/>
          </p:cNvSpPr>
          <p:nvPr>
            <p:ph idx="1"/>
          </p:nvPr>
        </p:nvSpPr>
        <p:spPr/>
        <p:txBody>
          <a:bodyPr/>
          <a:lstStyle/>
          <a:p>
            <a:r>
              <a:rPr lang="en-IN" dirty="0" smtClean="0"/>
              <a:t>Also have names and order – additionally it has true interval between numbers</a:t>
            </a:r>
          </a:p>
          <a:p>
            <a:r>
              <a:rPr lang="en-IN" dirty="0" smtClean="0"/>
              <a:t>It uses true numerical value of number – that means addition, subtraction will works for this kind of scale. But not multiplication and division</a:t>
            </a:r>
          </a:p>
          <a:p>
            <a:r>
              <a:rPr lang="en-IN" dirty="0" smtClean="0"/>
              <a:t>Because it does not have true zero</a:t>
            </a:r>
          </a:p>
          <a:p>
            <a:r>
              <a:rPr lang="en-IN" dirty="0" smtClean="0"/>
              <a:t>Example – Temperature in Degree Celsius. If 10 degree Celsius is added to another 10 then it comes with 20 degree Celsius. But  it does not mean doubles of 10 degree Celsius is 20 degree Celsius. Here 0 degree Celsius is undefined. </a:t>
            </a:r>
          </a:p>
          <a:p>
            <a:r>
              <a:rPr lang="en-IN" dirty="0" smtClean="0"/>
              <a:t>Uses as Likert Scale</a:t>
            </a:r>
          </a:p>
          <a:p>
            <a:r>
              <a:rPr lang="en-IN" dirty="0" smtClean="0"/>
              <a:t>Statistical Application – Mean, Median, Mode.</a:t>
            </a:r>
            <a:endParaRPr lang="en-IN" dirty="0"/>
          </a:p>
        </p:txBody>
      </p:sp>
      <p:sp>
        <p:nvSpPr>
          <p:cNvPr id="4" name="TextBox 3"/>
          <p:cNvSpPr txBox="1"/>
          <p:nvPr/>
        </p:nvSpPr>
        <p:spPr>
          <a:xfrm>
            <a:off x="895928" y="140478"/>
            <a:ext cx="5209309" cy="369332"/>
          </a:xfrm>
          <a:prstGeom prst="rect">
            <a:avLst/>
          </a:prstGeom>
          <a:noFill/>
        </p:spPr>
        <p:txBody>
          <a:bodyPr wrap="square" rtlCol="0">
            <a:spAutoFit/>
          </a:bodyPr>
          <a:lstStyle/>
          <a:p>
            <a:r>
              <a:rPr lang="en-IN" dirty="0"/>
              <a:t>scales of </a:t>
            </a:r>
            <a:r>
              <a:rPr lang="en-IN" dirty="0" smtClean="0"/>
              <a:t>measurement</a:t>
            </a:r>
            <a:endParaRPr lang="en-IN" dirty="0"/>
          </a:p>
        </p:txBody>
      </p:sp>
    </p:spTree>
    <p:extLst>
      <p:ext uri="{BB962C8B-B14F-4D97-AF65-F5344CB8AC3E}">
        <p14:creationId xmlns:p14="http://schemas.microsoft.com/office/powerpoint/2010/main" val="8595022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670292"/>
            <a:ext cx="8911687" cy="909126"/>
          </a:xfrm>
        </p:spPr>
        <p:txBody>
          <a:bodyPr/>
          <a:lstStyle/>
          <a:p>
            <a:r>
              <a:rPr lang="en-IN" dirty="0" smtClean="0"/>
              <a:t>Ratio Scale</a:t>
            </a:r>
            <a:endParaRPr lang="en-IN" dirty="0"/>
          </a:p>
        </p:txBody>
      </p:sp>
      <p:sp>
        <p:nvSpPr>
          <p:cNvPr id="3" name="Content Placeholder 2"/>
          <p:cNvSpPr>
            <a:spLocks noGrp="1"/>
          </p:cNvSpPr>
          <p:nvPr>
            <p:ph idx="1"/>
          </p:nvPr>
        </p:nvSpPr>
        <p:spPr/>
        <p:txBody>
          <a:bodyPr/>
          <a:lstStyle/>
          <a:p>
            <a:r>
              <a:rPr lang="en-IN" dirty="0" smtClean="0"/>
              <a:t>It is true scale which have = order + interval + true zero</a:t>
            </a:r>
          </a:p>
          <a:p>
            <a:r>
              <a:rPr lang="en-IN" dirty="0" smtClean="0"/>
              <a:t>Here comparing of interval or difference is permissible. </a:t>
            </a:r>
          </a:p>
          <a:p>
            <a:r>
              <a:rPr lang="en-IN" dirty="0" smtClean="0"/>
              <a:t>All the numerical/</a:t>
            </a:r>
            <a:r>
              <a:rPr lang="en-IN" dirty="0" err="1" smtClean="0"/>
              <a:t>arithmatic</a:t>
            </a:r>
            <a:r>
              <a:rPr lang="en-IN" dirty="0" smtClean="0"/>
              <a:t> characteristics are retained.</a:t>
            </a:r>
          </a:p>
          <a:p>
            <a:r>
              <a:rPr lang="en-IN" dirty="0" smtClean="0"/>
              <a:t>Any type of statistical/mathematical application can be done</a:t>
            </a:r>
          </a:p>
          <a:p>
            <a:r>
              <a:rPr lang="en-IN" dirty="0" smtClean="0"/>
              <a:t>It has absolute Zero</a:t>
            </a:r>
          </a:p>
          <a:p>
            <a:r>
              <a:rPr lang="en-IN" dirty="0" smtClean="0"/>
              <a:t>Example – Height, weight, time measurement. </a:t>
            </a:r>
          </a:p>
          <a:p>
            <a:endParaRPr lang="en-IN" dirty="0"/>
          </a:p>
        </p:txBody>
      </p:sp>
      <p:sp>
        <p:nvSpPr>
          <p:cNvPr id="4" name="TextBox 3"/>
          <p:cNvSpPr txBox="1"/>
          <p:nvPr/>
        </p:nvSpPr>
        <p:spPr>
          <a:xfrm>
            <a:off x="895928" y="140478"/>
            <a:ext cx="5209309" cy="369332"/>
          </a:xfrm>
          <a:prstGeom prst="rect">
            <a:avLst/>
          </a:prstGeom>
          <a:noFill/>
        </p:spPr>
        <p:txBody>
          <a:bodyPr wrap="square" rtlCol="0">
            <a:spAutoFit/>
          </a:bodyPr>
          <a:lstStyle/>
          <a:p>
            <a:r>
              <a:rPr lang="en-IN" dirty="0"/>
              <a:t>scales of </a:t>
            </a:r>
            <a:r>
              <a:rPr lang="en-IN" dirty="0" smtClean="0"/>
              <a:t>measurement</a:t>
            </a:r>
            <a:endParaRPr lang="en-IN" dirty="0"/>
          </a:p>
        </p:txBody>
      </p:sp>
    </p:spTree>
    <p:extLst>
      <p:ext uri="{BB962C8B-B14F-4D97-AF65-F5344CB8AC3E}">
        <p14:creationId xmlns:p14="http://schemas.microsoft.com/office/powerpoint/2010/main" val="7366884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Sources of Data</a:t>
            </a:r>
            <a:endParaRPr lang="en-IN" dirty="0"/>
          </a:p>
        </p:txBody>
      </p:sp>
      <p:sp>
        <p:nvSpPr>
          <p:cNvPr id="3" name="Content Placeholder 2"/>
          <p:cNvSpPr>
            <a:spLocks noGrp="1"/>
          </p:cNvSpPr>
          <p:nvPr>
            <p:ph idx="1"/>
          </p:nvPr>
        </p:nvSpPr>
        <p:spPr/>
        <p:txBody>
          <a:bodyPr/>
          <a:lstStyle/>
          <a:p>
            <a:r>
              <a:rPr lang="en-IN" dirty="0" smtClean="0"/>
              <a:t>Data means facts or Information which could be used for reasoning and analysis or calculation.</a:t>
            </a:r>
          </a:p>
          <a:p>
            <a:r>
              <a:rPr lang="en-IN" dirty="0" smtClean="0"/>
              <a:t>Sources of Data could be of two types</a:t>
            </a:r>
          </a:p>
          <a:p>
            <a:r>
              <a:rPr lang="en-IN" dirty="0" smtClean="0"/>
              <a:t>Internal Sources(in house data) and External Sources (collected from outside)</a:t>
            </a:r>
          </a:p>
          <a:p>
            <a:r>
              <a:rPr lang="en-IN" dirty="0" smtClean="0"/>
              <a:t>From the perspective of statistics, there are also two types</a:t>
            </a:r>
          </a:p>
          <a:p>
            <a:r>
              <a:rPr lang="en-IN" dirty="0" smtClean="0"/>
              <a:t>Primary Data </a:t>
            </a:r>
          </a:p>
          <a:p>
            <a:r>
              <a:rPr lang="en-IN" dirty="0" smtClean="0"/>
              <a:t>Secondary Data</a:t>
            </a:r>
            <a:endParaRPr lang="en-IN" dirty="0"/>
          </a:p>
        </p:txBody>
      </p:sp>
      <p:sp>
        <p:nvSpPr>
          <p:cNvPr id="4" name="TextBox 3"/>
          <p:cNvSpPr txBox="1"/>
          <p:nvPr/>
        </p:nvSpPr>
        <p:spPr>
          <a:xfrm>
            <a:off x="895928" y="26178"/>
            <a:ext cx="5209309" cy="369332"/>
          </a:xfrm>
          <a:prstGeom prst="rect">
            <a:avLst/>
          </a:prstGeom>
          <a:noFill/>
        </p:spPr>
        <p:txBody>
          <a:bodyPr wrap="square" rtlCol="0">
            <a:spAutoFit/>
          </a:bodyPr>
          <a:lstStyle/>
          <a:p>
            <a:r>
              <a:rPr lang="en-IN" dirty="0" smtClean="0"/>
              <a:t>Sources of data</a:t>
            </a:r>
            <a:endParaRPr lang="en-IN" dirty="0"/>
          </a:p>
        </p:txBody>
      </p:sp>
    </p:spTree>
    <p:extLst>
      <p:ext uri="{BB962C8B-B14F-4D97-AF65-F5344CB8AC3E}">
        <p14:creationId xmlns:p14="http://schemas.microsoft.com/office/powerpoint/2010/main" val="11818160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Primary Data</a:t>
            </a:r>
            <a:endParaRPr lang="en-IN" dirty="0"/>
          </a:p>
        </p:txBody>
      </p:sp>
      <p:sp>
        <p:nvSpPr>
          <p:cNvPr id="3" name="Content Placeholder 2"/>
          <p:cNvSpPr>
            <a:spLocks noGrp="1"/>
          </p:cNvSpPr>
          <p:nvPr>
            <p:ph idx="1"/>
          </p:nvPr>
        </p:nvSpPr>
        <p:spPr/>
        <p:txBody>
          <a:bodyPr/>
          <a:lstStyle/>
          <a:p>
            <a:r>
              <a:rPr lang="en-IN" dirty="0" smtClean="0"/>
              <a:t>When Researcher collect, gather and process directly through interview, survey or community discussion.</a:t>
            </a:r>
          </a:p>
          <a:p>
            <a:r>
              <a:rPr lang="en-IN" dirty="0" smtClean="0"/>
              <a:t>Generally it is very expensive and time consuming</a:t>
            </a:r>
          </a:p>
          <a:p>
            <a:r>
              <a:rPr lang="en-IN" dirty="0" smtClean="0"/>
              <a:t>Authenticity of data is guaranteed. </a:t>
            </a:r>
          </a:p>
          <a:p>
            <a:r>
              <a:rPr lang="en-IN" dirty="0" smtClean="0"/>
              <a:t>Have scope to review and modulate questionnaires according to the pre existing secondary data</a:t>
            </a:r>
          </a:p>
          <a:p>
            <a:r>
              <a:rPr lang="en-IN" dirty="0" smtClean="0"/>
              <a:t>Results are most authentic and reliable.</a:t>
            </a:r>
            <a:endParaRPr lang="en-IN" dirty="0"/>
          </a:p>
        </p:txBody>
      </p:sp>
      <p:sp>
        <p:nvSpPr>
          <p:cNvPr id="4" name="TextBox 3"/>
          <p:cNvSpPr txBox="1"/>
          <p:nvPr/>
        </p:nvSpPr>
        <p:spPr>
          <a:xfrm>
            <a:off x="895928" y="26178"/>
            <a:ext cx="5209309" cy="369332"/>
          </a:xfrm>
          <a:prstGeom prst="rect">
            <a:avLst/>
          </a:prstGeom>
          <a:noFill/>
        </p:spPr>
        <p:txBody>
          <a:bodyPr wrap="square" rtlCol="0">
            <a:spAutoFit/>
          </a:bodyPr>
          <a:lstStyle/>
          <a:p>
            <a:r>
              <a:rPr lang="en-IN" dirty="0" smtClean="0"/>
              <a:t>Sources of data</a:t>
            </a:r>
            <a:endParaRPr lang="en-IN" dirty="0"/>
          </a:p>
        </p:txBody>
      </p:sp>
    </p:spTree>
    <p:extLst>
      <p:ext uri="{BB962C8B-B14F-4D97-AF65-F5344CB8AC3E}">
        <p14:creationId xmlns:p14="http://schemas.microsoft.com/office/powerpoint/2010/main" val="14397726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Secondary Data</a:t>
            </a:r>
            <a:endParaRPr lang="en-IN" dirty="0"/>
          </a:p>
        </p:txBody>
      </p:sp>
      <p:sp>
        <p:nvSpPr>
          <p:cNvPr id="3" name="Content Placeholder 2"/>
          <p:cNvSpPr>
            <a:spLocks noGrp="1"/>
          </p:cNvSpPr>
          <p:nvPr>
            <p:ph idx="1"/>
          </p:nvPr>
        </p:nvSpPr>
        <p:spPr/>
        <p:txBody>
          <a:bodyPr/>
          <a:lstStyle/>
          <a:p>
            <a:r>
              <a:rPr lang="en-IN" dirty="0" smtClean="0"/>
              <a:t>Pre-existing data, that already been published in any form of media.</a:t>
            </a:r>
          </a:p>
          <a:p>
            <a:r>
              <a:rPr lang="en-IN" dirty="0" smtClean="0"/>
              <a:t>Sources could be research articles, newspaper, library searches.</a:t>
            </a:r>
          </a:p>
          <a:p>
            <a:r>
              <a:rPr lang="en-IN" dirty="0" smtClean="0"/>
              <a:t>This data have authenticity and reliability issues if the reputation of conducting authority is not satisfactory.</a:t>
            </a:r>
          </a:p>
          <a:p>
            <a:r>
              <a:rPr lang="en-IN" dirty="0" smtClean="0"/>
              <a:t>Practises of data suppression are very common.</a:t>
            </a:r>
          </a:p>
          <a:p>
            <a:r>
              <a:rPr lang="en-IN" dirty="0" smtClean="0"/>
              <a:t>Showcasing the opportunities and limitations of data structures</a:t>
            </a:r>
          </a:p>
          <a:p>
            <a:endParaRPr lang="en-IN" dirty="0"/>
          </a:p>
        </p:txBody>
      </p:sp>
      <p:sp>
        <p:nvSpPr>
          <p:cNvPr id="5" name="TextBox 4"/>
          <p:cNvSpPr txBox="1"/>
          <p:nvPr/>
        </p:nvSpPr>
        <p:spPr>
          <a:xfrm>
            <a:off x="1043708" y="140478"/>
            <a:ext cx="5209309" cy="369332"/>
          </a:xfrm>
          <a:prstGeom prst="rect">
            <a:avLst/>
          </a:prstGeom>
          <a:noFill/>
        </p:spPr>
        <p:txBody>
          <a:bodyPr wrap="square" rtlCol="0">
            <a:spAutoFit/>
          </a:bodyPr>
          <a:lstStyle/>
          <a:p>
            <a:r>
              <a:rPr lang="en-IN" dirty="0" smtClean="0"/>
              <a:t>Sources of data</a:t>
            </a:r>
            <a:endParaRPr lang="en-IN" dirty="0"/>
          </a:p>
        </p:txBody>
      </p:sp>
    </p:spTree>
    <p:extLst>
      <p:ext uri="{BB962C8B-B14F-4D97-AF65-F5344CB8AC3E}">
        <p14:creationId xmlns:p14="http://schemas.microsoft.com/office/powerpoint/2010/main" val="2200930473"/>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462</TotalTime>
  <Words>602</Words>
  <Application>Microsoft Office PowerPoint</Application>
  <PresentationFormat>Widescreen</PresentationFormat>
  <Paragraphs>79</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Century Gothic</vt:lpstr>
      <vt:lpstr>Wingdings 3</vt:lpstr>
      <vt:lpstr>Wisp</vt:lpstr>
      <vt:lpstr>Statistical Geography 2</vt:lpstr>
      <vt:lpstr>Scale of Measurement</vt:lpstr>
      <vt:lpstr>Nominal Scale</vt:lpstr>
      <vt:lpstr>Ordinal Scale</vt:lpstr>
      <vt:lpstr>Interval Scale</vt:lpstr>
      <vt:lpstr>Ratio Scale</vt:lpstr>
      <vt:lpstr>Sources of Data</vt:lpstr>
      <vt:lpstr>Primary Data</vt:lpstr>
      <vt:lpstr>Secondary Data</vt:lpstr>
      <vt:lpstr>Quick Brainstorming </vt:lpstr>
      <vt:lpstr>The 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Statistical Geography</dc:title>
  <dc:creator>USER</dc:creator>
  <cp:lastModifiedBy>USER</cp:lastModifiedBy>
  <cp:revision>28</cp:revision>
  <dcterms:created xsi:type="dcterms:W3CDTF">2020-08-19T10:32:21Z</dcterms:created>
  <dcterms:modified xsi:type="dcterms:W3CDTF">2020-08-20T13:38:40Z</dcterms:modified>
</cp:coreProperties>
</file>