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2" r:id="rId27"/>
    <p:sldId id="293" r:id="rId28"/>
    <p:sldId id="294" r:id="rId29"/>
    <p:sldId id="295" r:id="rId30"/>
    <p:sldId id="313" r:id="rId31"/>
    <p:sldId id="314" r:id="rId32"/>
    <p:sldId id="315" r:id="rId33"/>
    <p:sldId id="316" r:id="rId34"/>
    <p:sldId id="317" r:id="rId35"/>
    <p:sldId id="321" r:id="rId36"/>
    <p:sldId id="320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61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898" y="198247"/>
            <a:ext cx="8636203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050" y="1593850"/>
            <a:ext cx="8096250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7" Type="http://schemas.openxmlformats.org/officeDocument/2006/relationships/image" Target="../media/image5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harathanda/population-growth-and-economic-development-in-india?qid=c148573e-98d6-4959-b4c5-48d3716d4554&amp;v=&amp;b=&amp;from_search=1" TargetMode="External"/><Relationship Id="rId7" Type="http://schemas.openxmlformats.org/officeDocument/2006/relationships/hyperlink" Target="https://www.toppr.com/guides/geography/population/population-of-indi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com/search?q=population+distribution+in+india&amp;hl=en&amp;sxsrf=ALeKk03INBlpuVj7OWLcKd8VEfaS6Pg7tg:1599488491499&amp;source=lnms&amp;tbm=isch&amp;sa=X&amp;ved=2ahUKEwinpu76ntfrAhU8wjgGHf_pB0UQ_AUoAnoECA8QBA&amp;biw=1344&amp;bih=712" TargetMode="External"/><Relationship Id="rId5" Type="http://schemas.openxmlformats.org/officeDocument/2006/relationships/hyperlink" Target="https://en.wikipedia.org/wiki/Demographics_of_India" TargetMode="External"/><Relationship Id="rId4" Type="http://schemas.openxmlformats.org/officeDocument/2006/relationships/hyperlink" Target="https://www.slideshare.net/b4anuj/population-of-india-presenta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b.org/Publication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24003E1-8DFC-47D9-89BF-452E920A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D9FE302-7C78-48D1-B6F0-3EBA72909E59}"/>
              </a:ext>
            </a:extLst>
          </p:cNvPr>
          <p:cNvSpPr txBox="1"/>
          <p:nvPr/>
        </p:nvSpPr>
        <p:spPr>
          <a:xfrm>
            <a:off x="4419600" y="2286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GROWTH IN INDIA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703B0F-CE4A-4985-AE86-3153F43DCDC4}"/>
              </a:ext>
            </a:extLst>
          </p:cNvPr>
          <p:cNvSpPr txBox="1"/>
          <p:nvPr/>
        </p:nvSpPr>
        <p:spPr>
          <a:xfrm>
            <a:off x="5715000" y="3886200"/>
            <a:ext cx="346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BY : SK SAFIKUL HAQUE, GEOGRAPHY, KHARAGPUR COLLEGE.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9" y="30480"/>
            <a:ext cx="8990075" cy="885444"/>
            <a:chOff x="48769" y="30480"/>
            <a:chExt cx="8990075" cy="885444"/>
          </a:xfrm>
        </p:grpSpPr>
        <p:sp>
          <p:nvSpPr>
            <p:cNvPr id="3" name="object 3"/>
            <p:cNvSpPr/>
            <p:nvPr/>
          </p:nvSpPr>
          <p:spPr>
            <a:xfrm>
              <a:off x="181356" y="124968"/>
              <a:ext cx="8857488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69" y="30480"/>
              <a:ext cx="8721852" cy="885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152400"/>
              <a:ext cx="8763000" cy="4876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7340" y="135128"/>
            <a:ext cx="82048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000000"/>
                </a:solidFill>
                <a:latin typeface="Comic Sans MS"/>
                <a:cs typeface="Comic Sans MS"/>
              </a:rPr>
              <a:t>Population </a:t>
            </a:r>
            <a:r>
              <a:rPr sz="3000" dirty="0">
                <a:solidFill>
                  <a:srgbClr val="000000"/>
                </a:solidFill>
                <a:latin typeface="Comic Sans MS"/>
                <a:cs typeface="Comic Sans MS"/>
              </a:rPr>
              <a:t>share of state &amp; UT, </a:t>
            </a:r>
            <a:r>
              <a:rPr sz="3000" spc="-5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r>
              <a:rPr sz="3000" spc="-8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000" spc="-5" dirty="0">
                <a:solidFill>
                  <a:srgbClr val="000000"/>
                </a:solidFill>
                <a:latin typeface="Comic Sans MS"/>
                <a:cs typeface="Comic Sans MS"/>
              </a:rPr>
              <a:t>2011</a:t>
            </a:r>
            <a:endParaRPr sz="3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838200"/>
            <a:ext cx="7543800" cy="5558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22044" y="6499352"/>
            <a:ext cx="1973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Sources: </a:t>
            </a:r>
            <a:r>
              <a:rPr sz="1400" b="1" dirty="0">
                <a:latin typeface="Carlito"/>
                <a:cs typeface="Carlito"/>
              </a:rPr>
              <a:t>Census,</a:t>
            </a:r>
            <a:r>
              <a:rPr sz="1400" b="1" spc="-9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GOI,2011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556" y="201168"/>
            <a:ext cx="8628888" cy="1095755"/>
            <a:chOff x="257556" y="201168"/>
            <a:chExt cx="8628888" cy="1095755"/>
          </a:xfrm>
        </p:grpSpPr>
        <p:sp>
          <p:nvSpPr>
            <p:cNvPr id="3" name="object 3"/>
            <p:cNvSpPr/>
            <p:nvPr/>
          </p:nvSpPr>
          <p:spPr>
            <a:xfrm>
              <a:off x="257556" y="201168"/>
              <a:ext cx="8628888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60" y="205740"/>
              <a:ext cx="7626096" cy="10911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4800" y="228600"/>
            <a:ext cx="8534400" cy="91440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Comic Sans MS"/>
                <a:cs typeface="Comic Sans MS"/>
              </a:rPr>
              <a:t>Population </a:t>
            </a:r>
            <a:r>
              <a:rPr sz="2400" b="1" dirty="0">
                <a:latin typeface="Comic Sans MS"/>
                <a:cs typeface="Comic Sans MS"/>
              </a:rPr>
              <a:t>of </a:t>
            </a:r>
            <a:r>
              <a:rPr sz="2400" b="1" spc="-5" dirty="0">
                <a:latin typeface="Comic Sans MS"/>
                <a:cs typeface="Comic Sans MS"/>
              </a:rPr>
              <a:t>Indian States </a:t>
            </a:r>
            <a:r>
              <a:rPr sz="2400" b="1" dirty="0">
                <a:latin typeface="Comic Sans MS"/>
                <a:cs typeface="Comic Sans MS"/>
              </a:rPr>
              <a:t>Compared </a:t>
            </a:r>
            <a:r>
              <a:rPr sz="2400" b="1" spc="-5" dirty="0">
                <a:latin typeface="Comic Sans MS"/>
                <a:cs typeface="Comic Sans MS"/>
              </a:rPr>
              <a:t>to </a:t>
            </a:r>
            <a:r>
              <a:rPr sz="2400" b="1" dirty="0">
                <a:latin typeface="Comic Sans MS"/>
                <a:cs typeface="Comic Sans MS"/>
              </a:rPr>
              <a:t>a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10" dirty="0">
                <a:latin typeface="Comic Sans MS"/>
                <a:cs typeface="Comic Sans MS"/>
              </a:rPr>
              <a:t>Few</a:t>
            </a:r>
            <a:endParaRPr sz="2400">
              <a:latin typeface="Comic Sans MS"/>
              <a:cs typeface="Comic Sans MS"/>
            </a:endParaRPr>
          </a:p>
          <a:p>
            <a:pPr marL="635" algn="ctr">
              <a:lnSpc>
                <a:spcPct val="100000"/>
              </a:lnSpc>
              <a:tabLst>
                <a:tab pos="4001135" algn="l"/>
              </a:tabLst>
            </a:pPr>
            <a:r>
              <a:rPr sz="2400" b="1" spc="-5" dirty="0">
                <a:latin typeface="Comic Sans MS"/>
                <a:cs typeface="Comic Sans MS"/>
              </a:rPr>
              <a:t>Countries in </a:t>
            </a:r>
            <a:r>
              <a:rPr sz="2400" b="1" dirty="0">
                <a:latin typeface="Comic Sans MS"/>
                <a:cs typeface="Comic Sans MS"/>
              </a:rPr>
              <a:t>the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dirty="0">
                <a:latin typeface="Comic Sans MS"/>
                <a:cs typeface="Comic Sans MS"/>
              </a:rPr>
              <a:t>World</a:t>
            </a:r>
            <a:r>
              <a:rPr sz="2400" b="1" spc="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(in	million)</a:t>
            </a:r>
            <a:endParaRPr sz="2400">
              <a:latin typeface="Comic Sans MS"/>
              <a:cs typeface="Comic Sans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74650" y="1390650"/>
          <a:ext cx="8382000" cy="4790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5" dirty="0">
                          <a:latin typeface="Carlito"/>
                          <a:cs typeface="Carlito"/>
                        </a:rPr>
                        <a:t>State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Population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45" dirty="0">
                          <a:latin typeface="Carlito"/>
                          <a:cs typeface="Carlito"/>
                        </a:rPr>
                        <a:t>Vs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Country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28575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5" dirty="0">
                          <a:latin typeface="Carlito"/>
                          <a:cs typeface="Carlito"/>
                        </a:rPr>
                        <a:t>Population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Uttar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Pradesh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Brazil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Maharashtra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112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Japan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128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Bihar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104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Mexico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107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rlito"/>
                          <a:cs typeface="Carlito"/>
                        </a:rPr>
                        <a:t>West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Bengal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91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Philippines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92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Andhra</a:t>
                      </a:r>
                      <a:r>
                        <a:rPr sz="18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Pradesh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85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Germany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82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464184" marR="454659" indent="-1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Mad</a:t>
                      </a:r>
                      <a:r>
                        <a:rPr sz="1800" spc="-35" dirty="0">
                          <a:latin typeface="Carlito"/>
                          <a:cs typeface="Carlito"/>
                        </a:rPr>
                        <a:t>h</a:t>
                      </a:r>
                      <a:r>
                        <a:rPr sz="1800" spc="-25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  </a:t>
                      </a:r>
                      <a:r>
                        <a:rPr sz="1800" spc="-10" dirty="0">
                          <a:latin typeface="Carlito"/>
                          <a:cs typeface="Carlito"/>
                        </a:rPr>
                        <a:t>P</a:t>
                      </a:r>
                      <a:r>
                        <a:rPr sz="1800" spc="-40" dirty="0">
                          <a:latin typeface="Carlito"/>
                          <a:cs typeface="Carlito"/>
                        </a:rPr>
                        <a:t>r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ad</a:t>
                      </a:r>
                      <a:r>
                        <a:rPr sz="1800" spc="5" dirty="0">
                          <a:latin typeface="Carlito"/>
                          <a:cs typeface="Carlito"/>
                        </a:rPr>
                        <a:t>e</a:t>
                      </a:r>
                      <a:r>
                        <a:rPr sz="1800" spc="-5" dirty="0">
                          <a:latin typeface="Carlito"/>
                          <a:cs typeface="Carlito"/>
                        </a:rPr>
                        <a:t>sh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73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rlito"/>
                          <a:cs typeface="Carlito"/>
                        </a:rPr>
                        <a:t>Turkey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75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Carlito"/>
                          <a:cs typeface="Carlito"/>
                        </a:rPr>
                        <a:t>Tamil</a:t>
                      </a:r>
                      <a:r>
                        <a:rPr sz="1800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dirty="0">
                          <a:latin typeface="Carlito"/>
                          <a:cs typeface="Carlito"/>
                        </a:rPr>
                        <a:t>Nadu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72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Iran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73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Rajasthan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Thailand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5" dirty="0">
                          <a:latin typeface="Carlito"/>
                          <a:cs typeface="Carlito"/>
                        </a:rPr>
                        <a:t>Karnataka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UK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Gujarat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28575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rlito"/>
                          <a:cs typeface="Carlito"/>
                        </a:rPr>
                        <a:t>Italy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28575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88340" y="6343903"/>
            <a:ext cx="3140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Sources: </a:t>
            </a:r>
            <a:r>
              <a:rPr sz="1800" spc="-5" dirty="0">
                <a:latin typeface="Carlito"/>
                <a:cs typeface="Carlito"/>
              </a:rPr>
              <a:t>Census </a:t>
            </a:r>
            <a:r>
              <a:rPr sz="1800" spc="-15" dirty="0">
                <a:latin typeface="Carlito"/>
                <a:cs typeface="Carlito"/>
              </a:rPr>
              <a:t>GOI/World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Bank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710" y="264344"/>
            <a:ext cx="4870174" cy="703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16738"/>
            <a:ext cx="419290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omic Sans MS"/>
                <a:cs typeface="Comic Sans MS"/>
              </a:rPr>
              <a:t>Density of</a:t>
            </a:r>
            <a:r>
              <a:rPr sz="3200" spc="-5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mic Sans MS"/>
                <a:cs typeface="Comic Sans MS"/>
              </a:rPr>
              <a:t>Population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3915" y="381000"/>
            <a:ext cx="349758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440" y="1464309"/>
            <a:ext cx="8481060" cy="4649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C00000"/>
                </a:solidFill>
                <a:latin typeface="Carlito"/>
                <a:cs typeface="Carlito"/>
              </a:rPr>
              <a:t>‘</a:t>
            </a:r>
            <a:r>
              <a:rPr sz="2100" b="1" spc="-5" dirty="0">
                <a:solidFill>
                  <a:srgbClr val="FF0000"/>
                </a:solidFill>
                <a:latin typeface="Carlito"/>
                <a:cs typeface="Carlito"/>
              </a:rPr>
              <a:t>Density </a:t>
            </a:r>
            <a:r>
              <a:rPr sz="2100" b="1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100" b="1" spc="-10" dirty="0">
                <a:solidFill>
                  <a:srgbClr val="FF0000"/>
                </a:solidFill>
                <a:latin typeface="Carlito"/>
                <a:cs typeface="Carlito"/>
              </a:rPr>
              <a:t>Population’ </a:t>
            </a:r>
            <a:r>
              <a:rPr sz="2100" b="1" dirty="0">
                <a:latin typeface="Carlito"/>
                <a:cs typeface="Carlito"/>
              </a:rPr>
              <a:t>is </a:t>
            </a:r>
            <a:r>
              <a:rPr sz="2100" b="1" spc="-10" dirty="0">
                <a:latin typeface="Carlito"/>
                <a:cs typeface="Carlito"/>
              </a:rPr>
              <a:t>defined </a:t>
            </a:r>
            <a:r>
              <a:rPr sz="2100" b="1" dirty="0">
                <a:latin typeface="Carlito"/>
                <a:cs typeface="Carlito"/>
              </a:rPr>
              <a:t>as</a:t>
            </a:r>
            <a:r>
              <a:rPr sz="2100" b="1" spc="-1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the</a:t>
            </a:r>
            <a:endParaRPr sz="2100" dirty="0">
              <a:latin typeface="Carlito"/>
              <a:cs typeface="Carlito"/>
            </a:endParaRPr>
          </a:p>
          <a:p>
            <a:pPr marL="444500">
              <a:lnSpc>
                <a:spcPct val="100000"/>
              </a:lnSpc>
            </a:pPr>
            <a:r>
              <a:rPr sz="2100" b="1" spc="-5" dirty="0">
                <a:latin typeface="Carlito"/>
                <a:cs typeface="Carlito"/>
              </a:rPr>
              <a:t>number </a:t>
            </a:r>
            <a:r>
              <a:rPr sz="2100" b="1" dirty="0">
                <a:latin typeface="Carlito"/>
                <a:cs typeface="Carlito"/>
              </a:rPr>
              <a:t>of </a:t>
            </a:r>
            <a:r>
              <a:rPr sz="2100" b="1" spc="-5" dirty="0">
                <a:latin typeface="Carlito"/>
                <a:cs typeface="Carlito"/>
              </a:rPr>
              <a:t>persons </a:t>
            </a:r>
            <a:r>
              <a:rPr sz="2100" b="1" dirty="0">
                <a:latin typeface="Carlito"/>
                <a:cs typeface="Carlito"/>
              </a:rPr>
              <a:t>per </a:t>
            </a:r>
            <a:r>
              <a:rPr sz="2100" b="1" spc="-10" dirty="0">
                <a:latin typeface="Carlito"/>
                <a:cs typeface="Carlito"/>
              </a:rPr>
              <a:t>square</a:t>
            </a:r>
            <a:r>
              <a:rPr sz="2100" b="1" spc="-5" dirty="0">
                <a:latin typeface="Carlito"/>
                <a:cs typeface="Carlito"/>
              </a:rPr>
              <a:t> </a:t>
            </a:r>
            <a:r>
              <a:rPr sz="2100" b="1" spc="-25" dirty="0">
                <a:latin typeface="Carlito"/>
                <a:cs typeface="Carlito"/>
              </a:rPr>
              <a:t>kilometer.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 dirty="0">
              <a:latin typeface="Carlito"/>
              <a:cs typeface="Carlito"/>
            </a:endParaRPr>
          </a:p>
          <a:p>
            <a:pPr marL="444500" marR="3509010" indent="-342900">
              <a:lnSpc>
                <a:spcPct val="100000"/>
              </a:lnSpc>
            </a:pPr>
            <a:r>
              <a:rPr sz="2100" b="1" spc="-5" dirty="0">
                <a:latin typeface="Carlito"/>
                <a:cs typeface="Carlito"/>
              </a:rPr>
              <a:t>With </a:t>
            </a:r>
            <a:r>
              <a:rPr sz="2100" b="1" dirty="0">
                <a:latin typeface="Carlito"/>
                <a:cs typeface="Carlito"/>
              </a:rPr>
              <a:t>a </a:t>
            </a:r>
            <a:r>
              <a:rPr sz="2100" b="1" spc="-5" dirty="0">
                <a:latin typeface="Carlito"/>
                <a:cs typeface="Carlito"/>
              </a:rPr>
              <a:t>population </a:t>
            </a:r>
            <a:r>
              <a:rPr sz="2100" b="1" dirty="0">
                <a:latin typeface="Carlito"/>
                <a:cs typeface="Carlito"/>
              </a:rPr>
              <a:t>density of </a:t>
            </a:r>
            <a:r>
              <a:rPr sz="2100" b="1" spc="-5" dirty="0">
                <a:solidFill>
                  <a:srgbClr val="FF0000"/>
                </a:solidFill>
                <a:latin typeface="Carlito"/>
                <a:cs typeface="Carlito"/>
              </a:rPr>
              <a:t>382/km</a:t>
            </a:r>
            <a:r>
              <a:rPr sz="2100" b="1" spc="-7" baseline="25793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2100" b="1" spc="-5" dirty="0">
                <a:latin typeface="Carlito"/>
                <a:cs typeface="Carlito"/>
              </a:rPr>
              <a:t>,</a:t>
            </a:r>
            <a:r>
              <a:rPr sz="2100" b="1" spc="-9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India  </a:t>
            </a:r>
            <a:r>
              <a:rPr sz="2100" b="1" spc="-15" dirty="0">
                <a:latin typeface="Carlito"/>
                <a:cs typeface="Carlito"/>
              </a:rPr>
              <a:t>ranks </a:t>
            </a:r>
            <a:r>
              <a:rPr sz="2100" b="1" spc="-10" dirty="0">
                <a:solidFill>
                  <a:srgbClr val="FF0000"/>
                </a:solidFill>
                <a:latin typeface="Carlito"/>
                <a:cs typeface="Carlito"/>
              </a:rPr>
              <a:t>31st </a:t>
            </a:r>
            <a:r>
              <a:rPr sz="2100" b="1" spc="-5" dirty="0">
                <a:latin typeface="Carlito"/>
                <a:cs typeface="Carlito"/>
              </a:rPr>
              <a:t>among </a:t>
            </a:r>
            <a:r>
              <a:rPr sz="2100" b="1" dirty="0">
                <a:latin typeface="Carlito"/>
                <a:cs typeface="Carlito"/>
              </a:rPr>
              <a:t>the </a:t>
            </a:r>
            <a:r>
              <a:rPr sz="2100" b="1" spc="-10" dirty="0">
                <a:latin typeface="Carlito"/>
                <a:cs typeface="Carlito"/>
              </a:rPr>
              <a:t>most </a:t>
            </a:r>
            <a:r>
              <a:rPr sz="2100" b="1" dirty="0">
                <a:latin typeface="Carlito"/>
                <a:cs typeface="Carlito"/>
              </a:rPr>
              <a:t>densely  </a:t>
            </a:r>
            <a:r>
              <a:rPr sz="2100" b="1" spc="-10" dirty="0">
                <a:latin typeface="Carlito"/>
                <a:cs typeface="Carlito"/>
              </a:rPr>
              <a:t>populated </a:t>
            </a:r>
            <a:r>
              <a:rPr sz="2100" b="1" spc="-5" dirty="0">
                <a:latin typeface="Carlito"/>
                <a:cs typeface="Carlito"/>
              </a:rPr>
              <a:t>countries </a:t>
            </a:r>
            <a:r>
              <a:rPr sz="2100" b="1" dirty="0">
                <a:latin typeface="Carlito"/>
                <a:cs typeface="Carlito"/>
              </a:rPr>
              <a:t>in the </a:t>
            </a:r>
            <a:r>
              <a:rPr sz="2100" b="1" spc="-5" dirty="0">
                <a:latin typeface="Carlito"/>
                <a:cs typeface="Carlito"/>
              </a:rPr>
              <a:t>world.  </a:t>
            </a:r>
            <a:r>
              <a:rPr sz="2100" b="1" spc="-10" dirty="0">
                <a:latin typeface="Carlito"/>
                <a:cs typeface="Carlito"/>
              </a:rPr>
              <a:t>(Singapore </a:t>
            </a:r>
            <a:r>
              <a:rPr sz="2100" b="1" spc="-15" dirty="0">
                <a:latin typeface="Carlito"/>
                <a:cs typeface="Carlito"/>
              </a:rPr>
              <a:t>ranks </a:t>
            </a:r>
            <a:r>
              <a:rPr sz="2100" b="1" spc="-5" dirty="0">
                <a:latin typeface="Carlito"/>
                <a:cs typeface="Carlito"/>
              </a:rPr>
              <a:t>1</a:t>
            </a:r>
            <a:r>
              <a:rPr sz="2100" b="1" spc="-7" baseline="25793" dirty="0">
                <a:latin typeface="Carlito"/>
                <a:cs typeface="Carlito"/>
              </a:rPr>
              <a:t>st</a:t>
            </a:r>
            <a:r>
              <a:rPr sz="2100" b="1" spc="232" baseline="25793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-7301/km</a:t>
            </a:r>
            <a:r>
              <a:rPr sz="2100" b="1" spc="-7" baseline="25793" dirty="0">
                <a:latin typeface="Carlito"/>
                <a:cs typeface="Carlito"/>
              </a:rPr>
              <a:t>2</a:t>
            </a:r>
            <a:r>
              <a:rPr sz="2100" b="1" spc="-5" dirty="0">
                <a:latin typeface="Carlito"/>
                <a:cs typeface="Carlito"/>
              </a:rPr>
              <a:t>)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50" dirty="0">
              <a:latin typeface="Carlito"/>
              <a:cs typeface="Carlito"/>
            </a:endParaRPr>
          </a:p>
          <a:p>
            <a:pPr marL="939800" marR="17780" indent="-915035" algn="just">
              <a:lnSpc>
                <a:spcPct val="100000"/>
              </a:lnSpc>
            </a:pPr>
            <a:r>
              <a:rPr sz="2400" b="1" spc="-20" dirty="0">
                <a:latin typeface="Carlito"/>
                <a:cs typeface="Carlito"/>
              </a:rPr>
              <a:t>Even </a:t>
            </a:r>
            <a:r>
              <a:rPr sz="2400" b="1" spc="-5" dirty="0">
                <a:latin typeface="Carlito"/>
                <a:cs typeface="Carlito"/>
              </a:rPr>
              <a:t>though India accounts </a:t>
            </a:r>
            <a:r>
              <a:rPr sz="2400" b="1" spc="-15" dirty="0">
                <a:latin typeface="Carlito"/>
                <a:cs typeface="Carlito"/>
              </a:rPr>
              <a:t>for </a:t>
            </a:r>
            <a:r>
              <a:rPr sz="2400" b="1" spc="-5" dirty="0">
                <a:latin typeface="Carlito"/>
                <a:cs typeface="Carlito"/>
              </a:rPr>
              <a:t>only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2.4%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surface area </a:t>
            </a:r>
            <a:r>
              <a:rPr sz="2400" b="1" dirty="0">
                <a:latin typeface="Carlito"/>
                <a:cs typeface="Carlito"/>
              </a:rPr>
              <a:t>of </a:t>
            </a: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spc="53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earth, it </a:t>
            </a:r>
            <a:r>
              <a:rPr sz="2400" b="1" spc="-10" dirty="0">
                <a:latin typeface="Carlito"/>
                <a:cs typeface="Carlito"/>
              </a:rPr>
              <a:t>contributes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17.5% </a:t>
            </a:r>
            <a:r>
              <a:rPr sz="2400" b="1" spc="-15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2400" b="1" spc="-5" dirty="0">
                <a:solidFill>
                  <a:srgbClr val="FF0000"/>
                </a:solidFill>
                <a:latin typeface="Carlito"/>
                <a:cs typeface="Carlito"/>
              </a:rPr>
              <a:t>the world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population</a:t>
            </a:r>
            <a:r>
              <a:rPr sz="2400" b="1" spc="-10" dirty="0">
                <a:latin typeface="Carlito"/>
                <a:cs typeface="Carlito"/>
              </a:rPr>
              <a:t>, which  </a:t>
            </a:r>
            <a:r>
              <a:rPr sz="2400" b="1" spc="-5" dirty="0">
                <a:latin typeface="Carlito"/>
                <a:cs typeface="Carlito"/>
              </a:rPr>
              <a:t>is </a:t>
            </a:r>
            <a:r>
              <a:rPr sz="2400" b="1" spc="-10" dirty="0">
                <a:latin typeface="Carlito"/>
                <a:cs typeface="Carlito"/>
              </a:rPr>
              <a:t>extremely large. Where </a:t>
            </a:r>
            <a:r>
              <a:rPr sz="2400" b="1" dirty="0">
                <a:latin typeface="Carlito"/>
                <a:cs typeface="Carlito"/>
              </a:rPr>
              <a:t>as </a:t>
            </a:r>
            <a:r>
              <a:rPr sz="2400" b="1" spc="-5" dirty="0">
                <a:latin typeface="Carlito"/>
                <a:cs typeface="Carlito"/>
              </a:rPr>
              <a:t>USA, accounting </a:t>
            </a:r>
            <a:r>
              <a:rPr sz="2400" b="1" spc="-15" dirty="0">
                <a:latin typeface="Carlito"/>
                <a:cs typeface="Carlito"/>
              </a:rPr>
              <a:t>for </a:t>
            </a:r>
            <a:r>
              <a:rPr sz="2400" b="1" spc="-5" dirty="0">
                <a:solidFill>
                  <a:srgbClr val="6F2F9F"/>
                </a:solidFill>
                <a:latin typeface="Carlito"/>
                <a:cs typeface="Carlito"/>
              </a:rPr>
              <a:t>7.2% </a:t>
            </a:r>
            <a:r>
              <a:rPr sz="2400" b="1" spc="-10" dirty="0">
                <a:solidFill>
                  <a:srgbClr val="6F2F9F"/>
                </a:solidFill>
                <a:latin typeface="Carlito"/>
                <a:cs typeface="Carlito"/>
              </a:rPr>
              <a:t>of  </a:t>
            </a:r>
            <a:r>
              <a:rPr sz="2400" b="1" spc="-5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2400" b="1" spc="-25" dirty="0">
                <a:solidFill>
                  <a:srgbClr val="6F2F9F"/>
                </a:solidFill>
                <a:latin typeface="Carlito"/>
                <a:cs typeface="Carlito"/>
              </a:rPr>
              <a:t>earth’s </a:t>
            </a:r>
            <a:r>
              <a:rPr sz="2400" b="1" spc="-10" dirty="0">
                <a:solidFill>
                  <a:srgbClr val="6F2F9F"/>
                </a:solidFill>
                <a:latin typeface="Carlito"/>
                <a:cs typeface="Carlito"/>
              </a:rPr>
              <a:t>surface area, </a:t>
            </a:r>
            <a:r>
              <a:rPr sz="2400" b="1" spc="-10" dirty="0">
                <a:latin typeface="Carlito"/>
                <a:cs typeface="Carlito"/>
              </a:rPr>
              <a:t>contributes </a:t>
            </a:r>
            <a:r>
              <a:rPr sz="2400" b="1" dirty="0">
                <a:latin typeface="Carlito"/>
                <a:cs typeface="Carlito"/>
              </a:rPr>
              <a:t>only </a:t>
            </a:r>
            <a:r>
              <a:rPr sz="2400" b="1" spc="-5" dirty="0">
                <a:solidFill>
                  <a:srgbClr val="6F2F9F"/>
                </a:solidFill>
                <a:latin typeface="Carlito"/>
                <a:cs typeface="Carlito"/>
              </a:rPr>
              <a:t>4.5% </a:t>
            </a:r>
            <a:r>
              <a:rPr sz="2400" b="1" spc="-15" dirty="0">
                <a:solidFill>
                  <a:srgbClr val="6F2F9F"/>
                </a:solidFill>
                <a:latin typeface="Carlito"/>
                <a:cs typeface="Carlito"/>
              </a:rPr>
              <a:t>to </a:t>
            </a:r>
            <a:r>
              <a:rPr sz="2400" b="1" spc="-5" dirty="0">
                <a:solidFill>
                  <a:srgbClr val="6F2F9F"/>
                </a:solidFill>
                <a:latin typeface="Carlito"/>
                <a:cs typeface="Carlito"/>
              </a:rPr>
              <a:t>the world  population.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140104"/>
            <a:ext cx="8441840" cy="910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090" y="113487"/>
            <a:ext cx="74942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4540" marR="5080" indent="-3292475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FFFF"/>
                </a:solidFill>
                <a:latin typeface="Comic Sans MS"/>
                <a:cs typeface="Comic Sans MS"/>
              </a:rPr>
              <a:t>Top Ten Most </a:t>
            </a:r>
            <a:r>
              <a:rPr spc="-10" dirty="0">
                <a:solidFill>
                  <a:srgbClr val="FFFFFF"/>
                </a:solidFill>
                <a:latin typeface="Comic Sans MS"/>
                <a:cs typeface="Comic Sans MS"/>
              </a:rPr>
              <a:t>Densely </a:t>
            </a:r>
            <a:r>
              <a:rPr spc="-5" dirty="0">
                <a:solidFill>
                  <a:srgbClr val="FFFFFF"/>
                </a:solidFill>
                <a:latin typeface="Comic Sans MS"/>
                <a:cs typeface="Comic Sans MS"/>
              </a:rPr>
              <a:t>Populated States of  </a:t>
            </a:r>
            <a:r>
              <a:rPr spc="-10" dirty="0">
                <a:solidFill>
                  <a:srgbClr val="FFFFFF"/>
                </a:solidFill>
                <a:latin typeface="Comic Sans MS"/>
                <a:cs typeface="Comic Sans MS"/>
              </a:rPr>
              <a:t>India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3250" y="1132077"/>
          <a:ext cx="8154669" cy="389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0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S.No.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b="1" spc="-15" dirty="0">
                          <a:latin typeface="Carlito"/>
                          <a:cs typeface="Carlito"/>
                        </a:rPr>
                        <a:t>States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6891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Population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 Density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(per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square</a:t>
                      </a:r>
                      <a:r>
                        <a:rPr sz="1800" b="1" spc="-5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km)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Bihar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1,102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25" dirty="0">
                          <a:latin typeface="Carlito"/>
                          <a:cs typeface="Carlito"/>
                        </a:rPr>
                        <a:t>West</a:t>
                      </a:r>
                      <a:r>
                        <a:rPr sz="18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Bengal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1,029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5" dirty="0">
                          <a:latin typeface="Carlito"/>
                          <a:cs typeface="Carlito"/>
                        </a:rPr>
                        <a:t>Kerala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859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Uttar Pradesh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689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Haryana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573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30" dirty="0">
                          <a:latin typeface="Carlito"/>
                          <a:cs typeface="Carlito"/>
                        </a:rPr>
                        <a:t>Tamil</a:t>
                      </a:r>
                      <a:r>
                        <a:rPr sz="18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Nadu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555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Punjab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550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Jharkhand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442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Assam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397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10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Goa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394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64540" y="5500827"/>
            <a:ext cx="76841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Arunachal </a:t>
            </a:r>
            <a:r>
              <a:rPr sz="2400" b="1" spc="-10" dirty="0">
                <a:solidFill>
                  <a:srgbClr val="FF0000"/>
                </a:solidFill>
                <a:latin typeface="Carlito"/>
                <a:cs typeface="Carlito"/>
              </a:rPr>
              <a:t>Pradesh </a:t>
            </a:r>
            <a:r>
              <a:rPr sz="2400" b="1" dirty="0">
                <a:solidFill>
                  <a:srgbClr val="FF0000"/>
                </a:solidFill>
                <a:latin typeface="Carlito"/>
                <a:cs typeface="Carlito"/>
              </a:rPr>
              <a:t>and Andaman &amp; Nicobar Islands </a:t>
            </a:r>
            <a:r>
              <a:rPr sz="2400" b="1" spc="-15" dirty="0">
                <a:latin typeface="Carlito"/>
                <a:cs typeface="Carlito"/>
              </a:rPr>
              <a:t>have</a:t>
            </a:r>
            <a:r>
              <a:rPr sz="2400" b="1" spc="-18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the  </a:t>
            </a:r>
            <a:r>
              <a:rPr sz="2400" b="1" spc="-10" dirty="0">
                <a:latin typeface="Carlito"/>
                <a:cs typeface="Carlito"/>
              </a:rPr>
              <a:t>lowest </a:t>
            </a:r>
            <a:r>
              <a:rPr sz="2400" b="1" spc="-5" dirty="0">
                <a:latin typeface="Carlito"/>
                <a:cs typeface="Carlito"/>
              </a:rPr>
              <a:t>population </a:t>
            </a:r>
            <a:r>
              <a:rPr sz="2400" b="1" dirty="0">
                <a:latin typeface="Carlito"/>
                <a:cs typeface="Carlito"/>
              </a:rPr>
              <a:t>densities among the </a:t>
            </a:r>
            <a:r>
              <a:rPr sz="2400" b="1" spc="-5" dirty="0">
                <a:latin typeface="Carlito"/>
                <a:cs typeface="Carlito"/>
              </a:rPr>
              <a:t>Indian </a:t>
            </a:r>
            <a:r>
              <a:rPr sz="2400" b="1" spc="-20" dirty="0">
                <a:latin typeface="Carlito"/>
                <a:cs typeface="Carlito"/>
              </a:rPr>
              <a:t>states </a:t>
            </a:r>
            <a:r>
              <a:rPr sz="2400" b="1" dirty="0">
                <a:latin typeface="Carlito"/>
                <a:cs typeface="Carlito"/>
              </a:rPr>
              <a:t>and  union </a:t>
            </a:r>
            <a:r>
              <a:rPr sz="2400" b="1" spc="-10" dirty="0">
                <a:latin typeface="Carlito"/>
                <a:cs typeface="Carlito"/>
              </a:rPr>
              <a:t>territories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b="1" spc="-15" dirty="0">
                <a:latin typeface="Carlito"/>
                <a:cs typeface="Carlito"/>
              </a:rPr>
              <a:t>respectively.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5082032"/>
            <a:ext cx="4208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rlito"/>
                <a:cs typeface="Carlito"/>
              </a:rPr>
              <a:t>Source: </a:t>
            </a:r>
            <a:r>
              <a:rPr sz="1200" b="1" spc="-10" dirty="0">
                <a:latin typeface="Carlito"/>
                <a:cs typeface="Carlito"/>
              </a:rPr>
              <a:t>Family </a:t>
            </a:r>
            <a:r>
              <a:rPr sz="1200" b="1" spc="-15" dirty="0">
                <a:latin typeface="Carlito"/>
                <a:cs typeface="Carlito"/>
              </a:rPr>
              <a:t>Welfare </a:t>
            </a:r>
            <a:r>
              <a:rPr sz="1200" b="1" spc="-5" dirty="0">
                <a:latin typeface="Carlito"/>
                <a:cs typeface="Carlito"/>
              </a:rPr>
              <a:t>Statistics </a:t>
            </a:r>
            <a:r>
              <a:rPr sz="1200" b="1" dirty="0">
                <a:latin typeface="Carlito"/>
                <a:cs typeface="Carlito"/>
              </a:rPr>
              <a:t>in India - 2011 &amp;</a:t>
            </a:r>
            <a:r>
              <a:rPr sz="1200" b="1" spc="15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CensusIndia.gov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38" y="262759"/>
            <a:ext cx="8289440" cy="121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948" rIns="0" bIns="0" rtlCol="0">
            <a:spAutoFit/>
          </a:bodyPr>
          <a:lstStyle/>
          <a:p>
            <a:pPr marL="2277745" marR="5080" indent="-1381125">
              <a:lnSpc>
                <a:spcPct val="100000"/>
              </a:lnSpc>
              <a:spcBef>
                <a:spcPts val="100"/>
              </a:spcBef>
            </a:pPr>
            <a:r>
              <a:rPr sz="3500" dirty="0">
                <a:solidFill>
                  <a:srgbClr val="FFFFFF"/>
                </a:solidFill>
                <a:latin typeface="Comic Sans MS"/>
                <a:cs typeface="Comic Sans MS"/>
              </a:rPr>
              <a:t>Population Density of India </a:t>
            </a:r>
            <a:r>
              <a:rPr sz="3500" spc="-5" dirty="0">
                <a:solidFill>
                  <a:srgbClr val="FFFFFF"/>
                </a:solidFill>
                <a:latin typeface="Comic Sans MS"/>
                <a:cs typeface="Comic Sans MS"/>
              </a:rPr>
              <a:t>in</a:t>
            </a:r>
            <a:r>
              <a:rPr sz="3500" spc="-14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500" dirty="0">
                <a:solidFill>
                  <a:srgbClr val="FFFFFF"/>
                </a:solidFill>
                <a:latin typeface="Comic Sans MS"/>
                <a:cs typeface="Comic Sans MS"/>
              </a:rPr>
              <a:t>a  chronological</a:t>
            </a:r>
            <a:r>
              <a:rPr sz="35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500" dirty="0">
                <a:solidFill>
                  <a:srgbClr val="FFFFFF"/>
                </a:solidFill>
                <a:latin typeface="Comic Sans MS"/>
                <a:cs typeface="Comic Sans MS"/>
              </a:rPr>
              <a:t>order</a:t>
            </a:r>
            <a:endParaRPr sz="3500">
              <a:latin typeface="Comic Sans MS"/>
              <a:cs typeface="Comic Sans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60450" y="1593850"/>
          <a:ext cx="6934200" cy="48207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65" dirty="0">
                          <a:latin typeface="Carlito"/>
                          <a:cs typeface="Carlito"/>
                        </a:rPr>
                        <a:t>Year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10" dirty="0">
                          <a:latin typeface="Carlito"/>
                          <a:cs typeface="Carlito"/>
                        </a:rPr>
                        <a:t>Density </a:t>
                      </a:r>
                      <a:r>
                        <a:rPr sz="2800" b="1" spc="-5" dirty="0">
                          <a:latin typeface="Carlito"/>
                          <a:cs typeface="Carlito"/>
                        </a:rPr>
                        <a:t>of </a:t>
                      </a:r>
                      <a:r>
                        <a:rPr sz="2800" b="1" spc="-10" dirty="0">
                          <a:latin typeface="Carlito"/>
                          <a:cs typeface="Carlito"/>
                        </a:rPr>
                        <a:t>population </a:t>
                      </a:r>
                      <a:r>
                        <a:rPr sz="2800" b="1" spc="-5" dirty="0">
                          <a:latin typeface="Carlito"/>
                          <a:cs typeface="Carlito"/>
                        </a:rPr>
                        <a:t>per sq</a:t>
                      </a:r>
                      <a:r>
                        <a:rPr sz="2800" b="1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800" b="1" spc="-5" dirty="0">
                          <a:latin typeface="Carlito"/>
                          <a:cs typeface="Carlito"/>
                        </a:rPr>
                        <a:t>km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1901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77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1911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82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1921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81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1931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90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1941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103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1951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117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1961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142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1971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177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1981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216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1991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274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2001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324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2011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382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298194" y="6431686"/>
            <a:ext cx="6169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rlito"/>
                <a:cs typeface="Carlito"/>
              </a:rPr>
              <a:t>Source: </a:t>
            </a:r>
            <a:r>
              <a:rPr sz="1800" spc="-10" dirty="0">
                <a:latin typeface="Carlito"/>
                <a:cs typeface="Carlito"/>
              </a:rPr>
              <a:t>Family </a:t>
            </a:r>
            <a:r>
              <a:rPr sz="1800" spc="-20" dirty="0">
                <a:latin typeface="Carlito"/>
                <a:cs typeface="Carlito"/>
              </a:rPr>
              <a:t>Welfare </a:t>
            </a:r>
            <a:r>
              <a:rPr sz="1800" spc="-10" dirty="0">
                <a:latin typeface="Carlito"/>
                <a:cs typeface="Carlito"/>
              </a:rPr>
              <a:t>Statistics </a:t>
            </a:r>
            <a:r>
              <a:rPr sz="1800" spc="-5" dirty="0">
                <a:latin typeface="Carlito"/>
                <a:cs typeface="Carlito"/>
              </a:rPr>
              <a:t>in India </a:t>
            </a:r>
            <a:r>
              <a:rPr sz="1800" dirty="0">
                <a:latin typeface="Carlito"/>
                <a:cs typeface="Carlito"/>
              </a:rPr>
              <a:t>- 2011 &amp;</a:t>
            </a:r>
            <a:r>
              <a:rPr sz="1800" spc="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CensusIndia.gov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60960"/>
            <a:ext cx="6399530" cy="1762125"/>
            <a:chOff x="201168" y="60960"/>
            <a:chExt cx="6399530" cy="1762125"/>
          </a:xfrm>
        </p:grpSpPr>
        <p:sp>
          <p:nvSpPr>
            <p:cNvPr id="3" name="object 3"/>
            <p:cNvSpPr/>
            <p:nvPr/>
          </p:nvSpPr>
          <p:spPr>
            <a:xfrm>
              <a:off x="409956" y="246888"/>
              <a:ext cx="6190488" cy="1237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168" y="60960"/>
              <a:ext cx="6192012" cy="17617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74319"/>
              <a:ext cx="609600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274319"/>
              <a:ext cx="6096000" cy="1143000"/>
            </a:xfrm>
            <a:custGeom>
              <a:avLst/>
              <a:gdLst/>
              <a:ahLst/>
              <a:cxnLst/>
              <a:rect l="l" t="t" r="r" b="b"/>
              <a:pathLst>
                <a:path w="6096000" h="1143000">
                  <a:moveTo>
                    <a:pt x="0" y="1143000"/>
                  </a:moveTo>
                  <a:lnTo>
                    <a:pt x="6096000" y="1143000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5940" y="198247"/>
            <a:ext cx="52997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omic Sans MS"/>
                <a:cs typeface="Comic Sans MS"/>
              </a:rPr>
              <a:t>Sex wise </a:t>
            </a:r>
            <a:r>
              <a:rPr sz="4000" spc="-5" dirty="0">
                <a:solidFill>
                  <a:srgbClr val="000000"/>
                </a:solidFill>
                <a:latin typeface="Comic Sans MS"/>
                <a:cs typeface="Comic Sans MS"/>
              </a:rPr>
              <a:t>composition  of population in</a:t>
            </a:r>
            <a:r>
              <a:rPr sz="40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526489"/>
            <a:ext cx="775017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0" dirty="0">
                <a:solidFill>
                  <a:srgbClr val="FF0000"/>
                </a:solidFill>
                <a:latin typeface="Carlito"/>
                <a:cs typeface="Carlito"/>
              </a:rPr>
              <a:t>Sex ratio: </a:t>
            </a:r>
            <a:r>
              <a:rPr sz="3000" b="1" dirty="0">
                <a:latin typeface="Carlito"/>
                <a:cs typeface="Carlito"/>
              </a:rPr>
              <a:t>No. of </a:t>
            </a:r>
            <a:r>
              <a:rPr sz="3000" b="1" spc="-15" dirty="0">
                <a:latin typeface="Carlito"/>
                <a:cs typeface="Carlito"/>
              </a:rPr>
              <a:t>females </a:t>
            </a:r>
            <a:r>
              <a:rPr sz="3000" b="1" dirty="0">
                <a:latin typeface="Carlito"/>
                <a:cs typeface="Carlito"/>
              </a:rPr>
              <a:t>per </a:t>
            </a:r>
            <a:r>
              <a:rPr sz="3000" b="1" spc="-5" dirty="0">
                <a:latin typeface="Carlito"/>
                <a:cs typeface="Carlito"/>
              </a:rPr>
              <a:t>thousand</a:t>
            </a:r>
            <a:r>
              <a:rPr sz="3000" b="1" spc="20" dirty="0">
                <a:latin typeface="Carlito"/>
                <a:cs typeface="Carlito"/>
              </a:rPr>
              <a:t> </a:t>
            </a:r>
            <a:r>
              <a:rPr sz="3000" b="1" spc="-10" dirty="0">
                <a:latin typeface="Carlito"/>
                <a:cs typeface="Carlito"/>
              </a:rPr>
              <a:t>males.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9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b="1" spc="-5" dirty="0">
                <a:latin typeface="Carlito"/>
                <a:cs typeface="Carlito"/>
              </a:rPr>
              <a:t>All </a:t>
            </a:r>
            <a:r>
              <a:rPr sz="3000" b="1" dirty="0">
                <a:latin typeface="Carlito"/>
                <a:cs typeface="Carlito"/>
              </a:rPr>
              <a:t>time </a:t>
            </a:r>
            <a:r>
              <a:rPr sz="3000" b="1" spc="-15" dirty="0">
                <a:latin typeface="Carlito"/>
                <a:cs typeface="Carlito"/>
              </a:rPr>
              <a:t>lowest sex </a:t>
            </a:r>
            <a:r>
              <a:rPr sz="3000" b="1" spc="-20" dirty="0">
                <a:latin typeface="Carlito"/>
                <a:cs typeface="Carlito"/>
              </a:rPr>
              <a:t>ratio </a:t>
            </a:r>
            <a:r>
              <a:rPr sz="3000" b="1" spc="-15" dirty="0">
                <a:latin typeface="Carlito"/>
                <a:cs typeface="Carlito"/>
              </a:rPr>
              <a:t>was </a:t>
            </a:r>
            <a:r>
              <a:rPr sz="3000" b="1" dirty="0">
                <a:latin typeface="Carlito"/>
                <a:cs typeface="Carlito"/>
              </a:rPr>
              <a:t>927 in</a:t>
            </a:r>
            <a:r>
              <a:rPr sz="3000" b="1" spc="10" dirty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1991.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500">
              <a:latin typeface="Carlito"/>
              <a:cs typeface="Carlito"/>
            </a:endParaRPr>
          </a:p>
          <a:p>
            <a:pPr marL="355600" marR="433070" indent="-343535">
              <a:lnSpc>
                <a:spcPts val="2880"/>
              </a:lnSpc>
              <a:spcBef>
                <a:spcPts val="5"/>
              </a:spcBef>
            </a:pPr>
            <a:r>
              <a:rPr sz="3000" b="1" spc="-5" dirty="0">
                <a:latin typeface="Carlito"/>
                <a:cs typeface="Carlito"/>
              </a:rPr>
              <a:t>The </a:t>
            </a:r>
            <a:r>
              <a:rPr sz="3000" b="1" spc="-15" dirty="0">
                <a:latin typeface="Carlito"/>
                <a:cs typeface="Carlito"/>
              </a:rPr>
              <a:t>sex </a:t>
            </a:r>
            <a:r>
              <a:rPr sz="3000" b="1" spc="-20" dirty="0">
                <a:latin typeface="Carlito"/>
                <a:cs typeface="Carlito"/>
              </a:rPr>
              <a:t>ratio </a:t>
            </a:r>
            <a:r>
              <a:rPr sz="3000" b="1" dirty="0">
                <a:latin typeface="Carlito"/>
                <a:cs typeface="Carlito"/>
              </a:rPr>
              <a:t>of India has </a:t>
            </a:r>
            <a:r>
              <a:rPr sz="3000" b="1" spc="-5" dirty="0">
                <a:latin typeface="Carlito"/>
                <a:cs typeface="Carlito"/>
              </a:rPr>
              <a:t>shown </a:t>
            </a:r>
            <a:r>
              <a:rPr sz="3000" b="1" spc="-15" dirty="0">
                <a:latin typeface="Carlito"/>
                <a:cs typeface="Carlito"/>
              </a:rPr>
              <a:t>improvement  </a:t>
            </a:r>
            <a:r>
              <a:rPr sz="3000" b="1" spc="-5" dirty="0">
                <a:latin typeface="Carlito"/>
                <a:cs typeface="Carlito"/>
              </a:rPr>
              <a:t>during </a:t>
            </a:r>
            <a:r>
              <a:rPr sz="3000" b="1" spc="-15" dirty="0">
                <a:latin typeface="Carlito"/>
                <a:cs typeface="Carlito"/>
              </a:rPr>
              <a:t>last </a:t>
            </a:r>
            <a:r>
              <a:rPr sz="3000" b="1" spc="-10" dirty="0">
                <a:latin typeface="Carlito"/>
                <a:cs typeface="Carlito"/>
              </a:rPr>
              <a:t>two</a:t>
            </a:r>
            <a:r>
              <a:rPr sz="3000" b="1" spc="20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decades.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5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</a:pPr>
            <a:r>
              <a:rPr sz="3000" b="1" spc="-20" dirty="0">
                <a:solidFill>
                  <a:srgbClr val="00AF50"/>
                </a:solidFill>
                <a:latin typeface="Carlito"/>
                <a:cs typeface="Carlito"/>
              </a:rPr>
              <a:t>Sex </a:t>
            </a:r>
            <a:r>
              <a:rPr sz="3000" b="1" spc="-25" dirty="0">
                <a:solidFill>
                  <a:srgbClr val="00AF50"/>
                </a:solidFill>
                <a:latin typeface="Carlito"/>
                <a:cs typeface="Carlito"/>
              </a:rPr>
              <a:t>ratio</a:t>
            </a:r>
            <a:r>
              <a:rPr sz="3000" b="1" spc="-25" dirty="0">
                <a:latin typeface="Carlito"/>
                <a:cs typeface="Carlito"/>
              </a:rPr>
              <a:t>, </a:t>
            </a:r>
            <a:r>
              <a:rPr sz="3000" b="1" dirty="0">
                <a:latin typeface="Carlito"/>
                <a:cs typeface="Carlito"/>
              </a:rPr>
              <a:t>as per </a:t>
            </a:r>
            <a:r>
              <a:rPr sz="3000" b="1" spc="-5" dirty="0">
                <a:latin typeface="Carlito"/>
                <a:cs typeface="Carlito"/>
              </a:rPr>
              <a:t>the </a:t>
            </a:r>
            <a:r>
              <a:rPr sz="3000" b="1" spc="-15" dirty="0">
                <a:latin typeface="Carlito"/>
                <a:cs typeface="Carlito"/>
              </a:rPr>
              <a:t>recent </a:t>
            </a:r>
            <a:r>
              <a:rPr sz="3000" b="1" spc="-5" dirty="0">
                <a:latin typeface="Carlito"/>
                <a:cs typeface="Carlito"/>
              </a:rPr>
              <a:t>census </a:t>
            </a:r>
            <a:r>
              <a:rPr sz="3000" b="1" spc="-10" dirty="0">
                <a:latin typeface="Carlito"/>
                <a:cs typeface="Carlito"/>
              </a:rPr>
              <a:t>is </a:t>
            </a:r>
            <a:r>
              <a:rPr sz="3000" b="1" dirty="0">
                <a:solidFill>
                  <a:srgbClr val="00AF50"/>
                </a:solidFill>
                <a:latin typeface="Carlito"/>
                <a:cs typeface="Carlito"/>
              </a:rPr>
              <a:t>940 </a:t>
            </a:r>
            <a:r>
              <a:rPr sz="3000" b="1" spc="-5" dirty="0">
                <a:latin typeface="Carlito"/>
                <a:cs typeface="Carlito"/>
              </a:rPr>
              <a:t>which </a:t>
            </a:r>
            <a:r>
              <a:rPr sz="3000" b="1" dirty="0">
                <a:latin typeface="Carlito"/>
                <a:cs typeface="Carlito"/>
              </a:rPr>
              <a:t>is  </a:t>
            </a:r>
            <a:r>
              <a:rPr sz="3000" b="1" spc="-15" dirty="0">
                <a:latin typeface="Carlito"/>
                <a:cs typeface="Carlito"/>
              </a:rPr>
              <a:t>largely comparable </a:t>
            </a:r>
            <a:r>
              <a:rPr sz="3000" b="1" spc="-10" dirty="0">
                <a:latin typeface="Carlito"/>
                <a:cs typeface="Carlito"/>
              </a:rPr>
              <a:t>to </a:t>
            </a:r>
            <a:r>
              <a:rPr sz="3000" b="1" dirty="0">
                <a:latin typeface="Carlito"/>
                <a:cs typeface="Carlito"/>
              </a:rPr>
              <a:t>the </a:t>
            </a:r>
            <a:r>
              <a:rPr sz="3000" b="1" spc="-10" dirty="0">
                <a:solidFill>
                  <a:srgbClr val="00AF50"/>
                </a:solidFill>
                <a:latin typeface="Carlito"/>
                <a:cs typeface="Carlito"/>
              </a:rPr>
              <a:t>best </a:t>
            </a:r>
            <a:r>
              <a:rPr sz="3000" b="1" spc="-5" dirty="0">
                <a:solidFill>
                  <a:srgbClr val="00AF50"/>
                </a:solidFill>
                <a:latin typeface="Carlito"/>
                <a:cs typeface="Carlito"/>
              </a:rPr>
              <a:t>performance  </a:t>
            </a:r>
            <a:r>
              <a:rPr sz="3000" b="1" dirty="0">
                <a:solidFill>
                  <a:srgbClr val="00AF50"/>
                </a:solidFill>
                <a:latin typeface="Carlito"/>
                <a:cs typeface="Carlito"/>
              </a:rPr>
              <a:t>(941 in 1961) in </a:t>
            </a:r>
            <a:r>
              <a:rPr sz="3000" b="1" spc="-15" dirty="0">
                <a:solidFill>
                  <a:srgbClr val="00AF50"/>
                </a:solidFill>
                <a:latin typeface="Carlito"/>
                <a:cs typeface="Carlito"/>
              </a:rPr>
              <a:t>last </a:t>
            </a:r>
            <a:r>
              <a:rPr sz="3000" b="1" spc="-10" dirty="0">
                <a:solidFill>
                  <a:srgbClr val="00AF50"/>
                </a:solidFill>
                <a:latin typeface="Carlito"/>
                <a:cs typeface="Carlito"/>
              </a:rPr>
              <a:t>fifty</a:t>
            </a:r>
            <a:r>
              <a:rPr sz="3000" b="1" spc="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3000" b="1" spc="-15" dirty="0">
                <a:solidFill>
                  <a:srgbClr val="00AF50"/>
                </a:solidFill>
                <a:latin typeface="Carlito"/>
                <a:cs typeface="Carlito"/>
              </a:rPr>
              <a:t>years.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47038" y="0"/>
            <a:ext cx="1637210" cy="144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45719"/>
            <a:ext cx="8324215" cy="1045844"/>
            <a:chOff x="409955" y="45719"/>
            <a:chExt cx="8324215" cy="1045844"/>
          </a:xfrm>
        </p:grpSpPr>
        <p:sp>
          <p:nvSpPr>
            <p:cNvPr id="3" name="object 3"/>
            <p:cNvSpPr/>
            <p:nvPr/>
          </p:nvSpPr>
          <p:spPr>
            <a:xfrm>
              <a:off x="409955" y="94487"/>
              <a:ext cx="8324088" cy="810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0247" y="45719"/>
              <a:ext cx="8220456" cy="10454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121919"/>
              <a:ext cx="8229600" cy="716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21920"/>
            <a:ext cx="8229600" cy="7162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480"/>
              </a:spcBef>
            </a:pP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Causes of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rapid population</a:t>
            </a:r>
            <a:r>
              <a:rPr sz="3600" spc="-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Growth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6975" y="1226565"/>
            <a:ext cx="2993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b="1" spc="-5" dirty="0">
                <a:latin typeface="Carlito"/>
                <a:cs typeface="Carlito"/>
              </a:rPr>
              <a:t>1.	</a:t>
            </a:r>
            <a:r>
              <a:rPr sz="3200" b="1" dirty="0">
                <a:latin typeface="Carlito"/>
                <a:cs typeface="Carlito"/>
              </a:rPr>
              <a:t>High birth</a:t>
            </a:r>
            <a:r>
              <a:rPr sz="3200" b="1" spc="-75" dirty="0">
                <a:latin typeface="Carlito"/>
                <a:cs typeface="Carlito"/>
              </a:rPr>
              <a:t> </a:t>
            </a:r>
            <a:r>
              <a:rPr sz="3200" b="1" spc="-30" dirty="0">
                <a:latin typeface="Carlito"/>
                <a:cs typeface="Carlito"/>
              </a:rPr>
              <a:t>rate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200" y="1051560"/>
            <a:ext cx="9067800" cy="3211195"/>
            <a:chOff x="76200" y="1051560"/>
            <a:chExt cx="9067800" cy="3211195"/>
          </a:xfrm>
        </p:grpSpPr>
        <p:sp>
          <p:nvSpPr>
            <p:cNvPr id="9" name="object 9"/>
            <p:cNvSpPr/>
            <p:nvPr/>
          </p:nvSpPr>
          <p:spPr>
            <a:xfrm>
              <a:off x="76200" y="1051560"/>
              <a:ext cx="3581400" cy="19964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9259" y="1828800"/>
              <a:ext cx="3634740" cy="24338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1140" y="3221482"/>
            <a:ext cx="517017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Comic Sans MS"/>
                <a:cs typeface="Comic Sans MS"/>
              </a:rPr>
              <a:t>2. </a:t>
            </a:r>
            <a:r>
              <a:rPr sz="2900" b="1" spc="-15" dirty="0">
                <a:latin typeface="Carlito"/>
                <a:cs typeface="Carlito"/>
              </a:rPr>
              <a:t>Relatively </a:t>
            </a:r>
            <a:r>
              <a:rPr sz="2900" b="1" spc="-10" dirty="0">
                <a:latin typeface="Carlito"/>
                <a:cs typeface="Carlito"/>
              </a:rPr>
              <a:t>lower </a:t>
            </a:r>
            <a:r>
              <a:rPr sz="2900" b="1" spc="-5" dirty="0">
                <a:latin typeface="Carlito"/>
                <a:cs typeface="Carlito"/>
              </a:rPr>
              <a:t>death </a:t>
            </a:r>
            <a:r>
              <a:rPr sz="2900" b="1" spc="-30" dirty="0">
                <a:latin typeface="Carlito"/>
                <a:cs typeface="Carlito"/>
              </a:rPr>
              <a:t>rate</a:t>
            </a:r>
            <a:r>
              <a:rPr sz="2900" b="1" spc="-60" dirty="0">
                <a:latin typeface="Carlito"/>
                <a:cs typeface="Carlito"/>
              </a:rPr>
              <a:t> </a:t>
            </a:r>
            <a:r>
              <a:rPr sz="2400" dirty="0">
                <a:latin typeface="Comic Sans MS"/>
                <a:cs typeface="Comic Sans MS"/>
              </a:rPr>
              <a:t>and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6975" y="4701666"/>
            <a:ext cx="5220335" cy="1557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rlito"/>
                <a:cs typeface="Carlito"/>
              </a:rPr>
              <a:t>3.</a:t>
            </a:r>
            <a:r>
              <a:rPr sz="2800" b="1" dirty="0">
                <a:latin typeface="Carlito"/>
                <a:cs typeface="Carlito"/>
              </a:rPr>
              <a:t> </a:t>
            </a:r>
            <a:r>
              <a:rPr sz="2800" b="1" spc="-15" dirty="0">
                <a:latin typeface="Carlito"/>
                <a:cs typeface="Carlito"/>
              </a:rPr>
              <a:t>Migration</a:t>
            </a:r>
            <a:endParaRPr sz="2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b="1" dirty="0">
                <a:latin typeface="Carlito"/>
                <a:cs typeface="Carlito"/>
              </a:rPr>
              <a:t>Net </a:t>
            </a:r>
            <a:r>
              <a:rPr sz="1800" b="1" spc="-10" dirty="0">
                <a:latin typeface="Carlito"/>
                <a:cs typeface="Carlito"/>
              </a:rPr>
              <a:t>Migration </a:t>
            </a:r>
            <a:r>
              <a:rPr sz="1800" b="1" dirty="0">
                <a:latin typeface="Carlito"/>
                <a:cs typeface="Carlito"/>
              </a:rPr>
              <a:t>is the </a:t>
            </a:r>
            <a:r>
              <a:rPr sz="1800" b="1" spc="-10" dirty="0">
                <a:latin typeface="Carlito"/>
                <a:cs typeface="Carlito"/>
              </a:rPr>
              <a:t>difference </a:t>
            </a:r>
            <a:r>
              <a:rPr sz="1800" b="1" spc="-5" dirty="0">
                <a:latin typeface="Carlito"/>
                <a:cs typeface="Carlito"/>
              </a:rPr>
              <a:t>between </a:t>
            </a:r>
            <a:r>
              <a:rPr sz="1800" b="1" spc="-10" dirty="0">
                <a:latin typeface="Carlito"/>
                <a:cs typeface="Carlito"/>
              </a:rPr>
              <a:t>emigration</a:t>
            </a:r>
            <a:r>
              <a:rPr sz="1800" b="1" spc="-1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&amp;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immigration</a:t>
            </a:r>
            <a:endParaRPr sz="1800">
              <a:latin typeface="Carlito"/>
              <a:cs typeface="Carlito"/>
            </a:endParaRPr>
          </a:p>
          <a:p>
            <a:pPr marL="1174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Emigration </a:t>
            </a:r>
            <a:r>
              <a:rPr sz="1800" spc="-5" dirty="0">
                <a:solidFill>
                  <a:srgbClr val="6F2F9F"/>
                </a:solidFill>
                <a:latin typeface="Carlito"/>
                <a:cs typeface="Carlito"/>
              </a:rPr>
              <a:t>is </a:t>
            </a:r>
            <a:r>
              <a:rPr sz="1800" dirty="0">
                <a:solidFill>
                  <a:srgbClr val="6F2F9F"/>
                </a:solidFill>
                <a:latin typeface="Carlito"/>
                <a:cs typeface="Carlito"/>
              </a:rPr>
              <a:t>when a </a:t>
            </a:r>
            <a:r>
              <a:rPr sz="1800" spc="-10" dirty="0">
                <a:solidFill>
                  <a:srgbClr val="6F2F9F"/>
                </a:solidFill>
                <a:latin typeface="Carlito"/>
                <a:cs typeface="Carlito"/>
              </a:rPr>
              <a:t>person </a:t>
            </a:r>
            <a:r>
              <a:rPr sz="1800" spc="-5" dirty="0">
                <a:solidFill>
                  <a:srgbClr val="6F2F9F"/>
                </a:solidFill>
                <a:latin typeface="Carlito"/>
                <a:cs typeface="Carlito"/>
              </a:rPr>
              <a:t>moves out of </a:t>
            </a:r>
            <a:r>
              <a:rPr sz="1800" dirty="0">
                <a:solidFill>
                  <a:srgbClr val="6F2F9F"/>
                </a:solidFill>
                <a:latin typeface="Carlito"/>
                <a:cs typeface="Carlito"/>
              </a:rPr>
              <a:t>the</a:t>
            </a:r>
            <a:r>
              <a:rPr sz="1800" spc="1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Carlito"/>
                <a:cs typeface="Carlito"/>
              </a:rPr>
              <a:t>country.</a:t>
            </a:r>
            <a:endParaRPr sz="1800">
              <a:latin typeface="Carlito"/>
              <a:cs typeface="Carlito"/>
            </a:endParaRPr>
          </a:p>
          <a:p>
            <a:pPr marL="117475" indent="-105410">
              <a:lnSpc>
                <a:spcPct val="100000"/>
              </a:lnSpc>
              <a:buSzPct val="94444"/>
              <a:buFont typeface="Wingdings"/>
              <a:buChar char=""/>
              <a:tabLst>
                <a:tab pos="118110" algn="l"/>
              </a:tabLst>
            </a:pP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Immigration </a:t>
            </a:r>
            <a:r>
              <a:rPr sz="1800" spc="-5" dirty="0">
                <a:solidFill>
                  <a:srgbClr val="6F2F9F"/>
                </a:solidFill>
                <a:latin typeface="Carlito"/>
                <a:cs typeface="Carlito"/>
              </a:rPr>
              <a:t>is </a:t>
            </a:r>
            <a:r>
              <a:rPr sz="1800" dirty="0">
                <a:solidFill>
                  <a:srgbClr val="6F2F9F"/>
                </a:solidFill>
                <a:latin typeface="Carlito"/>
                <a:cs typeface="Carlito"/>
              </a:rPr>
              <a:t>when a </a:t>
            </a:r>
            <a:r>
              <a:rPr sz="1800" spc="-10" dirty="0">
                <a:solidFill>
                  <a:srgbClr val="6F2F9F"/>
                </a:solidFill>
                <a:latin typeface="Carlito"/>
                <a:cs typeface="Carlito"/>
              </a:rPr>
              <a:t>person </a:t>
            </a:r>
            <a:r>
              <a:rPr sz="1800" spc="-5" dirty="0">
                <a:solidFill>
                  <a:srgbClr val="6F2F9F"/>
                </a:solidFill>
                <a:latin typeface="Carlito"/>
                <a:cs typeface="Carlito"/>
              </a:rPr>
              <a:t>moves </a:t>
            </a:r>
            <a:r>
              <a:rPr sz="1800" spc="-10" dirty="0">
                <a:solidFill>
                  <a:srgbClr val="6F2F9F"/>
                </a:solidFill>
                <a:latin typeface="Carlito"/>
                <a:cs typeface="Carlito"/>
              </a:rPr>
              <a:t>into </a:t>
            </a:r>
            <a:r>
              <a:rPr sz="1800" dirty="0">
                <a:solidFill>
                  <a:srgbClr val="6F2F9F"/>
                </a:solidFill>
                <a:latin typeface="Carlito"/>
                <a:cs typeface="Carlito"/>
              </a:rPr>
              <a:t>a</a:t>
            </a:r>
            <a:r>
              <a:rPr sz="1800" spc="-3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spc="-20" dirty="0">
                <a:solidFill>
                  <a:srgbClr val="6F2F9F"/>
                </a:solidFill>
                <a:latin typeface="Carlito"/>
                <a:cs typeface="Carlito"/>
              </a:rPr>
              <a:t>country.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4313582"/>
            <a:ext cx="3429000" cy="21468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3555" y="86868"/>
            <a:ext cx="4285615" cy="1152525"/>
            <a:chOff x="2543555" y="86868"/>
            <a:chExt cx="4285615" cy="1152525"/>
          </a:xfrm>
        </p:grpSpPr>
        <p:sp>
          <p:nvSpPr>
            <p:cNvPr id="3" name="object 3"/>
            <p:cNvSpPr/>
            <p:nvPr/>
          </p:nvSpPr>
          <p:spPr>
            <a:xfrm>
              <a:off x="2543555" y="201168"/>
              <a:ext cx="4285488" cy="780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55036" y="86868"/>
              <a:ext cx="3459479" cy="11521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90799" y="228600"/>
              <a:ext cx="4191000" cy="685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0799" y="228600"/>
              <a:ext cx="4191000" cy="685800"/>
            </a:xfrm>
            <a:custGeom>
              <a:avLst/>
              <a:gdLst/>
              <a:ahLst/>
              <a:cxnLst/>
              <a:rect l="l" t="t" r="r" b="b"/>
              <a:pathLst>
                <a:path w="4191000" h="685800">
                  <a:moveTo>
                    <a:pt x="0" y="685800"/>
                  </a:moveTo>
                  <a:lnTo>
                    <a:pt x="4191000" y="6858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91078" y="223773"/>
            <a:ext cx="2789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omic Sans MS"/>
                <a:cs typeface="Comic Sans MS"/>
              </a:rPr>
              <a:t>Interaction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296" rIns="0" bIns="0" rtlCol="0">
            <a:spAutoFit/>
          </a:bodyPr>
          <a:lstStyle/>
          <a:p>
            <a:pPr marL="364490" marR="5080" indent="-343535">
              <a:lnSpc>
                <a:spcPct val="90000"/>
              </a:lnSpc>
              <a:spcBef>
                <a:spcPts val="484"/>
              </a:spcBef>
            </a:pPr>
            <a:r>
              <a:rPr spc="-5" dirty="0"/>
              <a:t>In </a:t>
            </a:r>
            <a:r>
              <a:rPr dirty="0"/>
              <a:t>India </a:t>
            </a:r>
            <a:r>
              <a:rPr spc="-5" dirty="0"/>
              <a:t>the </a:t>
            </a:r>
            <a:r>
              <a:rPr dirty="0"/>
              <a:t>population has </a:t>
            </a:r>
            <a:r>
              <a:rPr spc="-5" dirty="0"/>
              <a:t>rapidly  increased mainly </a:t>
            </a:r>
            <a:r>
              <a:rPr dirty="0"/>
              <a:t>due to decline in </a:t>
            </a:r>
            <a:r>
              <a:rPr spc="-5" dirty="0"/>
              <a:t>the  death rate, </a:t>
            </a:r>
            <a:r>
              <a:rPr dirty="0"/>
              <a:t>while </a:t>
            </a:r>
            <a:r>
              <a:rPr spc="-5" dirty="0"/>
              <a:t>the birth </a:t>
            </a:r>
            <a:r>
              <a:rPr dirty="0"/>
              <a:t>rate  </a:t>
            </a:r>
            <a:r>
              <a:rPr spc="-5" dirty="0"/>
              <a:t>remained</a:t>
            </a:r>
            <a:r>
              <a:rPr spc="-15" dirty="0"/>
              <a:t> </a:t>
            </a:r>
            <a:r>
              <a:rPr dirty="0"/>
              <a:t>high.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85928" y="1110996"/>
            <a:ext cx="8776970" cy="1316990"/>
            <a:chOff x="185928" y="1110996"/>
            <a:chExt cx="8776970" cy="1316990"/>
          </a:xfrm>
        </p:grpSpPr>
        <p:sp>
          <p:nvSpPr>
            <p:cNvPr id="10" name="object 10"/>
            <p:cNvSpPr/>
            <p:nvPr/>
          </p:nvSpPr>
          <p:spPr>
            <a:xfrm>
              <a:off x="333756" y="1181100"/>
              <a:ext cx="8628888" cy="11719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5928" y="1110996"/>
              <a:ext cx="8581644" cy="13167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000" y="1208532"/>
              <a:ext cx="8534400" cy="10774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1000" y="1208532"/>
            <a:ext cx="8534400" cy="107759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5"/>
              </a:spcBef>
            </a:pPr>
            <a:r>
              <a:rPr sz="3200" b="1" spc="-10" dirty="0">
                <a:latin typeface="Carlito"/>
                <a:cs typeface="Carlito"/>
              </a:rPr>
              <a:t>Population </a:t>
            </a:r>
            <a:r>
              <a:rPr sz="3200" b="1" spc="-5" dirty="0">
                <a:latin typeface="Carlito"/>
                <a:cs typeface="Carlito"/>
              </a:rPr>
              <a:t>growth</a:t>
            </a:r>
            <a:r>
              <a:rPr sz="3200" b="1" spc="-50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=</a:t>
            </a:r>
            <a:endParaRPr sz="3200">
              <a:latin typeface="Carlito"/>
              <a:cs typeface="Carlito"/>
            </a:endParaRPr>
          </a:p>
          <a:p>
            <a:pPr marL="1005840">
              <a:lnSpc>
                <a:spcPct val="100000"/>
              </a:lnSpc>
              <a:spcBef>
                <a:spcPts val="1035"/>
              </a:spcBef>
            </a:pPr>
            <a:r>
              <a:rPr sz="2200" b="1" spc="-10" dirty="0">
                <a:latin typeface="Comic Sans MS"/>
                <a:cs typeface="Comic Sans MS"/>
              </a:rPr>
              <a:t>(Birth </a:t>
            </a:r>
            <a:r>
              <a:rPr sz="2200" b="1" spc="-5" dirty="0">
                <a:latin typeface="Comic Sans MS"/>
                <a:cs typeface="Comic Sans MS"/>
              </a:rPr>
              <a:t>rate+ Immigration) - </a:t>
            </a:r>
            <a:r>
              <a:rPr sz="2200" b="1" spc="-10" dirty="0">
                <a:latin typeface="Comic Sans MS"/>
                <a:cs typeface="Comic Sans MS"/>
              </a:rPr>
              <a:t>(Mortality </a:t>
            </a:r>
            <a:r>
              <a:rPr sz="2200" b="1" spc="-5" dirty="0">
                <a:latin typeface="Comic Sans MS"/>
                <a:cs typeface="Comic Sans MS"/>
              </a:rPr>
              <a:t>+</a:t>
            </a:r>
            <a:r>
              <a:rPr sz="2200" b="1" spc="65" dirty="0">
                <a:latin typeface="Comic Sans MS"/>
                <a:cs typeface="Comic Sans MS"/>
              </a:rPr>
              <a:t> </a:t>
            </a:r>
            <a:r>
              <a:rPr sz="2200" b="1" spc="-5" dirty="0">
                <a:latin typeface="Comic Sans MS"/>
                <a:cs typeface="Comic Sans MS"/>
              </a:rPr>
              <a:t>Emigration)</a:t>
            </a:r>
            <a:endParaRPr sz="22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0" y="4114799"/>
            <a:ext cx="4571999" cy="2743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355" y="53339"/>
            <a:ext cx="8552815" cy="1205865"/>
            <a:chOff x="181355" y="53339"/>
            <a:chExt cx="8552815" cy="1205865"/>
          </a:xfrm>
        </p:grpSpPr>
        <p:sp>
          <p:nvSpPr>
            <p:cNvPr id="3" name="object 3"/>
            <p:cNvSpPr/>
            <p:nvPr/>
          </p:nvSpPr>
          <p:spPr>
            <a:xfrm>
              <a:off x="181355" y="246887"/>
              <a:ext cx="8552688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9287" y="53339"/>
              <a:ext cx="8115300" cy="12054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274319"/>
              <a:ext cx="8458200" cy="563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" y="274319"/>
              <a:ext cx="8458200" cy="563880"/>
            </a:xfrm>
            <a:custGeom>
              <a:avLst/>
              <a:gdLst/>
              <a:ahLst/>
              <a:cxnLst/>
              <a:rect l="l" t="t" r="r" b="b"/>
              <a:pathLst>
                <a:path w="8458200" h="563880">
                  <a:moveTo>
                    <a:pt x="0" y="563879"/>
                  </a:moveTo>
                  <a:lnTo>
                    <a:pt x="8458200" y="563879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563879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50214" y="196341"/>
            <a:ext cx="741235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>
                <a:solidFill>
                  <a:srgbClr val="000000"/>
                </a:solidFill>
                <a:latin typeface="Comic Sans MS"/>
                <a:cs typeface="Comic Sans MS"/>
              </a:rPr>
              <a:t>Reasons for High Birth</a:t>
            </a:r>
            <a:r>
              <a:rPr sz="4200" spc="-6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4200" spc="-5" dirty="0">
                <a:solidFill>
                  <a:srgbClr val="000000"/>
                </a:solidFill>
                <a:latin typeface="Comic Sans MS"/>
                <a:cs typeface="Comic Sans MS"/>
              </a:rPr>
              <a:t>Rate</a:t>
            </a:r>
            <a:endParaRPr sz="4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2296794"/>
            <a:ext cx="4948555" cy="378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69570" algn="l"/>
              </a:tabLst>
            </a:pPr>
            <a:r>
              <a:rPr sz="2800" b="1" spc="-10" dirty="0">
                <a:latin typeface="Carlito"/>
                <a:cs typeface="Carlito"/>
              </a:rPr>
              <a:t>Predominance </a:t>
            </a:r>
            <a:r>
              <a:rPr sz="2800" b="1" spc="-5" dirty="0">
                <a:latin typeface="Carlito"/>
                <a:cs typeface="Carlito"/>
              </a:rPr>
              <a:t>of</a:t>
            </a:r>
            <a:r>
              <a:rPr sz="2800" b="1" spc="15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agriculture</a:t>
            </a:r>
            <a:endParaRPr sz="2800">
              <a:latin typeface="Carlito"/>
              <a:cs typeface="Carlito"/>
            </a:endParaRPr>
          </a:p>
          <a:p>
            <a:pPr marL="927100" marR="5080" indent="-514350">
              <a:lnSpc>
                <a:spcPct val="80000"/>
              </a:lnSpc>
              <a:spcBef>
                <a:spcPts val="470"/>
              </a:spcBef>
              <a:tabLst>
                <a:tab pos="820419" algn="l"/>
                <a:tab pos="1824355" algn="l"/>
                <a:tab pos="2712085" algn="l"/>
                <a:tab pos="3700779" algn="l"/>
                <a:tab pos="4461510" algn="l"/>
              </a:tabLst>
            </a:pP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	ag</a:t>
            </a:r>
            <a:r>
              <a:rPr sz="1800" b="1" spc="-45" dirty="0">
                <a:solidFill>
                  <a:srgbClr val="6F2F9F"/>
                </a:solidFill>
                <a:latin typeface="Carlito"/>
                <a:cs typeface="Carlito"/>
              </a:rPr>
              <a:t>r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ari</a:t>
            </a:r>
            <a:r>
              <a:rPr sz="1800" b="1" spc="-20" dirty="0">
                <a:solidFill>
                  <a:srgbClr val="6F2F9F"/>
                </a:solidFill>
                <a:latin typeface="Carlito"/>
                <a:cs typeface="Carlito"/>
              </a:rPr>
              <a:t>a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n	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s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oc</a:t>
            </a:r>
            <a:r>
              <a:rPr sz="1800" b="1" spc="-20" dirty="0">
                <a:solidFill>
                  <a:srgbClr val="6F2F9F"/>
                </a:solidFill>
                <a:latin typeface="Carlito"/>
                <a:cs typeface="Carlito"/>
              </a:rPr>
              <a:t>i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e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ty	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ch</a:t>
            </a:r>
            <a:r>
              <a:rPr sz="1800" b="1" spc="-20" dirty="0">
                <a:solidFill>
                  <a:srgbClr val="6F2F9F"/>
                </a:solidFill>
                <a:latin typeface="Carlito"/>
                <a:cs typeface="Carlito"/>
              </a:rPr>
              <a:t>i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l</a:t>
            </a:r>
            <a:r>
              <a:rPr sz="1800" b="1" spc="5" dirty="0">
                <a:solidFill>
                  <a:srgbClr val="6F2F9F"/>
                </a:solidFill>
                <a:latin typeface="Carlito"/>
                <a:cs typeface="Carlito"/>
              </a:rPr>
              <a:t>d</a:t>
            </a:r>
            <a:r>
              <a:rPr sz="1800" b="1" spc="-45" dirty="0">
                <a:solidFill>
                  <a:srgbClr val="6F2F9F"/>
                </a:solidFill>
                <a:latin typeface="Carlito"/>
                <a:cs typeface="Carlito"/>
              </a:rPr>
              <a:t>r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e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n	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ne</a:t>
            </a:r>
            <a:r>
              <a:rPr sz="1800" b="1" spc="-25" dirty="0">
                <a:solidFill>
                  <a:srgbClr val="6F2F9F"/>
                </a:solidFill>
                <a:latin typeface="Carlito"/>
                <a:cs typeface="Carlito"/>
              </a:rPr>
              <a:t>v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er	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bee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n 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considered as economic</a:t>
            </a:r>
            <a:r>
              <a:rPr sz="1800" b="1" spc="-5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burden.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Carlito"/>
              <a:cs typeface="Carlito"/>
            </a:endParaRPr>
          </a:p>
          <a:p>
            <a:pPr marL="316865" marR="1042669" indent="-316865">
              <a:lnSpc>
                <a:spcPct val="80000"/>
              </a:lnSpc>
              <a:buAutoNum type="arabicPeriod" startAt="2"/>
              <a:tabLst>
                <a:tab pos="316865" algn="l"/>
              </a:tabLst>
            </a:pPr>
            <a:r>
              <a:rPr sz="2400" b="1" dirty="0">
                <a:latin typeface="Carlito"/>
                <a:cs typeface="Carlito"/>
              </a:rPr>
              <a:t>Slow </a:t>
            </a:r>
            <a:r>
              <a:rPr sz="2400" b="1" spc="-10" dirty="0">
                <a:latin typeface="Carlito"/>
                <a:cs typeface="Carlito"/>
              </a:rPr>
              <a:t>urbanization </a:t>
            </a:r>
            <a:r>
              <a:rPr sz="2400" b="1" spc="-5" dirty="0">
                <a:latin typeface="Carlito"/>
                <a:cs typeface="Carlito"/>
              </a:rPr>
              <a:t>process</a:t>
            </a:r>
            <a:r>
              <a:rPr sz="2400" b="1" spc="-9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&amp;  </a:t>
            </a:r>
            <a:r>
              <a:rPr sz="2400" b="1" spc="-5" dirty="0">
                <a:latin typeface="Carlito"/>
                <a:cs typeface="Carlito"/>
              </a:rPr>
              <a:t>predominance </a:t>
            </a:r>
            <a:r>
              <a:rPr sz="2400" b="1" dirty="0">
                <a:latin typeface="Carlito"/>
                <a:cs typeface="Carlito"/>
              </a:rPr>
              <a:t>of</a:t>
            </a:r>
            <a:r>
              <a:rPr sz="2400" b="1" spc="-3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villages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 startAt="2"/>
            </a:pPr>
            <a:endParaRPr sz="3500">
              <a:latin typeface="Carlito"/>
              <a:cs typeface="Carlito"/>
            </a:endParaRPr>
          </a:p>
          <a:p>
            <a:pPr marL="316230" indent="-304165">
              <a:lnSpc>
                <a:spcPct val="100000"/>
              </a:lnSpc>
              <a:buAutoNum type="arabicPeriod" startAt="2"/>
              <a:tabLst>
                <a:tab pos="316865" algn="l"/>
              </a:tabLst>
            </a:pPr>
            <a:r>
              <a:rPr sz="2400" b="1" spc="-15" dirty="0">
                <a:latin typeface="Carlito"/>
                <a:cs typeface="Carlito"/>
              </a:rPr>
              <a:t>Poverty</a:t>
            </a:r>
            <a:endParaRPr sz="2400">
              <a:latin typeface="Carlito"/>
              <a:cs typeface="Carlito"/>
            </a:endParaRPr>
          </a:p>
          <a:p>
            <a:pPr marL="1155700" marR="5080" indent="-742950" algn="just">
              <a:lnSpc>
                <a:spcPct val="80000"/>
              </a:lnSpc>
              <a:spcBef>
                <a:spcPts val="459"/>
              </a:spcBef>
            </a:pP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People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are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not poor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because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they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have large 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families.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Quite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1800" b="1" spc="-25" dirty="0">
                <a:solidFill>
                  <a:srgbClr val="6F2F9F"/>
                </a:solidFill>
                <a:latin typeface="Carlito"/>
                <a:cs typeface="Carlito"/>
              </a:rPr>
              <a:t>contrary,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they </a:t>
            </a:r>
            <a:r>
              <a:rPr sz="1800" b="1" spc="-20" dirty="0">
                <a:solidFill>
                  <a:srgbClr val="6F2F9F"/>
                </a:solidFill>
                <a:latin typeface="Carlito"/>
                <a:cs typeface="Carlito"/>
              </a:rPr>
              <a:t>have 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large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families because they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are</a:t>
            </a:r>
            <a:r>
              <a:rPr sz="1800" b="1" spc="-5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35" dirty="0">
                <a:solidFill>
                  <a:srgbClr val="6F2F9F"/>
                </a:solidFill>
                <a:latin typeface="Carlito"/>
                <a:cs typeface="Carlito"/>
              </a:rPr>
              <a:t>poor.</a:t>
            </a:r>
            <a:endParaRPr sz="1800">
              <a:latin typeface="Carlito"/>
              <a:cs typeface="Carlito"/>
            </a:endParaRPr>
          </a:p>
          <a:p>
            <a:pPr marL="1155700" algn="just">
              <a:lnSpc>
                <a:spcPct val="100000"/>
              </a:lnSpc>
            </a:pPr>
            <a:r>
              <a:rPr sz="1800" b="1" spc="-5" dirty="0">
                <a:solidFill>
                  <a:srgbClr val="00AF50"/>
                </a:solidFill>
                <a:latin typeface="Carlito"/>
                <a:cs typeface="Carlito"/>
              </a:rPr>
              <a:t>-(Mahmood</a:t>
            </a:r>
            <a:r>
              <a:rPr sz="1800" b="1" spc="-25" dirty="0">
                <a:solidFill>
                  <a:srgbClr val="00AF5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rlito"/>
                <a:cs typeface="Carlito"/>
              </a:rPr>
              <a:t>Mandani)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044" y="1084834"/>
            <a:ext cx="517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</a:tabLst>
            </a:pPr>
            <a:r>
              <a:rPr sz="1800" b="1" spc="5" dirty="0">
                <a:latin typeface="Carlito"/>
                <a:cs typeface="Carlito"/>
              </a:rPr>
              <a:t>A.</a:t>
            </a:r>
            <a:r>
              <a:rPr sz="1800" b="1" spc="-5" dirty="0">
                <a:latin typeface="Carlito"/>
                <a:cs typeface="Carlito"/>
              </a:rPr>
              <a:t> Economic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factors	</a:t>
            </a:r>
            <a:r>
              <a:rPr sz="1800" b="1" dirty="0">
                <a:latin typeface="Carlito"/>
                <a:cs typeface="Carlito"/>
              </a:rPr>
              <a:t>B. Social</a:t>
            </a:r>
            <a:r>
              <a:rPr sz="1800" b="1" spc="-11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factors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1440180"/>
            <a:ext cx="4543425" cy="832485"/>
            <a:chOff x="0" y="1440180"/>
            <a:chExt cx="4543425" cy="832485"/>
          </a:xfrm>
        </p:grpSpPr>
        <p:sp>
          <p:nvSpPr>
            <p:cNvPr id="11" name="object 11"/>
            <p:cNvSpPr/>
            <p:nvPr/>
          </p:nvSpPr>
          <p:spPr>
            <a:xfrm>
              <a:off x="28955" y="1496568"/>
              <a:ext cx="4514088" cy="6172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440180"/>
              <a:ext cx="3400043" cy="8321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99" y="1524000"/>
              <a:ext cx="4419600" cy="5227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200" y="1524000"/>
            <a:ext cx="4419600" cy="52324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spc="5" dirty="0">
                <a:latin typeface="Carlito"/>
                <a:cs typeface="Carlito"/>
              </a:rPr>
              <a:t>A. </a:t>
            </a:r>
            <a:r>
              <a:rPr sz="2800" b="1" spc="-10" dirty="0">
                <a:latin typeface="Carlito"/>
                <a:cs typeface="Carlito"/>
              </a:rPr>
              <a:t>Economic</a:t>
            </a:r>
            <a:r>
              <a:rPr sz="2800" b="1" spc="-20" dirty="0">
                <a:latin typeface="Carlito"/>
                <a:cs typeface="Carlito"/>
              </a:rPr>
              <a:t> factors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1179" y="1676400"/>
            <a:ext cx="3512820" cy="2057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6400" y="4343398"/>
            <a:ext cx="3657600" cy="2438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232661"/>
            <a:ext cx="4859020" cy="5166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r>
              <a:rPr sz="2700" b="1" dirty="0">
                <a:latin typeface="Carlito"/>
                <a:cs typeface="Carlito"/>
              </a:rPr>
              <a:t>Near </a:t>
            </a:r>
            <a:r>
              <a:rPr sz="2700" b="1" spc="-10" dirty="0">
                <a:latin typeface="Carlito"/>
                <a:cs typeface="Carlito"/>
              </a:rPr>
              <a:t>universality </a:t>
            </a:r>
            <a:r>
              <a:rPr sz="2700" b="1" dirty="0">
                <a:latin typeface="Carlito"/>
                <a:cs typeface="Carlito"/>
              </a:rPr>
              <a:t>of</a:t>
            </a:r>
            <a:r>
              <a:rPr sz="2700" b="1" spc="5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marriage</a:t>
            </a:r>
            <a:endParaRPr sz="2700">
              <a:latin typeface="Carlito"/>
              <a:cs typeface="Carlito"/>
            </a:endParaRPr>
          </a:p>
          <a:p>
            <a:pPr marL="927100" marR="157480" indent="-514350">
              <a:lnSpc>
                <a:spcPct val="80100"/>
              </a:lnSpc>
              <a:spcBef>
                <a:spcPts val="465"/>
              </a:spcBef>
            </a:pP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Presently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 India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by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age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of 50, only 5</a:t>
            </a:r>
            <a:r>
              <a:rPr sz="1800" b="1" spc="-9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out  of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1000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Indian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women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remain 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unmarried.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rlito"/>
              <a:cs typeface="Carlito"/>
            </a:endParaRPr>
          </a:p>
          <a:p>
            <a:pPr marL="356235" marR="1018540" indent="-356235">
              <a:lnSpc>
                <a:spcPct val="80000"/>
              </a:lnSpc>
              <a:buAutoNum type="arabicPeriod" startAt="2"/>
              <a:tabLst>
                <a:tab pos="356235" algn="l"/>
              </a:tabLst>
            </a:pPr>
            <a:r>
              <a:rPr sz="2700" b="1" spc="-10" dirty="0">
                <a:latin typeface="Carlito"/>
                <a:cs typeface="Carlito"/>
              </a:rPr>
              <a:t>Lower age </a:t>
            </a:r>
            <a:r>
              <a:rPr sz="2700" b="1" spc="-15" dirty="0">
                <a:latin typeface="Carlito"/>
                <a:cs typeface="Carlito"/>
              </a:rPr>
              <a:t>at </a:t>
            </a:r>
            <a:r>
              <a:rPr sz="2700" b="1" dirty="0">
                <a:latin typeface="Carlito"/>
                <a:cs typeface="Carlito"/>
              </a:rPr>
              <a:t>the time of  </a:t>
            </a:r>
            <a:r>
              <a:rPr sz="2700" b="1" spc="-10" dirty="0">
                <a:latin typeface="Carlito"/>
                <a:cs typeface="Carlito"/>
              </a:rPr>
              <a:t>marriage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rlito"/>
              <a:buAutoNum type="arabicPeriod" startAt="2"/>
            </a:pPr>
            <a:endParaRPr sz="265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AutoNum type="arabicPeriod" startAt="2"/>
              <a:tabLst>
                <a:tab pos="356235" algn="l"/>
              </a:tabLst>
            </a:pPr>
            <a:r>
              <a:rPr sz="2700" b="1" spc="-10" dirty="0">
                <a:latin typeface="Carlito"/>
                <a:cs typeface="Carlito"/>
              </a:rPr>
              <a:t>Religious </a:t>
            </a:r>
            <a:r>
              <a:rPr sz="2700" b="1" dirty="0">
                <a:latin typeface="Carlito"/>
                <a:cs typeface="Carlito"/>
              </a:rPr>
              <a:t>&amp; social</a:t>
            </a:r>
            <a:r>
              <a:rPr sz="2700" b="1" spc="-40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superstitions</a:t>
            </a:r>
            <a:endParaRPr sz="2700">
              <a:latin typeface="Carlito"/>
              <a:cs typeface="Carlito"/>
            </a:endParaRPr>
          </a:p>
          <a:p>
            <a:pPr marL="927100" marR="146050" indent="-514350" algn="just">
              <a:lnSpc>
                <a:spcPct val="80000"/>
              </a:lnSpc>
              <a:spcBef>
                <a:spcPts val="470"/>
              </a:spcBef>
            </a:pP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Belief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that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it is a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must to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have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a son,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because  according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to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religion certain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rites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can</a:t>
            </a:r>
            <a:r>
              <a:rPr sz="1800" b="1" spc="-15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be 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performed only by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him &amp; none</a:t>
            </a:r>
            <a:r>
              <a:rPr sz="1800" b="1" spc="-9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else.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356235" algn="l"/>
              </a:tabLst>
            </a:pPr>
            <a:r>
              <a:rPr sz="2700" b="1" spc="-10" dirty="0">
                <a:latin typeface="Carlito"/>
                <a:cs typeface="Carlito"/>
              </a:rPr>
              <a:t>Joint family</a:t>
            </a:r>
            <a:r>
              <a:rPr sz="2700" b="1" spc="25" dirty="0">
                <a:latin typeface="Carlito"/>
                <a:cs typeface="Carlito"/>
              </a:rPr>
              <a:t> </a:t>
            </a:r>
            <a:r>
              <a:rPr sz="2700" b="1" spc="-25" dirty="0">
                <a:latin typeface="Carlito"/>
                <a:cs typeface="Carlito"/>
              </a:rPr>
              <a:t>system</a:t>
            </a:r>
            <a:endParaRPr sz="2700">
              <a:latin typeface="Carlito"/>
              <a:cs typeface="Carlito"/>
            </a:endParaRPr>
          </a:p>
          <a:p>
            <a:pPr marL="927100" marR="5080" indent="-514350">
              <a:lnSpc>
                <a:spcPts val="1730"/>
              </a:lnSpc>
              <a:spcBef>
                <a:spcPts val="450"/>
              </a:spcBef>
            </a:pP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joint family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system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induces the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young  couple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to have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children, though they</a:t>
            </a:r>
            <a:r>
              <a:rPr sz="1800" b="1" spc="-14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6F2F9F"/>
                </a:solidFill>
                <a:latin typeface="Carlito"/>
                <a:cs typeface="Carlito"/>
              </a:rPr>
              <a:t>may 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not be in a position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to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support</a:t>
            </a:r>
            <a:r>
              <a:rPr sz="1800" b="1" spc="-15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them.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8800" y="536448"/>
            <a:ext cx="3505199" cy="1901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3528" y="129539"/>
            <a:ext cx="4738370" cy="939165"/>
            <a:chOff x="33528" y="129539"/>
            <a:chExt cx="4738370" cy="939165"/>
          </a:xfrm>
        </p:grpSpPr>
        <p:sp>
          <p:nvSpPr>
            <p:cNvPr id="5" name="object 5"/>
            <p:cNvSpPr/>
            <p:nvPr/>
          </p:nvSpPr>
          <p:spPr>
            <a:xfrm>
              <a:off x="181356" y="201167"/>
              <a:ext cx="4590288" cy="6797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28" y="129539"/>
              <a:ext cx="3954779" cy="9387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228600"/>
              <a:ext cx="4495800" cy="585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4495800" cy="58547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B. </a:t>
            </a:r>
            <a:r>
              <a:rPr sz="3200" spc="-5" dirty="0">
                <a:solidFill>
                  <a:srgbClr val="000000"/>
                </a:solidFill>
                <a:latin typeface="Comic Sans MS"/>
                <a:cs typeface="Comic Sans MS"/>
              </a:rPr>
              <a:t>Social</a:t>
            </a:r>
            <a:r>
              <a:rPr sz="3200" spc="-3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omic Sans MS"/>
                <a:cs typeface="Comic Sans MS"/>
              </a:rPr>
              <a:t>factors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38800" y="3601211"/>
            <a:ext cx="3505199" cy="2342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7340" y="1151890"/>
            <a:ext cx="8454390" cy="432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800" b="1" spc="-10" dirty="0">
                <a:latin typeface="Carlito"/>
                <a:cs typeface="Carlito"/>
              </a:rPr>
              <a:t>Overpopulation </a:t>
            </a:r>
            <a:r>
              <a:rPr sz="2800" b="1" spc="-5" dirty="0">
                <a:latin typeface="Carlito"/>
                <a:cs typeface="Carlito"/>
              </a:rPr>
              <a:t>is </a:t>
            </a:r>
            <a:r>
              <a:rPr sz="2800" b="1" dirty="0">
                <a:latin typeface="Carlito"/>
                <a:cs typeface="Carlito"/>
              </a:rPr>
              <a:t>a </a:t>
            </a:r>
            <a:r>
              <a:rPr sz="2800" b="1" spc="-10" dirty="0">
                <a:latin typeface="Carlito"/>
                <a:cs typeface="Carlito"/>
              </a:rPr>
              <a:t>growing problem throughout  </a:t>
            </a:r>
            <a:r>
              <a:rPr sz="2800" b="1" dirty="0">
                <a:latin typeface="Carlito"/>
                <a:cs typeface="Carlito"/>
              </a:rPr>
              <a:t>the</a:t>
            </a:r>
            <a:r>
              <a:rPr sz="2800" b="1" spc="-1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world.</a:t>
            </a:r>
            <a:endParaRPr sz="2800" dirty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har char=""/>
            </a:pPr>
            <a:endParaRPr sz="28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b="1" spc="-45" dirty="0">
                <a:latin typeface="Carlito"/>
                <a:cs typeface="Carlito"/>
              </a:rPr>
              <a:t>World’s </a:t>
            </a:r>
            <a:r>
              <a:rPr sz="2800" b="1" spc="-10" dirty="0">
                <a:latin typeface="Carlito"/>
                <a:cs typeface="Carlito"/>
              </a:rPr>
              <a:t>population </a:t>
            </a:r>
            <a:r>
              <a:rPr sz="2800" b="1" spc="-5" dirty="0">
                <a:latin typeface="Carlito"/>
                <a:cs typeface="Carlito"/>
              </a:rPr>
              <a:t>has </a:t>
            </a:r>
            <a:r>
              <a:rPr sz="2800" b="1" spc="-10" dirty="0">
                <a:latin typeface="Carlito"/>
                <a:cs typeface="Carlito"/>
              </a:rPr>
              <a:t>reached </a:t>
            </a:r>
            <a:r>
              <a:rPr sz="2800" b="1" dirty="0">
                <a:latin typeface="Carlito"/>
                <a:cs typeface="Carlito"/>
              </a:rPr>
              <a:t>7</a:t>
            </a:r>
            <a:r>
              <a:rPr sz="2800" b="1" spc="90" dirty="0">
                <a:latin typeface="Carlito"/>
                <a:cs typeface="Carlito"/>
              </a:rPr>
              <a:t> </a:t>
            </a:r>
            <a:r>
              <a:rPr sz="2800" b="1" spc="-5" dirty="0">
                <a:latin typeface="Carlito"/>
                <a:cs typeface="Carlito"/>
              </a:rPr>
              <a:t>billion.</a:t>
            </a:r>
            <a:endParaRPr sz="2800" dirty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  <a:buChar char=""/>
            </a:pPr>
            <a:endParaRPr sz="2800" dirty="0">
              <a:latin typeface="Carlito"/>
              <a:cs typeface="Carlito"/>
            </a:endParaRPr>
          </a:p>
          <a:p>
            <a:pPr marL="355600" marR="762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b="1" spc="-10" dirty="0">
                <a:latin typeface="Carlito"/>
                <a:cs typeface="Carlito"/>
              </a:rPr>
              <a:t>There will, </a:t>
            </a:r>
            <a:r>
              <a:rPr sz="2800" b="1" spc="-5" dirty="0">
                <a:latin typeface="Carlito"/>
                <a:cs typeface="Carlito"/>
              </a:rPr>
              <a:t>of </a:t>
            </a:r>
            <a:r>
              <a:rPr sz="2800" b="1" spc="-10" dirty="0">
                <a:latin typeface="Carlito"/>
                <a:cs typeface="Carlito"/>
              </a:rPr>
              <a:t>course, </a:t>
            </a:r>
            <a:r>
              <a:rPr sz="2800" b="1" dirty="0">
                <a:latin typeface="Carlito"/>
                <a:cs typeface="Carlito"/>
              </a:rPr>
              <a:t>be </a:t>
            </a:r>
            <a:r>
              <a:rPr sz="2800" b="1" spc="-10" dirty="0">
                <a:latin typeface="Carlito"/>
                <a:cs typeface="Carlito"/>
              </a:rPr>
              <a:t>significant increases </a:t>
            </a:r>
            <a:r>
              <a:rPr sz="2800" b="1" spc="-5" dirty="0">
                <a:latin typeface="Carlito"/>
                <a:cs typeface="Carlito"/>
              </a:rPr>
              <a:t>in </a:t>
            </a:r>
            <a:r>
              <a:rPr sz="2800" b="1" dirty="0">
                <a:latin typeface="Carlito"/>
                <a:cs typeface="Carlito"/>
              </a:rPr>
              <a:t>the  demand </a:t>
            </a:r>
            <a:r>
              <a:rPr sz="2800" b="1" spc="-15" dirty="0">
                <a:latin typeface="Carlito"/>
                <a:cs typeface="Carlito"/>
              </a:rPr>
              <a:t>for food, </a:t>
            </a:r>
            <a:r>
              <a:rPr sz="2800" b="1" spc="-55" dirty="0">
                <a:latin typeface="Carlito"/>
                <a:cs typeface="Carlito"/>
              </a:rPr>
              <a:t>water, </a:t>
            </a:r>
            <a:r>
              <a:rPr sz="2800" b="1" spc="-5" dirty="0">
                <a:latin typeface="Carlito"/>
                <a:cs typeface="Carlito"/>
              </a:rPr>
              <a:t>and </a:t>
            </a:r>
            <a:r>
              <a:rPr sz="2800" b="1" spc="-10" dirty="0">
                <a:latin typeface="Carlito"/>
                <a:cs typeface="Carlito"/>
              </a:rPr>
              <a:t>energy </a:t>
            </a:r>
            <a:r>
              <a:rPr sz="2800" b="1" spc="-5" dirty="0">
                <a:latin typeface="Carlito"/>
                <a:cs typeface="Carlito"/>
              </a:rPr>
              <a:t>in developing  countries.</a:t>
            </a:r>
            <a:endParaRPr sz="2800" dirty="0">
              <a:latin typeface="Carlito"/>
              <a:cs typeface="Carlito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har char=""/>
            </a:pPr>
            <a:endParaRPr sz="2800" dirty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800" b="1" spc="-5" dirty="0">
                <a:latin typeface="Carlito"/>
                <a:cs typeface="Carlito"/>
              </a:rPr>
              <a:t>Rapid </a:t>
            </a:r>
            <a:r>
              <a:rPr sz="2800" b="1" spc="-10" dirty="0">
                <a:latin typeface="Carlito"/>
                <a:cs typeface="Carlito"/>
              </a:rPr>
              <a:t>population growth </a:t>
            </a:r>
            <a:r>
              <a:rPr sz="2800" b="1" spc="-5" dirty="0">
                <a:latin typeface="Carlito"/>
                <a:cs typeface="Carlito"/>
              </a:rPr>
              <a:t>impedes</a:t>
            </a:r>
            <a:r>
              <a:rPr sz="2800" b="1" spc="5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development.</a:t>
            </a:r>
            <a:endParaRPr sz="2800" dirty="0">
              <a:latin typeface="Carlito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85BF3-2C29-48CD-A16E-64A0E3CCBE5A}"/>
              </a:ext>
            </a:extLst>
          </p:cNvPr>
          <p:cNvSpPr txBox="1"/>
          <p:nvPr/>
        </p:nvSpPr>
        <p:spPr>
          <a:xfrm>
            <a:off x="2441608" y="88896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77213"/>
            <a:ext cx="4145279" cy="453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935" indent="-356870">
              <a:lnSpc>
                <a:spcPct val="100000"/>
              </a:lnSpc>
              <a:spcBef>
                <a:spcPts val="95"/>
              </a:spcBef>
              <a:buAutoNum type="arabicPeriod" startAt="5"/>
              <a:tabLst>
                <a:tab pos="369570" algn="l"/>
              </a:tabLst>
            </a:pPr>
            <a:r>
              <a:rPr sz="2800" b="1" spc="-5" dirty="0">
                <a:latin typeface="Carlito"/>
                <a:cs typeface="Carlito"/>
              </a:rPr>
              <a:t>Lack of</a:t>
            </a:r>
            <a:r>
              <a:rPr sz="2800" b="1" spc="20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education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5"/>
            </a:pPr>
            <a:endParaRPr sz="3800">
              <a:latin typeface="Carlito"/>
              <a:cs typeface="Carlito"/>
            </a:endParaRPr>
          </a:p>
          <a:p>
            <a:pPr marL="355600" marR="57150" indent="-343535">
              <a:lnSpc>
                <a:spcPct val="100000"/>
              </a:lnSpc>
              <a:buAutoNum type="arabicPeriod" startAt="5"/>
              <a:tabLst>
                <a:tab pos="344170" algn="l"/>
                <a:tab pos="2340610" algn="l"/>
              </a:tabLst>
            </a:pPr>
            <a:r>
              <a:rPr sz="2600" b="1" spc="-10" dirty="0">
                <a:latin typeface="Carlito"/>
                <a:cs typeface="Carlito"/>
              </a:rPr>
              <a:t>Unawareness	</a:t>
            </a:r>
            <a:r>
              <a:rPr sz="2600" b="1" dirty="0">
                <a:latin typeface="Carlito"/>
                <a:cs typeface="Carlito"/>
              </a:rPr>
              <a:t>about</a:t>
            </a:r>
            <a:r>
              <a:rPr sz="2600" b="1" spc="-85" dirty="0">
                <a:latin typeface="Carlito"/>
                <a:cs typeface="Carlito"/>
              </a:rPr>
              <a:t> </a:t>
            </a:r>
            <a:r>
              <a:rPr sz="2600" b="1" spc="-5" dirty="0">
                <a:latin typeface="Carlito"/>
                <a:cs typeface="Carlito"/>
              </a:rPr>
              <a:t>family  planning</a:t>
            </a:r>
            <a:r>
              <a:rPr sz="2600" b="1" spc="25" dirty="0">
                <a:latin typeface="Carlito"/>
                <a:cs typeface="Carlito"/>
              </a:rPr>
              <a:t> </a:t>
            </a:r>
            <a:r>
              <a:rPr sz="2600" b="1" dirty="0">
                <a:latin typeface="Carlito"/>
                <a:cs typeface="Carlito"/>
              </a:rPr>
              <a:t>services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 startAt="5"/>
            </a:pPr>
            <a:endParaRPr sz="355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buAutoNum type="arabicPeriod" startAt="5"/>
              <a:tabLst>
                <a:tab pos="344170" algn="l"/>
              </a:tabLst>
            </a:pPr>
            <a:r>
              <a:rPr sz="2600" b="1" dirty="0">
                <a:latin typeface="Carlito"/>
                <a:cs typeface="Carlito"/>
              </a:rPr>
              <a:t>Social </a:t>
            </a:r>
            <a:r>
              <a:rPr sz="2600" b="1" spc="-5" dirty="0">
                <a:latin typeface="Carlito"/>
                <a:cs typeface="Carlito"/>
              </a:rPr>
              <a:t>and </a:t>
            </a:r>
            <a:r>
              <a:rPr sz="2600" b="1" spc="-10" dirty="0">
                <a:latin typeface="Carlito"/>
                <a:cs typeface="Carlito"/>
              </a:rPr>
              <a:t>religious </a:t>
            </a:r>
            <a:r>
              <a:rPr sz="2600" b="1" spc="-15" dirty="0">
                <a:latin typeface="Carlito"/>
                <a:cs typeface="Carlito"/>
              </a:rPr>
              <a:t>beliefs </a:t>
            </a:r>
            <a:r>
              <a:rPr sz="2600" b="1" dirty="0">
                <a:latin typeface="Carlito"/>
                <a:cs typeface="Carlito"/>
              </a:rPr>
              <a:t>-  </a:t>
            </a:r>
            <a:r>
              <a:rPr sz="2600" b="1" spc="-5" dirty="0">
                <a:latin typeface="Carlito"/>
                <a:cs typeface="Carlito"/>
              </a:rPr>
              <a:t>especially </a:t>
            </a:r>
            <a:r>
              <a:rPr sz="2600" b="1" dirty="0">
                <a:latin typeface="Carlito"/>
                <a:cs typeface="Carlito"/>
              </a:rPr>
              <a:t>in </a:t>
            </a:r>
            <a:r>
              <a:rPr sz="2600" b="1" spc="-10" dirty="0">
                <a:latin typeface="Carlito"/>
                <a:cs typeface="Carlito"/>
              </a:rPr>
              <a:t>relation </a:t>
            </a:r>
            <a:r>
              <a:rPr sz="2600" b="1" spc="-15" dirty="0">
                <a:latin typeface="Carlito"/>
                <a:cs typeface="Carlito"/>
              </a:rPr>
              <a:t>to  </a:t>
            </a:r>
            <a:r>
              <a:rPr sz="2600" b="1" spc="-10" dirty="0">
                <a:latin typeface="Carlito"/>
                <a:cs typeface="Carlito"/>
              </a:rPr>
              <a:t>contraception </a:t>
            </a:r>
            <a:r>
              <a:rPr sz="2600" b="1" spc="-5" dirty="0">
                <a:latin typeface="Carlito"/>
                <a:cs typeface="Carlito"/>
              </a:rPr>
              <a:t>and</a:t>
            </a:r>
            <a:r>
              <a:rPr sz="2600" b="1" spc="-25" dirty="0">
                <a:latin typeface="Carlito"/>
                <a:cs typeface="Carlito"/>
              </a:rPr>
              <a:t> </a:t>
            </a:r>
            <a:r>
              <a:rPr sz="2600" b="1" dirty="0">
                <a:latin typeface="Carlito"/>
                <a:cs typeface="Carlito"/>
              </a:rPr>
              <a:t>abortion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AutoNum type="arabicPeriod" startAt="5"/>
            </a:pPr>
            <a:endParaRPr sz="3550">
              <a:latin typeface="Carlito"/>
              <a:cs typeface="Carlito"/>
            </a:endParaRPr>
          </a:p>
          <a:p>
            <a:pPr marL="343535" indent="-331470">
              <a:lnSpc>
                <a:spcPct val="100000"/>
              </a:lnSpc>
              <a:buAutoNum type="arabicPeriod" startAt="5"/>
              <a:tabLst>
                <a:tab pos="344170" algn="l"/>
              </a:tabLst>
            </a:pPr>
            <a:r>
              <a:rPr sz="2600" b="1" spc="-15" dirty="0">
                <a:latin typeface="Carlito"/>
                <a:cs typeface="Carlito"/>
              </a:rPr>
              <a:t>Infant </a:t>
            </a:r>
            <a:r>
              <a:rPr sz="2600" b="1" spc="-5" dirty="0">
                <a:latin typeface="Carlito"/>
                <a:cs typeface="Carlito"/>
              </a:rPr>
              <a:t>Mortality</a:t>
            </a:r>
            <a:r>
              <a:rPr sz="2600" b="1" spc="-10" dirty="0">
                <a:latin typeface="Carlito"/>
                <a:cs typeface="Carlito"/>
              </a:rPr>
              <a:t> </a:t>
            </a:r>
            <a:r>
              <a:rPr sz="2600" b="1" spc="-20" dirty="0">
                <a:latin typeface="Carlito"/>
                <a:cs typeface="Carlito"/>
              </a:rPr>
              <a:t>Rate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8808" y="0"/>
            <a:ext cx="2802890" cy="824865"/>
            <a:chOff x="368808" y="0"/>
            <a:chExt cx="2802890" cy="824865"/>
          </a:xfrm>
        </p:grpSpPr>
        <p:sp>
          <p:nvSpPr>
            <p:cNvPr id="4" name="object 4"/>
            <p:cNvSpPr/>
            <p:nvPr/>
          </p:nvSpPr>
          <p:spPr>
            <a:xfrm>
              <a:off x="486156" y="48767"/>
              <a:ext cx="2685288" cy="6172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8808" y="0"/>
              <a:ext cx="1789176" cy="8244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400" y="76200"/>
              <a:ext cx="2590800" cy="5227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76200"/>
            <a:ext cx="2590800" cy="52324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10"/>
              </a:spcBef>
            </a:pPr>
            <a:r>
              <a:rPr spc="-5" dirty="0">
                <a:solidFill>
                  <a:srgbClr val="000000"/>
                </a:solidFill>
                <a:latin typeface="Comic Sans MS"/>
                <a:cs typeface="Comic Sans MS"/>
              </a:rPr>
              <a:t>Contd..</a:t>
            </a:r>
          </a:p>
        </p:txBody>
      </p:sp>
      <p:sp>
        <p:nvSpPr>
          <p:cNvPr id="8" name="object 8"/>
          <p:cNvSpPr/>
          <p:nvPr/>
        </p:nvSpPr>
        <p:spPr>
          <a:xfrm>
            <a:off x="4953000" y="0"/>
            <a:ext cx="4114800" cy="2017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600" y="2940195"/>
            <a:ext cx="3124200" cy="3917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157" y="167639"/>
            <a:ext cx="9043670" cy="939165"/>
            <a:chOff x="105157" y="167639"/>
            <a:chExt cx="9043670" cy="939165"/>
          </a:xfrm>
        </p:grpSpPr>
        <p:sp>
          <p:nvSpPr>
            <p:cNvPr id="3" name="object 3"/>
            <p:cNvSpPr/>
            <p:nvPr/>
          </p:nvSpPr>
          <p:spPr>
            <a:xfrm>
              <a:off x="105157" y="246887"/>
              <a:ext cx="9038842" cy="658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1939" y="167639"/>
              <a:ext cx="8729472" cy="9387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9" y="274319"/>
              <a:ext cx="8991600" cy="563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399" y="274319"/>
              <a:ext cx="8991600" cy="563880"/>
            </a:xfrm>
            <a:custGeom>
              <a:avLst/>
              <a:gdLst/>
              <a:ahLst/>
              <a:cxnLst/>
              <a:rect l="l" t="t" r="r" b="b"/>
              <a:pathLst>
                <a:path w="8991600" h="563880">
                  <a:moveTo>
                    <a:pt x="0" y="563879"/>
                  </a:moveTo>
                  <a:lnTo>
                    <a:pt x="8991600" y="563879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563879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971" y="278638"/>
            <a:ext cx="89871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Comic Sans MS"/>
                <a:cs typeface="Comic Sans MS"/>
              </a:rPr>
              <a:t>Reasons for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decline </a:t>
            </a:r>
            <a:r>
              <a:rPr sz="3200" spc="-5" dirty="0">
                <a:solidFill>
                  <a:srgbClr val="000000"/>
                </a:solidFill>
                <a:latin typeface="Comic Sans MS"/>
                <a:cs typeface="Comic Sans MS"/>
              </a:rPr>
              <a:t>in the </a:t>
            </a:r>
            <a:r>
              <a:rPr sz="3200" dirty="0">
                <a:solidFill>
                  <a:srgbClr val="000000"/>
                </a:solidFill>
                <a:latin typeface="Comic Sans MS"/>
                <a:cs typeface="Comic Sans MS"/>
              </a:rPr>
              <a:t>mortality</a:t>
            </a:r>
            <a:r>
              <a:rPr sz="3200" spc="2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Comic Sans MS"/>
                <a:cs typeface="Comic Sans MS"/>
              </a:rPr>
              <a:t>rate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917194"/>
            <a:ext cx="468249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527685" algn="l"/>
                <a:tab pos="528320" algn="l"/>
                <a:tab pos="2910205" algn="l"/>
              </a:tabLst>
            </a:pPr>
            <a:r>
              <a:rPr sz="3000" b="1" spc="-10" dirty="0">
                <a:latin typeface="Carlito"/>
                <a:cs typeface="Carlito"/>
              </a:rPr>
              <a:t>Elimination</a:t>
            </a:r>
            <a:r>
              <a:rPr sz="3000" b="1" spc="20" dirty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of	</a:t>
            </a:r>
            <a:r>
              <a:rPr sz="3000" b="1" spc="-10" dirty="0">
                <a:latin typeface="Carlito"/>
                <a:cs typeface="Carlito"/>
              </a:rPr>
              <a:t>famines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AutoNum type="alphaLcPeriod"/>
            </a:pPr>
            <a:endParaRPr sz="3500">
              <a:latin typeface="Carlito"/>
              <a:cs typeface="Carlito"/>
            </a:endParaRPr>
          </a:p>
          <a:p>
            <a:pPr marL="527685" marR="5080" indent="-515620">
              <a:lnSpc>
                <a:spcPts val="2880"/>
              </a:lnSpc>
              <a:buAutoNum type="alphaLcPeriod"/>
              <a:tabLst>
                <a:tab pos="527685" algn="l"/>
                <a:tab pos="528320" algn="l"/>
              </a:tabLst>
            </a:pPr>
            <a:r>
              <a:rPr sz="3000" b="1" spc="-15" dirty="0">
                <a:latin typeface="Carlito"/>
                <a:cs typeface="Carlito"/>
              </a:rPr>
              <a:t>Control </a:t>
            </a:r>
            <a:r>
              <a:rPr sz="3000" b="1" dirty="0">
                <a:latin typeface="Carlito"/>
                <a:cs typeface="Carlito"/>
              </a:rPr>
              <a:t>of </a:t>
            </a:r>
            <a:r>
              <a:rPr sz="3000" b="1" spc="-5" dirty="0">
                <a:latin typeface="Carlito"/>
                <a:cs typeface="Carlito"/>
              </a:rPr>
              <a:t>epidemics </a:t>
            </a:r>
            <a:r>
              <a:rPr sz="3000" b="1" dirty="0">
                <a:latin typeface="Carlito"/>
                <a:cs typeface="Carlito"/>
              </a:rPr>
              <a:t>&amp;  </a:t>
            </a:r>
            <a:r>
              <a:rPr sz="3000" b="1" spc="-5" dirty="0">
                <a:latin typeface="Carlito"/>
                <a:cs typeface="Carlito"/>
              </a:rPr>
              <a:t>decline </a:t>
            </a:r>
            <a:r>
              <a:rPr sz="3000" b="1" dirty="0">
                <a:latin typeface="Carlito"/>
                <a:cs typeface="Carlito"/>
              </a:rPr>
              <a:t>in the </a:t>
            </a:r>
            <a:r>
              <a:rPr sz="3000" b="1" spc="-5" dirty="0">
                <a:latin typeface="Carlito"/>
                <a:cs typeface="Carlito"/>
              </a:rPr>
              <a:t>incidence </a:t>
            </a:r>
            <a:r>
              <a:rPr sz="3000" b="1" dirty="0">
                <a:latin typeface="Carlito"/>
                <a:cs typeface="Carlito"/>
              </a:rPr>
              <a:t>of  </a:t>
            </a:r>
            <a:r>
              <a:rPr sz="3000" b="1" spc="-10" dirty="0">
                <a:latin typeface="Carlito"/>
                <a:cs typeface="Carlito"/>
              </a:rPr>
              <a:t>Malaria </a:t>
            </a:r>
            <a:r>
              <a:rPr sz="3000" b="1" dirty="0">
                <a:latin typeface="Carlito"/>
                <a:cs typeface="Carlito"/>
              </a:rPr>
              <a:t>&amp;</a:t>
            </a:r>
            <a:r>
              <a:rPr sz="3000" b="1" spc="-30" dirty="0">
                <a:latin typeface="Carlito"/>
                <a:cs typeface="Carlito"/>
              </a:rPr>
              <a:t> </a:t>
            </a:r>
            <a:r>
              <a:rPr sz="3000" b="1" spc="-20" dirty="0">
                <a:latin typeface="Carlito"/>
                <a:cs typeface="Carlito"/>
              </a:rPr>
              <a:t>Tuberculosis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3944" y="3025267"/>
            <a:ext cx="4149090" cy="13068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527685" marR="5080" indent="-515620" algn="just">
              <a:lnSpc>
                <a:spcPct val="80000"/>
              </a:lnSpc>
              <a:spcBef>
                <a:spcPts val="585"/>
              </a:spcBef>
            </a:pP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Cholera </a:t>
            </a:r>
            <a:r>
              <a:rPr sz="2000" b="1" dirty="0">
                <a:solidFill>
                  <a:srgbClr val="6F2F9F"/>
                </a:solidFill>
                <a:latin typeface="Carlito"/>
                <a:cs typeface="Carlito"/>
              </a:rPr>
              <a:t>and small </a:t>
            </a:r>
            <a:r>
              <a:rPr sz="2000" b="1" spc="-25" dirty="0">
                <a:solidFill>
                  <a:srgbClr val="6F2F9F"/>
                </a:solidFill>
                <a:latin typeface="Carlito"/>
                <a:cs typeface="Carlito"/>
              </a:rPr>
              <a:t>fox </a:t>
            </a:r>
            <a:r>
              <a:rPr sz="2000" b="1" spc="-15" dirty="0">
                <a:solidFill>
                  <a:srgbClr val="6F2F9F"/>
                </a:solidFill>
                <a:latin typeface="Carlito"/>
                <a:cs typeface="Carlito"/>
              </a:rPr>
              <a:t>were </a:t>
            </a:r>
            <a:r>
              <a:rPr sz="2000" b="1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two 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major causes </a:t>
            </a:r>
            <a:r>
              <a:rPr sz="2000" b="1" dirty="0">
                <a:solidFill>
                  <a:srgbClr val="6F2F9F"/>
                </a:solidFill>
                <a:latin typeface="Carlito"/>
                <a:cs typeface="Carlito"/>
              </a:rPr>
              <a:t>of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epidemics </a:t>
            </a: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before 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independence. Now </a:t>
            </a: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cholera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is  </a:t>
            </a: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completely </a:t>
            </a:r>
            <a:r>
              <a:rPr sz="2000" b="1" spc="-15" dirty="0">
                <a:solidFill>
                  <a:srgbClr val="6F2F9F"/>
                </a:solidFill>
                <a:latin typeface="Carlito"/>
                <a:cs typeface="Carlito"/>
              </a:rPr>
              <a:t>eradicated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and small  </a:t>
            </a:r>
            <a:r>
              <a:rPr sz="2000" b="1" spc="-25" dirty="0">
                <a:solidFill>
                  <a:srgbClr val="6F2F9F"/>
                </a:solidFill>
                <a:latin typeface="Carlito"/>
                <a:cs typeface="Carlito"/>
              </a:rPr>
              <a:t>fox </a:t>
            </a:r>
            <a:r>
              <a:rPr sz="2000" b="1" spc="-5" dirty="0">
                <a:solidFill>
                  <a:srgbClr val="6F2F9F"/>
                </a:solidFill>
                <a:latin typeface="Carlito"/>
                <a:cs typeface="Carlito"/>
              </a:rPr>
              <a:t>is very much </a:t>
            </a:r>
            <a:r>
              <a:rPr sz="2000" b="1" dirty="0">
                <a:solidFill>
                  <a:srgbClr val="6F2F9F"/>
                </a:solidFill>
                <a:latin typeface="Carlito"/>
                <a:cs typeface="Carlito"/>
              </a:rPr>
              <a:t>under</a:t>
            </a:r>
            <a:r>
              <a:rPr sz="2000" b="1" spc="1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6F2F9F"/>
                </a:solidFill>
                <a:latin typeface="Carlito"/>
                <a:cs typeface="Carlito"/>
              </a:rPr>
              <a:t>control.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605604"/>
            <a:ext cx="4224020" cy="17640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27685" marR="5080" indent="-515620">
              <a:lnSpc>
                <a:spcPts val="2880"/>
              </a:lnSpc>
              <a:spcBef>
                <a:spcPts val="795"/>
              </a:spcBef>
              <a:buAutoNum type="alphaLcPeriod" startAt="3"/>
              <a:tabLst>
                <a:tab pos="527685" algn="l"/>
                <a:tab pos="528320" algn="l"/>
              </a:tabLst>
            </a:pPr>
            <a:r>
              <a:rPr sz="3000" b="1" spc="-5" dirty="0">
                <a:latin typeface="Carlito"/>
                <a:cs typeface="Carlito"/>
              </a:rPr>
              <a:t>Supply </a:t>
            </a:r>
            <a:r>
              <a:rPr sz="3000" b="1" dirty="0">
                <a:latin typeface="Carlito"/>
                <a:cs typeface="Carlito"/>
              </a:rPr>
              <a:t>of </a:t>
            </a:r>
            <a:r>
              <a:rPr sz="3000" b="1" spc="-15" dirty="0">
                <a:latin typeface="Carlito"/>
                <a:cs typeface="Carlito"/>
              </a:rPr>
              <a:t>pure </a:t>
            </a:r>
            <a:r>
              <a:rPr sz="3000" b="1" spc="-5" dirty="0">
                <a:latin typeface="Carlito"/>
                <a:cs typeface="Carlito"/>
              </a:rPr>
              <a:t>drinking  </a:t>
            </a:r>
            <a:r>
              <a:rPr sz="3000" b="1" spc="-25" dirty="0">
                <a:latin typeface="Carlito"/>
                <a:cs typeface="Carlito"/>
              </a:rPr>
              <a:t>water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arlito"/>
              <a:buAutoNum type="alphaLcPeriod" startAt="3"/>
            </a:pPr>
            <a:endParaRPr sz="295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buAutoNum type="alphaLcPeriod" startAt="3"/>
              <a:tabLst>
                <a:tab pos="527685" algn="l"/>
                <a:tab pos="528320" algn="l"/>
              </a:tabLst>
            </a:pPr>
            <a:r>
              <a:rPr sz="3000" b="1" spc="-10" dirty="0">
                <a:latin typeface="Carlito"/>
                <a:cs typeface="Carlito"/>
              </a:rPr>
              <a:t>Sanitation </a:t>
            </a:r>
            <a:r>
              <a:rPr sz="3000" b="1" dirty="0">
                <a:latin typeface="Carlito"/>
                <a:cs typeface="Carlito"/>
              </a:rPr>
              <a:t>&amp;</a:t>
            </a:r>
            <a:r>
              <a:rPr sz="3000" b="1" spc="-35" dirty="0">
                <a:latin typeface="Carlito"/>
                <a:cs typeface="Carlito"/>
              </a:rPr>
              <a:t> </a:t>
            </a:r>
            <a:r>
              <a:rPr sz="3000" b="1" spc="-15" dirty="0">
                <a:latin typeface="Carlito"/>
                <a:cs typeface="Carlito"/>
              </a:rPr>
              <a:t>hygiene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24600" y="3329940"/>
            <a:ext cx="2819400" cy="3299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0" y="1143000"/>
            <a:ext cx="2286000" cy="1690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1168" y="0"/>
            <a:ext cx="3084830" cy="1030605"/>
            <a:chOff x="201168" y="0"/>
            <a:chExt cx="3084830" cy="1030605"/>
          </a:xfrm>
        </p:grpSpPr>
        <p:sp>
          <p:nvSpPr>
            <p:cNvPr id="3" name="object 3"/>
            <p:cNvSpPr/>
            <p:nvPr/>
          </p:nvSpPr>
          <p:spPr>
            <a:xfrm>
              <a:off x="448046" y="86389"/>
              <a:ext cx="2837707" cy="5831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1168" y="0"/>
              <a:ext cx="2324100" cy="1030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104" y="70103"/>
              <a:ext cx="2831592" cy="576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4731"/>
            <a:ext cx="165671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00000"/>
                </a:solidFill>
                <a:latin typeface="Comic Sans MS"/>
                <a:cs typeface="Comic Sans MS"/>
              </a:rPr>
              <a:t>Contd..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917194"/>
            <a:ext cx="3729354" cy="505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indent="-379095">
              <a:lnSpc>
                <a:spcPct val="100000"/>
              </a:lnSpc>
              <a:spcBef>
                <a:spcPts val="100"/>
              </a:spcBef>
              <a:buAutoNum type="alphaLcPeriod" startAt="5"/>
              <a:tabLst>
                <a:tab pos="391795" algn="l"/>
              </a:tabLst>
            </a:pPr>
            <a:r>
              <a:rPr sz="3000" b="1" dirty="0">
                <a:latin typeface="Carlito"/>
                <a:cs typeface="Carlito"/>
              </a:rPr>
              <a:t>Nutrition</a:t>
            </a:r>
            <a:r>
              <a:rPr sz="3000" b="1" spc="-25" dirty="0">
                <a:latin typeface="Carlito"/>
                <a:cs typeface="Carlito"/>
              </a:rPr>
              <a:t> </a:t>
            </a:r>
            <a:r>
              <a:rPr sz="3000" b="1" spc="-15" dirty="0">
                <a:latin typeface="Carlito"/>
                <a:cs typeface="Carlito"/>
              </a:rPr>
              <a:t>levels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lphaLcPeriod" startAt="5"/>
            </a:pPr>
            <a:endParaRPr sz="2950">
              <a:latin typeface="Carlito"/>
              <a:cs typeface="Carlito"/>
            </a:endParaRPr>
          </a:p>
          <a:p>
            <a:pPr marL="300990" indent="-288925">
              <a:lnSpc>
                <a:spcPct val="100000"/>
              </a:lnSpc>
              <a:buAutoNum type="alphaLcPeriod" startAt="5"/>
              <a:tabLst>
                <a:tab pos="301625" algn="l"/>
              </a:tabLst>
            </a:pPr>
            <a:r>
              <a:rPr sz="3000" b="1" spc="-5" dirty="0">
                <a:latin typeface="Carlito"/>
                <a:cs typeface="Carlito"/>
              </a:rPr>
              <a:t>Living </a:t>
            </a:r>
            <a:r>
              <a:rPr sz="3000" b="1" spc="-15" dirty="0">
                <a:latin typeface="Carlito"/>
                <a:cs typeface="Carlito"/>
              </a:rPr>
              <a:t>standard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rlito"/>
              <a:buAutoNum type="alphaLcPeriod" startAt="5"/>
            </a:pPr>
            <a:endParaRPr sz="3500">
              <a:latin typeface="Carlito"/>
              <a:cs typeface="Carlito"/>
            </a:endParaRPr>
          </a:p>
          <a:p>
            <a:pPr marL="527685" marR="5080" indent="-515620" algn="just">
              <a:lnSpc>
                <a:spcPct val="80000"/>
              </a:lnSpc>
              <a:spcBef>
                <a:spcPts val="5"/>
              </a:spcBef>
              <a:buFont typeface="Carlito"/>
              <a:buAutoNum type="alphaLcPeriod" startAt="5"/>
              <a:tabLst>
                <a:tab pos="668655" algn="l"/>
              </a:tabLst>
            </a:pPr>
            <a:r>
              <a:rPr dirty="0"/>
              <a:t>	</a:t>
            </a:r>
            <a:r>
              <a:rPr sz="3000" b="1" spc="-15" dirty="0">
                <a:latin typeface="Carlito"/>
                <a:cs typeface="Carlito"/>
              </a:rPr>
              <a:t>Education, </a:t>
            </a:r>
            <a:r>
              <a:rPr sz="3000" b="1" spc="-5" dirty="0">
                <a:latin typeface="Carlito"/>
                <a:cs typeface="Carlito"/>
              </a:rPr>
              <a:t>health  </a:t>
            </a:r>
            <a:r>
              <a:rPr sz="3000" b="1" spc="-20" dirty="0">
                <a:latin typeface="Carlito"/>
                <a:cs typeface="Carlito"/>
              </a:rPr>
              <a:t>care </a:t>
            </a:r>
            <a:r>
              <a:rPr sz="3000" b="1" dirty="0">
                <a:latin typeface="Carlito"/>
                <a:cs typeface="Carlito"/>
              </a:rPr>
              <a:t>&amp; </a:t>
            </a:r>
            <a:r>
              <a:rPr sz="3000" b="1" spc="-10" dirty="0">
                <a:latin typeface="Carlito"/>
                <a:cs typeface="Carlito"/>
              </a:rPr>
              <a:t>expanded  medical</a:t>
            </a:r>
            <a:r>
              <a:rPr sz="3000" b="1" spc="-15" dirty="0">
                <a:latin typeface="Carlito"/>
                <a:cs typeface="Carlito"/>
              </a:rPr>
              <a:t> </a:t>
            </a:r>
            <a:r>
              <a:rPr sz="3000" b="1" spc="-10" dirty="0">
                <a:latin typeface="Carlito"/>
                <a:cs typeface="Carlito"/>
              </a:rPr>
              <a:t>facilities</a:t>
            </a:r>
            <a:endParaRPr sz="3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rlito"/>
              <a:buAutoNum type="alphaLcPeriod" startAt="5"/>
            </a:pPr>
            <a:endParaRPr sz="3500">
              <a:latin typeface="Carlito"/>
              <a:cs typeface="Carlito"/>
            </a:endParaRPr>
          </a:p>
          <a:p>
            <a:pPr marL="406400" marR="427990" indent="-406400">
              <a:lnSpc>
                <a:spcPct val="80000"/>
              </a:lnSpc>
              <a:buAutoNum type="alphaLcPeriod" startAt="5"/>
              <a:tabLst>
                <a:tab pos="406400" algn="l"/>
              </a:tabLst>
            </a:pPr>
            <a:r>
              <a:rPr sz="3000" b="1" spc="-5" dirty="0">
                <a:latin typeface="Carlito"/>
                <a:cs typeface="Carlito"/>
              </a:rPr>
              <a:t>Social </a:t>
            </a:r>
            <a:r>
              <a:rPr sz="3000" b="1" spc="-20" dirty="0">
                <a:latin typeface="Carlito"/>
                <a:cs typeface="Carlito"/>
              </a:rPr>
              <a:t>factors</a:t>
            </a:r>
            <a:r>
              <a:rPr sz="3000" b="1" spc="-95" dirty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such  as </a:t>
            </a:r>
            <a:r>
              <a:rPr sz="3000" b="1" spc="-10" dirty="0">
                <a:latin typeface="Carlito"/>
                <a:cs typeface="Carlito"/>
              </a:rPr>
              <a:t>conflicts </a:t>
            </a:r>
            <a:r>
              <a:rPr sz="3000" b="1" spc="-5" dirty="0">
                <a:latin typeface="Carlito"/>
                <a:cs typeface="Carlito"/>
              </a:rPr>
              <a:t>and  </a:t>
            </a:r>
            <a:r>
              <a:rPr sz="3000" b="1" spc="-10" dirty="0">
                <a:latin typeface="Carlito"/>
                <a:cs typeface="Carlito"/>
              </a:rPr>
              <a:t>levels </a:t>
            </a:r>
            <a:r>
              <a:rPr sz="3000" b="1" dirty="0">
                <a:latin typeface="Carlito"/>
                <a:cs typeface="Carlito"/>
              </a:rPr>
              <a:t>of </a:t>
            </a:r>
            <a:r>
              <a:rPr sz="3000" b="1" spc="-10" dirty="0">
                <a:latin typeface="Carlito"/>
                <a:cs typeface="Carlito"/>
              </a:rPr>
              <a:t>violent  </a:t>
            </a:r>
            <a:r>
              <a:rPr sz="3000" b="1" spc="-5" dirty="0">
                <a:latin typeface="Carlito"/>
                <a:cs typeface="Carlito"/>
              </a:rPr>
              <a:t>crimes</a:t>
            </a:r>
            <a:endParaRPr sz="3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0" y="30480"/>
            <a:ext cx="2514600" cy="31516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2647" y="4114800"/>
            <a:ext cx="4543044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9" y="246888"/>
            <a:ext cx="8883650" cy="1111250"/>
            <a:chOff x="79249" y="246888"/>
            <a:chExt cx="8883650" cy="1111250"/>
          </a:xfrm>
        </p:grpSpPr>
        <p:sp>
          <p:nvSpPr>
            <p:cNvPr id="3" name="object 3"/>
            <p:cNvSpPr/>
            <p:nvPr/>
          </p:nvSpPr>
          <p:spPr>
            <a:xfrm>
              <a:off x="257555" y="246888"/>
              <a:ext cx="8705088" cy="1039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249" y="312420"/>
              <a:ext cx="7955280" cy="10454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799" y="274320"/>
              <a:ext cx="8610600" cy="9448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274320"/>
            <a:ext cx="8610600" cy="9448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380"/>
              </a:spcBef>
            </a:pP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Birth rate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&amp; Death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rate in</a:t>
            </a:r>
            <a:r>
              <a:rPr sz="3600" spc="-4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endParaRPr sz="3600">
              <a:latin typeface="Comic Sans MS"/>
              <a:cs typeface="Comic Sans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7050" y="1593850"/>
          <a:ext cx="8078470" cy="3886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0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9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0" dirty="0">
                          <a:latin typeface="Carlito"/>
                          <a:cs typeface="Carlito"/>
                        </a:rPr>
                        <a:t>Year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1270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Birth </a:t>
                      </a:r>
                      <a:r>
                        <a:rPr sz="2400" b="1" spc="-30" dirty="0">
                          <a:latin typeface="Carlito"/>
                          <a:cs typeface="Carlito"/>
                        </a:rPr>
                        <a:t>rate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1905" algn="ctr">
                        <a:lnSpc>
                          <a:spcPts val="1655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(births/1,000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 population)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Death</a:t>
                      </a:r>
                      <a:r>
                        <a:rPr sz="2400" b="1" spc="-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30" dirty="0">
                          <a:latin typeface="Carlito"/>
                          <a:cs typeface="Carlito"/>
                        </a:rPr>
                        <a:t>rate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635" algn="ctr">
                        <a:lnSpc>
                          <a:spcPts val="1655"/>
                        </a:lnSpc>
                        <a:spcBef>
                          <a:spcPts val="85"/>
                        </a:spcBef>
                      </a:pPr>
                      <a:r>
                        <a:rPr sz="1400" b="1" spc="-5" dirty="0">
                          <a:latin typeface="Carlito"/>
                          <a:cs typeface="Carlito"/>
                        </a:rPr>
                        <a:t>(deaths/1,000</a:t>
                      </a:r>
                      <a:r>
                        <a:rPr sz="14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400" b="1" dirty="0">
                          <a:latin typeface="Carlito"/>
                          <a:cs typeface="Carlito"/>
                        </a:rPr>
                        <a:t>population)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7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1941-51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39.9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27.4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5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1951-61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41.7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22.8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6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1961-71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41.1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spc="5" dirty="0">
                          <a:latin typeface="Carlito"/>
                          <a:cs typeface="Carlito"/>
                        </a:rPr>
                        <a:t>19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5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1971-81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37.2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2000" b="1" spc="5" dirty="0">
                          <a:latin typeface="Carlito"/>
                          <a:cs typeface="Carlito"/>
                        </a:rPr>
                        <a:t>15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5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78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1981-91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29.5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9.8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6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1991-01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25.8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8.5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658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2001-11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22.5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2000" b="1" dirty="0">
                          <a:latin typeface="Carlito"/>
                          <a:cs typeface="Carlito"/>
                        </a:rPr>
                        <a:t>7.7</a:t>
                      </a:r>
                      <a:endParaRPr sz="2000">
                        <a:latin typeface="Carlito"/>
                        <a:cs typeface="Carlito"/>
                      </a:endParaRPr>
                    </a:p>
                  </a:txBody>
                  <a:tcPr marL="0" marR="0" marT="126364" marB="0">
                    <a:lnL w="12700">
                      <a:solidFill>
                        <a:srgbClr val="8063A1"/>
                      </a:solidFill>
                      <a:prstDash val="solid"/>
                    </a:lnL>
                    <a:lnR w="12700">
                      <a:solidFill>
                        <a:srgbClr val="8063A1"/>
                      </a:solidFill>
                      <a:prstDash val="solid"/>
                    </a:lnR>
                    <a:lnT w="12700">
                      <a:solidFill>
                        <a:srgbClr val="8063A1"/>
                      </a:solidFill>
                      <a:prstDash val="solid"/>
                    </a:lnT>
                    <a:lnB w="12700">
                      <a:solidFill>
                        <a:srgbClr val="8063A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612140" y="5737047"/>
            <a:ext cx="67925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arlito"/>
                <a:cs typeface="Carlito"/>
              </a:rPr>
              <a:t>Source: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Calculated</a:t>
            </a:r>
            <a:r>
              <a:rPr sz="1400" b="1" spc="-35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from</a:t>
            </a:r>
            <a:r>
              <a:rPr sz="1400" b="1" spc="-3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the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Census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of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India</a:t>
            </a:r>
            <a:r>
              <a:rPr sz="1400" b="1" spc="-1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data</a:t>
            </a:r>
            <a:r>
              <a:rPr sz="1400" b="1" spc="-4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and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Ministry</a:t>
            </a:r>
            <a:r>
              <a:rPr sz="1400" b="1" spc="-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of</a:t>
            </a:r>
            <a:r>
              <a:rPr sz="1400" b="1" spc="-1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Health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and</a:t>
            </a:r>
            <a:r>
              <a:rPr sz="1400" b="1" spc="-20" dirty="0">
                <a:latin typeface="Carlito"/>
                <a:cs typeface="Carlito"/>
              </a:rPr>
              <a:t> </a:t>
            </a:r>
            <a:r>
              <a:rPr sz="1400" b="1" spc="-5" dirty="0">
                <a:latin typeface="Carlito"/>
                <a:cs typeface="Carlito"/>
              </a:rPr>
              <a:t>Family</a:t>
            </a:r>
            <a:r>
              <a:rPr sz="1400" b="1" spc="-25" dirty="0">
                <a:latin typeface="Carlito"/>
                <a:cs typeface="Carlito"/>
              </a:rPr>
              <a:t> </a:t>
            </a:r>
            <a:r>
              <a:rPr sz="1400" b="1" spc="-10" dirty="0">
                <a:latin typeface="Carlito"/>
                <a:cs typeface="Carlito"/>
              </a:rPr>
              <a:t>Welfare,  </a:t>
            </a:r>
            <a:r>
              <a:rPr sz="1400" b="1" spc="-5" dirty="0">
                <a:latin typeface="Carlito"/>
                <a:cs typeface="Carlito"/>
              </a:rPr>
              <a:t>Government </a:t>
            </a:r>
            <a:r>
              <a:rPr sz="1400" b="1" dirty="0">
                <a:latin typeface="Carlito"/>
                <a:cs typeface="Carlito"/>
              </a:rPr>
              <a:t>of</a:t>
            </a:r>
            <a:r>
              <a:rPr sz="1400" b="1" spc="-55" dirty="0">
                <a:latin typeface="Carlito"/>
                <a:cs typeface="Carlito"/>
              </a:rPr>
              <a:t> </a:t>
            </a:r>
            <a:r>
              <a:rPr sz="1400" b="1" dirty="0">
                <a:latin typeface="Carlito"/>
                <a:cs typeface="Carlito"/>
              </a:rPr>
              <a:t>India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095615" cy="1129665"/>
            <a:chOff x="409955" y="246888"/>
            <a:chExt cx="8095615" cy="112966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095488" cy="1115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5215" y="358140"/>
              <a:ext cx="7741920" cy="10180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199" y="274320"/>
              <a:ext cx="8001000" cy="10210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001000" cy="102108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17170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1710"/>
              </a:spcBef>
            </a:pPr>
            <a:r>
              <a:rPr sz="3500" spc="-5" dirty="0">
                <a:solidFill>
                  <a:srgbClr val="000000"/>
                </a:solidFill>
                <a:latin typeface="Comic Sans MS"/>
                <a:cs typeface="Comic Sans MS"/>
              </a:rPr>
              <a:t>Birth rate </a:t>
            </a:r>
            <a:r>
              <a:rPr sz="3500" dirty="0">
                <a:solidFill>
                  <a:srgbClr val="000000"/>
                </a:solidFill>
                <a:latin typeface="Comic Sans MS"/>
                <a:cs typeface="Comic Sans MS"/>
              </a:rPr>
              <a:t>&amp; Death </a:t>
            </a:r>
            <a:r>
              <a:rPr sz="3500" spc="-5" dirty="0">
                <a:solidFill>
                  <a:srgbClr val="000000"/>
                </a:solidFill>
                <a:latin typeface="Comic Sans MS"/>
                <a:cs typeface="Comic Sans MS"/>
              </a:rPr>
              <a:t>rate </a:t>
            </a:r>
            <a:r>
              <a:rPr sz="3500" dirty="0">
                <a:solidFill>
                  <a:srgbClr val="000000"/>
                </a:solidFill>
                <a:latin typeface="Comic Sans MS"/>
                <a:cs typeface="Comic Sans MS"/>
              </a:rPr>
              <a:t>in</a:t>
            </a:r>
            <a:r>
              <a:rPr sz="3500" spc="-5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500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endParaRPr sz="3500">
              <a:latin typeface="Comic Sans MS"/>
              <a:cs typeface="Comic Sans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8552" y="1965960"/>
            <a:ext cx="6797040" cy="3116580"/>
            <a:chOff x="1368552" y="1965960"/>
            <a:chExt cx="6797040" cy="3116580"/>
          </a:xfrm>
        </p:grpSpPr>
        <p:sp>
          <p:nvSpPr>
            <p:cNvPr id="8" name="object 8"/>
            <p:cNvSpPr/>
            <p:nvPr/>
          </p:nvSpPr>
          <p:spPr>
            <a:xfrm>
              <a:off x="1368552" y="1970532"/>
              <a:ext cx="6797040" cy="3107690"/>
            </a:xfrm>
            <a:custGeom>
              <a:avLst/>
              <a:gdLst/>
              <a:ahLst/>
              <a:cxnLst/>
              <a:rect l="l" t="t" r="r" b="b"/>
              <a:pathLst>
                <a:path w="6797040" h="3107690">
                  <a:moveTo>
                    <a:pt x="39623" y="2763011"/>
                  </a:moveTo>
                  <a:lnTo>
                    <a:pt x="6797040" y="2763011"/>
                  </a:lnTo>
                </a:path>
                <a:path w="6797040" h="3107690">
                  <a:moveTo>
                    <a:pt x="39623" y="2417063"/>
                  </a:moveTo>
                  <a:lnTo>
                    <a:pt x="6797040" y="2417063"/>
                  </a:lnTo>
                </a:path>
                <a:path w="6797040" h="3107690">
                  <a:moveTo>
                    <a:pt x="39623" y="2071115"/>
                  </a:moveTo>
                  <a:lnTo>
                    <a:pt x="6797040" y="2071115"/>
                  </a:lnTo>
                </a:path>
                <a:path w="6797040" h="3107690">
                  <a:moveTo>
                    <a:pt x="39623" y="1726691"/>
                  </a:moveTo>
                  <a:lnTo>
                    <a:pt x="6797040" y="1726691"/>
                  </a:lnTo>
                </a:path>
                <a:path w="6797040" h="3107690">
                  <a:moveTo>
                    <a:pt x="39623" y="1380743"/>
                  </a:moveTo>
                  <a:lnTo>
                    <a:pt x="6797040" y="1380743"/>
                  </a:lnTo>
                </a:path>
                <a:path w="6797040" h="3107690">
                  <a:moveTo>
                    <a:pt x="39623" y="1034795"/>
                  </a:moveTo>
                  <a:lnTo>
                    <a:pt x="6797040" y="1034795"/>
                  </a:lnTo>
                </a:path>
                <a:path w="6797040" h="3107690">
                  <a:moveTo>
                    <a:pt x="39623" y="690371"/>
                  </a:moveTo>
                  <a:lnTo>
                    <a:pt x="6797040" y="690371"/>
                  </a:lnTo>
                </a:path>
                <a:path w="6797040" h="3107690">
                  <a:moveTo>
                    <a:pt x="39623" y="344423"/>
                  </a:moveTo>
                  <a:lnTo>
                    <a:pt x="6797040" y="344423"/>
                  </a:lnTo>
                </a:path>
                <a:path w="6797040" h="3107690">
                  <a:moveTo>
                    <a:pt x="39623" y="0"/>
                  </a:moveTo>
                  <a:lnTo>
                    <a:pt x="6797040" y="0"/>
                  </a:lnTo>
                </a:path>
                <a:path w="6797040" h="3107690">
                  <a:moveTo>
                    <a:pt x="39623" y="3107435"/>
                  </a:moveTo>
                  <a:lnTo>
                    <a:pt x="39623" y="0"/>
                  </a:lnTo>
                </a:path>
                <a:path w="6797040" h="3107690">
                  <a:moveTo>
                    <a:pt x="0" y="3107435"/>
                  </a:moveTo>
                  <a:lnTo>
                    <a:pt x="39623" y="3107435"/>
                  </a:lnTo>
                </a:path>
                <a:path w="6797040" h="3107690">
                  <a:moveTo>
                    <a:pt x="0" y="2763011"/>
                  </a:moveTo>
                  <a:lnTo>
                    <a:pt x="39623" y="2763011"/>
                  </a:lnTo>
                </a:path>
                <a:path w="6797040" h="3107690">
                  <a:moveTo>
                    <a:pt x="0" y="2417063"/>
                  </a:moveTo>
                  <a:lnTo>
                    <a:pt x="39623" y="2417063"/>
                  </a:lnTo>
                </a:path>
                <a:path w="6797040" h="3107690">
                  <a:moveTo>
                    <a:pt x="0" y="2071115"/>
                  </a:moveTo>
                  <a:lnTo>
                    <a:pt x="39623" y="2071115"/>
                  </a:lnTo>
                </a:path>
                <a:path w="6797040" h="3107690">
                  <a:moveTo>
                    <a:pt x="0" y="1726691"/>
                  </a:moveTo>
                  <a:lnTo>
                    <a:pt x="39623" y="1726691"/>
                  </a:lnTo>
                </a:path>
                <a:path w="6797040" h="3107690">
                  <a:moveTo>
                    <a:pt x="0" y="1380743"/>
                  </a:moveTo>
                  <a:lnTo>
                    <a:pt x="39623" y="1380743"/>
                  </a:lnTo>
                </a:path>
                <a:path w="6797040" h="3107690">
                  <a:moveTo>
                    <a:pt x="0" y="1034795"/>
                  </a:moveTo>
                  <a:lnTo>
                    <a:pt x="39623" y="1034795"/>
                  </a:lnTo>
                </a:path>
                <a:path w="6797040" h="3107690">
                  <a:moveTo>
                    <a:pt x="0" y="690371"/>
                  </a:moveTo>
                  <a:lnTo>
                    <a:pt x="39623" y="690371"/>
                  </a:lnTo>
                </a:path>
                <a:path w="6797040" h="3107690">
                  <a:moveTo>
                    <a:pt x="0" y="344423"/>
                  </a:moveTo>
                  <a:lnTo>
                    <a:pt x="39623" y="344423"/>
                  </a:lnTo>
                </a:path>
                <a:path w="6797040" h="3107690">
                  <a:moveTo>
                    <a:pt x="0" y="0"/>
                  </a:moveTo>
                  <a:lnTo>
                    <a:pt x="39623" y="0"/>
                  </a:lnTo>
                </a:path>
                <a:path w="6797040" h="3107690">
                  <a:moveTo>
                    <a:pt x="39623" y="3107435"/>
                  </a:moveTo>
                  <a:lnTo>
                    <a:pt x="6797040" y="3107435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89176" y="2243328"/>
              <a:ext cx="204215" cy="204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53868" y="2118360"/>
              <a:ext cx="204216" cy="204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0084" y="2159508"/>
              <a:ext cx="204215" cy="204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94500" y="2448705"/>
              <a:ext cx="184766" cy="1750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50992" y="2961132"/>
              <a:ext cx="204215" cy="204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15684" y="3217163"/>
              <a:ext cx="204216" cy="204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91624" y="3463689"/>
              <a:ext cx="184766" cy="17504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7003" y="3113739"/>
              <a:ext cx="187036" cy="1870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61695" y="3432255"/>
              <a:ext cx="187036" cy="1870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8559" y="3685032"/>
              <a:ext cx="205739" cy="205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3252" y="3960876"/>
              <a:ext cx="205739" cy="205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49467" y="4320539"/>
              <a:ext cx="205739" cy="205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23511" y="4419807"/>
              <a:ext cx="187036" cy="1870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89727" y="4474671"/>
              <a:ext cx="187036" cy="1870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0522" y="2198370"/>
              <a:ext cx="5793105" cy="1325880"/>
            </a:xfrm>
            <a:custGeom>
              <a:avLst/>
              <a:gdLst/>
              <a:ahLst/>
              <a:cxnLst/>
              <a:rect l="l" t="t" r="r" b="b"/>
              <a:pathLst>
                <a:path w="5793105" h="1325879">
                  <a:moveTo>
                    <a:pt x="0" y="123443"/>
                  </a:moveTo>
                  <a:lnTo>
                    <a:pt x="966215" y="0"/>
                  </a:lnTo>
                  <a:lnTo>
                    <a:pt x="1930907" y="41147"/>
                  </a:lnTo>
                  <a:lnTo>
                    <a:pt x="2897124" y="310895"/>
                  </a:lnTo>
                  <a:lnTo>
                    <a:pt x="3861816" y="842771"/>
                  </a:lnTo>
                  <a:lnTo>
                    <a:pt x="4828032" y="1097279"/>
                  </a:lnTo>
                  <a:lnTo>
                    <a:pt x="5792724" y="1325879"/>
                  </a:lnTo>
                </a:path>
              </a:pathLst>
            </a:custGeom>
            <a:ln w="472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8800" y="2260092"/>
              <a:ext cx="124968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93491" y="2135124"/>
              <a:ext cx="124968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59708" y="2176272"/>
              <a:ext cx="124967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24399" y="2446020"/>
              <a:ext cx="124967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90616" y="2977896"/>
              <a:ext cx="124967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5308" y="3233927"/>
              <a:ext cx="124968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1523" y="3461004"/>
              <a:ext cx="124968" cy="1249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0522" y="3185922"/>
              <a:ext cx="5793105" cy="1361440"/>
            </a:xfrm>
            <a:custGeom>
              <a:avLst/>
              <a:gdLst/>
              <a:ahLst/>
              <a:cxnLst/>
              <a:rect l="l" t="t" r="r" b="b"/>
              <a:pathLst>
                <a:path w="5793105" h="1361439">
                  <a:moveTo>
                    <a:pt x="0" y="0"/>
                  </a:moveTo>
                  <a:lnTo>
                    <a:pt x="966215" y="316991"/>
                  </a:lnTo>
                  <a:lnTo>
                    <a:pt x="1930907" y="580644"/>
                  </a:lnTo>
                  <a:lnTo>
                    <a:pt x="2897124" y="856488"/>
                  </a:lnTo>
                  <a:lnTo>
                    <a:pt x="3861816" y="1216152"/>
                  </a:lnTo>
                  <a:lnTo>
                    <a:pt x="4828032" y="1306067"/>
                  </a:lnTo>
                  <a:lnTo>
                    <a:pt x="5792724" y="1360932"/>
                  </a:lnTo>
                </a:path>
              </a:pathLst>
            </a:custGeom>
            <a:ln w="472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27276" y="3121152"/>
              <a:ext cx="126492" cy="1264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91968" y="3439668"/>
              <a:ext cx="126492" cy="1264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58184" y="3701795"/>
              <a:ext cx="126491" cy="126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22875" y="3977639"/>
              <a:ext cx="126491" cy="126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89092" y="4337304"/>
              <a:ext cx="126491" cy="126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53784" y="4427220"/>
              <a:ext cx="126492" cy="126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19999" y="4482083"/>
              <a:ext cx="126492" cy="1264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91284" y="2197608"/>
              <a:ext cx="5793105" cy="2880360"/>
            </a:xfrm>
            <a:custGeom>
              <a:avLst/>
              <a:gdLst/>
              <a:ahLst/>
              <a:cxnLst/>
              <a:rect l="l" t="t" r="r" b="b"/>
              <a:pathLst>
                <a:path w="5793105" h="2880360">
                  <a:moveTo>
                    <a:pt x="0" y="124967"/>
                  </a:moveTo>
                  <a:lnTo>
                    <a:pt x="0" y="2880360"/>
                  </a:lnTo>
                </a:path>
                <a:path w="5793105" h="2880360">
                  <a:moveTo>
                    <a:pt x="964692" y="0"/>
                  </a:moveTo>
                  <a:lnTo>
                    <a:pt x="964692" y="2880360"/>
                  </a:lnTo>
                </a:path>
                <a:path w="5793105" h="2880360">
                  <a:moveTo>
                    <a:pt x="1930908" y="41147"/>
                  </a:moveTo>
                  <a:lnTo>
                    <a:pt x="1930908" y="2880360"/>
                  </a:lnTo>
                </a:path>
                <a:path w="5793105" h="2880360">
                  <a:moveTo>
                    <a:pt x="2895600" y="310895"/>
                  </a:moveTo>
                  <a:lnTo>
                    <a:pt x="2895600" y="2880360"/>
                  </a:lnTo>
                </a:path>
                <a:path w="5793105" h="2880360">
                  <a:moveTo>
                    <a:pt x="3861816" y="842771"/>
                  </a:moveTo>
                  <a:lnTo>
                    <a:pt x="3861816" y="2880360"/>
                  </a:lnTo>
                </a:path>
                <a:path w="5793105" h="2880360">
                  <a:moveTo>
                    <a:pt x="4826508" y="1098803"/>
                  </a:moveTo>
                  <a:lnTo>
                    <a:pt x="4826508" y="2880360"/>
                  </a:lnTo>
                </a:path>
                <a:path w="5793105" h="2880360">
                  <a:moveTo>
                    <a:pt x="5792724" y="1325879"/>
                  </a:moveTo>
                  <a:lnTo>
                    <a:pt x="5792724" y="288036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49197" y="1867026"/>
            <a:ext cx="154305" cy="3286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45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40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35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30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25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20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15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10" dirty="0">
                <a:latin typeface="Carlito"/>
                <a:cs typeface="Carlito"/>
              </a:rPr>
              <a:t>10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000" spc="-5" dirty="0">
                <a:latin typeface="Carlito"/>
                <a:cs typeface="Carlito"/>
              </a:rPr>
              <a:t>5</a:t>
            </a:r>
            <a:endParaRPr sz="1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Carlito"/>
                <a:cs typeface="Carlito"/>
              </a:rPr>
              <a:t>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66113" y="514146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1941-51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31439" y="5141467"/>
            <a:ext cx="452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</a:t>
            </a:r>
            <a:r>
              <a:rPr sz="1000" spc="5" dirty="0">
                <a:latin typeface="Carlito"/>
                <a:cs typeface="Carlito"/>
              </a:rPr>
              <a:t>9</a:t>
            </a:r>
            <a:r>
              <a:rPr sz="1000" spc="-5" dirty="0">
                <a:latin typeface="Carlito"/>
                <a:cs typeface="Carlito"/>
              </a:rPr>
              <a:t>51</a:t>
            </a:r>
            <a:r>
              <a:rPr sz="1000" dirty="0">
                <a:latin typeface="Carlito"/>
                <a:cs typeface="Carlito"/>
              </a:rPr>
              <a:t>-</a:t>
            </a:r>
            <a:r>
              <a:rPr sz="1000" spc="-5" dirty="0">
                <a:latin typeface="Carlito"/>
                <a:cs typeface="Carlito"/>
              </a:rPr>
              <a:t>61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97021" y="514146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1961-71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23994" y="5121032"/>
            <a:ext cx="528320" cy="5092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54"/>
              </a:spcBef>
            </a:pPr>
            <a:r>
              <a:rPr sz="1000" spc="-5" dirty="0">
                <a:latin typeface="Carlito"/>
                <a:cs typeface="Carlito"/>
              </a:rPr>
              <a:t>1971-81</a:t>
            </a:r>
            <a:endParaRPr sz="10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b="1" spc="-25" dirty="0">
                <a:latin typeface="Carlito"/>
                <a:cs typeface="Carlito"/>
              </a:rPr>
              <a:t>y</a:t>
            </a:r>
            <a:r>
              <a:rPr sz="1800" b="1" dirty="0">
                <a:latin typeface="Carlito"/>
                <a:cs typeface="Carlito"/>
              </a:rPr>
              <a:t>ea</a:t>
            </a:r>
            <a:r>
              <a:rPr sz="1800" b="1" spc="-30" dirty="0">
                <a:latin typeface="Carlito"/>
                <a:cs typeface="Carlito"/>
              </a:rPr>
              <a:t>r</a:t>
            </a:r>
            <a:r>
              <a:rPr sz="1800" b="1" dirty="0">
                <a:latin typeface="Carlito"/>
                <a:cs typeface="Carlito"/>
              </a:rPr>
              <a:t>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28309" y="514146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1981-91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93890" y="514146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1991-01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59471" y="5141467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2001-11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8154" y="2832740"/>
            <a:ext cx="254635" cy="1384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b="1" spc="-25" dirty="0">
                <a:latin typeface="Carlito"/>
                <a:cs typeface="Carlito"/>
              </a:rPr>
              <a:t>rate </a:t>
            </a:r>
            <a:r>
              <a:rPr sz="1800" b="1" dirty="0">
                <a:latin typeface="Carlito"/>
                <a:cs typeface="Carlito"/>
              </a:rPr>
              <a:t>of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growth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04466" y="5861303"/>
            <a:ext cx="243840" cy="85725"/>
            <a:chOff x="2204466" y="5861303"/>
            <a:chExt cx="243840" cy="85725"/>
          </a:xfrm>
        </p:grpSpPr>
        <p:sp>
          <p:nvSpPr>
            <p:cNvPr id="50" name="object 50"/>
            <p:cNvSpPr/>
            <p:nvPr/>
          </p:nvSpPr>
          <p:spPr>
            <a:xfrm>
              <a:off x="2204466" y="590473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472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7524" y="5865875"/>
              <a:ext cx="76200" cy="76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87524" y="586587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76200" y="38100"/>
                  </a:lnTo>
                  <a:lnTo>
                    <a:pt x="38100" y="76200"/>
                  </a:lnTo>
                  <a:lnTo>
                    <a:pt x="0" y="38100"/>
                  </a:lnTo>
                  <a:lnTo>
                    <a:pt x="38100" y="0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462022" y="5802883"/>
            <a:ext cx="18503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Birth rate (births/1,000 population)</a:t>
            </a:r>
            <a:endParaRPr sz="1000">
              <a:latin typeface="Carlito"/>
              <a:cs typeface="Carlito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626102" y="5861303"/>
            <a:ext cx="243840" cy="85725"/>
            <a:chOff x="4626102" y="5861303"/>
            <a:chExt cx="243840" cy="85725"/>
          </a:xfrm>
        </p:grpSpPr>
        <p:sp>
          <p:nvSpPr>
            <p:cNvPr id="55" name="object 55"/>
            <p:cNvSpPr/>
            <p:nvPr/>
          </p:nvSpPr>
          <p:spPr>
            <a:xfrm>
              <a:off x="4626102" y="5904737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472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09160" y="5865875"/>
              <a:ext cx="76200" cy="76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709160" y="586587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884165" y="5802883"/>
            <a:ext cx="19596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Death rate (deaths/1,000</a:t>
            </a:r>
            <a:r>
              <a:rPr sz="1000" spc="-20" dirty="0">
                <a:latin typeface="Carlito"/>
                <a:cs typeface="Carlito"/>
              </a:rPr>
              <a:t> </a:t>
            </a:r>
            <a:r>
              <a:rPr sz="1000" spc="-5" dirty="0">
                <a:latin typeface="Carlito"/>
                <a:cs typeface="Carlito"/>
              </a:rPr>
              <a:t>population)</a:t>
            </a:r>
            <a:endParaRPr sz="1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159510"/>
            <a:ext cx="4434840" cy="5422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6F2F9F"/>
                </a:solidFill>
                <a:latin typeface="Liberation Sans Narrow"/>
                <a:cs typeface="Liberation Sans Narrow"/>
              </a:rPr>
              <a:t>International</a:t>
            </a:r>
            <a:endParaRPr sz="2800">
              <a:latin typeface="Liberation Sans Narrow"/>
              <a:cs typeface="Liberation Sans Narrow"/>
            </a:endParaRPr>
          </a:p>
          <a:p>
            <a:pPr marL="355600" marR="5080" indent="-342900">
              <a:lnSpc>
                <a:spcPts val="2400"/>
              </a:lnSpc>
              <a:spcBef>
                <a:spcPts val="5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5" dirty="0">
                <a:latin typeface="Liberation Sans Narrow"/>
                <a:cs typeface="Liberation Sans Narrow"/>
              </a:rPr>
              <a:t>Migration from low </a:t>
            </a:r>
            <a:r>
              <a:rPr sz="2500" spc="-10" dirty="0">
                <a:latin typeface="Liberation Sans Narrow"/>
                <a:cs typeface="Liberation Sans Narrow"/>
              </a:rPr>
              <a:t>to </a:t>
            </a:r>
            <a:r>
              <a:rPr sz="2500" spc="-5" dirty="0">
                <a:latin typeface="Liberation Sans Narrow"/>
                <a:cs typeface="Liberation Sans Narrow"/>
              </a:rPr>
              <a:t>middle &amp; </a:t>
            </a:r>
            <a:r>
              <a:rPr sz="2500" spc="-10" dirty="0">
                <a:latin typeface="Liberation Sans Narrow"/>
                <a:cs typeface="Liberation Sans Narrow"/>
              </a:rPr>
              <a:t>high  income</a:t>
            </a:r>
            <a:r>
              <a:rPr sz="2500" dirty="0">
                <a:latin typeface="Liberation Sans Narrow"/>
                <a:cs typeface="Liberation Sans Narrow"/>
              </a:rPr>
              <a:t> </a:t>
            </a:r>
            <a:r>
              <a:rPr sz="2500" spc="-10" dirty="0">
                <a:latin typeface="Liberation Sans Narrow"/>
                <a:cs typeface="Liberation Sans Narrow"/>
              </a:rPr>
              <a:t>countries</a:t>
            </a:r>
            <a:endParaRPr sz="25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Wingdings"/>
              <a:buChar char=""/>
              <a:tabLst>
                <a:tab pos="354965" algn="l"/>
                <a:tab pos="355600" algn="l"/>
                <a:tab pos="1946910" algn="l"/>
              </a:tabLst>
            </a:pPr>
            <a:r>
              <a:rPr sz="2500" spc="-5" dirty="0">
                <a:latin typeface="Liberation Sans Narrow"/>
                <a:cs typeface="Liberation Sans Narrow"/>
              </a:rPr>
              <a:t>Employment	based</a:t>
            </a:r>
            <a:r>
              <a:rPr sz="2500" spc="-15" dirty="0">
                <a:latin typeface="Liberation Sans Narrow"/>
                <a:cs typeface="Liberation Sans Narrow"/>
              </a:rPr>
              <a:t> </a:t>
            </a:r>
            <a:r>
              <a:rPr sz="2500" spc="-10" dirty="0">
                <a:latin typeface="Liberation Sans Narrow"/>
                <a:cs typeface="Liberation Sans Narrow"/>
              </a:rPr>
              <a:t>migration</a:t>
            </a:r>
            <a:endParaRPr sz="25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6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6F2F9F"/>
                </a:solidFill>
                <a:latin typeface="Liberation Sans Narrow"/>
                <a:cs typeface="Liberation Sans Narrow"/>
              </a:rPr>
              <a:t>Intra-national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5" dirty="0">
                <a:latin typeface="Liberation Sans Narrow"/>
                <a:cs typeface="Liberation Sans Narrow"/>
              </a:rPr>
              <a:t>Rural </a:t>
            </a:r>
            <a:r>
              <a:rPr sz="2500" spc="-10" dirty="0">
                <a:latin typeface="Liberation Sans Narrow"/>
                <a:cs typeface="Liberation Sans Narrow"/>
              </a:rPr>
              <a:t>to</a:t>
            </a:r>
            <a:r>
              <a:rPr sz="2500" spc="20" dirty="0">
                <a:latin typeface="Liberation Sans Narrow"/>
                <a:cs typeface="Liberation Sans Narrow"/>
              </a:rPr>
              <a:t> </a:t>
            </a:r>
            <a:r>
              <a:rPr sz="2500" spc="-5" dirty="0">
                <a:latin typeface="Liberation Sans Narrow"/>
                <a:cs typeface="Liberation Sans Narrow"/>
              </a:rPr>
              <a:t>Urban</a:t>
            </a:r>
            <a:endParaRPr sz="25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5" dirty="0">
                <a:latin typeface="Liberation Sans Narrow"/>
                <a:cs typeface="Liberation Sans Narrow"/>
              </a:rPr>
              <a:t>Semi-Urban to</a:t>
            </a:r>
            <a:r>
              <a:rPr sz="2500" spc="10" dirty="0">
                <a:latin typeface="Liberation Sans Narrow"/>
                <a:cs typeface="Liberation Sans Narrow"/>
              </a:rPr>
              <a:t> </a:t>
            </a:r>
            <a:r>
              <a:rPr sz="2500" spc="-5" dirty="0">
                <a:latin typeface="Liberation Sans Narrow"/>
                <a:cs typeface="Liberation Sans Narrow"/>
              </a:rPr>
              <a:t>Urban</a:t>
            </a:r>
            <a:endParaRPr sz="25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600">
              <a:latin typeface="Liberation Sans Narrow"/>
              <a:cs typeface="Liberation Sans Narro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6F2F9F"/>
                </a:solidFill>
                <a:latin typeface="Liberation Sans Narrow"/>
                <a:cs typeface="Liberation Sans Narrow"/>
              </a:rPr>
              <a:t>Why</a:t>
            </a:r>
            <a:r>
              <a:rPr sz="2800" b="1" spc="-20" dirty="0">
                <a:solidFill>
                  <a:srgbClr val="6F2F9F"/>
                </a:solidFill>
                <a:latin typeface="Liberation Sans Narrow"/>
                <a:cs typeface="Liberation Sans Narrow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Liberation Sans Narrow"/>
                <a:cs typeface="Liberation Sans Narrow"/>
              </a:rPr>
              <a:t>migrate?</a:t>
            </a:r>
            <a:endParaRPr sz="28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0" dirty="0">
                <a:latin typeface="Liberation Sans Narrow"/>
                <a:cs typeface="Liberation Sans Narrow"/>
              </a:rPr>
              <a:t>Lure </a:t>
            </a:r>
            <a:r>
              <a:rPr sz="2500" spc="-5" dirty="0">
                <a:latin typeface="Liberation Sans Narrow"/>
                <a:cs typeface="Liberation Sans Narrow"/>
              </a:rPr>
              <a:t>of big</a:t>
            </a:r>
            <a:r>
              <a:rPr sz="2500" dirty="0">
                <a:latin typeface="Liberation Sans Narrow"/>
                <a:cs typeface="Liberation Sans Narrow"/>
              </a:rPr>
              <a:t> </a:t>
            </a:r>
            <a:r>
              <a:rPr sz="2500" spc="-10" dirty="0">
                <a:latin typeface="Liberation Sans Narrow"/>
                <a:cs typeface="Liberation Sans Narrow"/>
              </a:rPr>
              <a:t>city</a:t>
            </a:r>
            <a:endParaRPr sz="2500">
              <a:latin typeface="Liberation Sans Narrow"/>
              <a:cs typeface="Liberation Sans Narrow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0" dirty="0">
                <a:latin typeface="Liberation Sans Narrow"/>
                <a:cs typeface="Liberation Sans Narrow"/>
              </a:rPr>
              <a:t>Job </a:t>
            </a:r>
            <a:r>
              <a:rPr sz="2500" spc="-5" dirty="0">
                <a:latin typeface="Liberation Sans Narrow"/>
                <a:cs typeface="Liberation Sans Narrow"/>
              </a:rPr>
              <a:t>opportunities (pull</a:t>
            </a:r>
            <a:r>
              <a:rPr sz="2500" spc="-10" dirty="0">
                <a:latin typeface="Liberation Sans Narrow"/>
                <a:cs typeface="Liberation Sans Narrow"/>
              </a:rPr>
              <a:t> factor)</a:t>
            </a:r>
            <a:endParaRPr sz="2500">
              <a:latin typeface="Liberation Sans Narrow"/>
              <a:cs typeface="Liberation Sans Narrow"/>
            </a:endParaRPr>
          </a:p>
          <a:p>
            <a:pPr marL="354965" marR="1075690" indent="-354965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500" spc="-10" dirty="0">
                <a:latin typeface="Liberation Sans Narrow"/>
                <a:cs typeface="Liberation Sans Narrow"/>
              </a:rPr>
              <a:t>Lack </a:t>
            </a:r>
            <a:r>
              <a:rPr sz="2500" spc="-5" dirty="0">
                <a:latin typeface="Liberation Sans Narrow"/>
                <a:cs typeface="Liberation Sans Narrow"/>
              </a:rPr>
              <a:t>of rural </a:t>
            </a:r>
            <a:r>
              <a:rPr sz="2500" spc="-10" dirty="0">
                <a:latin typeface="Liberation Sans Narrow"/>
                <a:cs typeface="Liberation Sans Narrow"/>
              </a:rPr>
              <a:t>opportunities  </a:t>
            </a:r>
            <a:r>
              <a:rPr sz="2500" spc="-5" dirty="0">
                <a:latin typeface="Liberation Sans Narrow"/>
                <a:cs typeface="Liberation Sans Narrow"/>
              </a:rPr>
              <a:t>(push</a:t>
            </a:r>
            <a:r>
              <a:rPr sz="2500" dirty="0">
                <a:latin typeface="Liberation Sans Narrow"/>
                <a:cs typeface="Liberation Sans Narrow"/>
              </a:rPr>
              <a:t> </a:t>
            </a:r>
            <a:r>
              <a:rPr sz="2500" spc="-10" dirty="0">
                <a:latin typeface="Liberation Sans Narrow"/>
                <a:cs typeface="Liberation Sans Narrow"/>
              </a:rPr>
              <a:t>factor)</a:t>
            </a:r>
            <a:endParaRPr sz="25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1676400"/>
            <a:ext cx="40386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1355" y="271272"/>
            <a:ext cx="8781415" cy="1018540"/>
            <a:chOff x="181355" y="271272"/>
            <a:chExt cx="8781415" cy="1018540"/>
          </a:xfrm>
        </p:grpSpPr>
        <p:sp>
          <p:nvSpPr>
            <p:cNvPr id="5" name="object 5"/>
            <p:cNvSpPr/>
            <p:nvPr/>
          </p:nvSpPr>
          <p:spPr>
            <a:xfrm>
              <a:off x="181355" y="353568"/>
              <a:ext cx="8781288" cy="7254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196" y="271272"/>
              <a:ext cx="8292083" cy="1018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599" y="381000"/>
              <a:ext cx="8686800" cy="6309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86800" cy="63119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506730">
              <a:lnSpc>
                <a:spcPct val="100000"/>
              </a:lnSpc>
              <a:spcBef>
                <a:spcPts val="185"/>
              </a:spcBef>
            </a:pPr>
            <a:r>
              <a:rPr sz="3500" dirty="0">
                <a:solidFill>
                  <a:srgbClr val="000000"/>
                </a:solidFill>
                <a:latin typeface="Comic Sans MS"/>
                <a:cs typeface="Comic Sans MS"/>
              </a:rPr>
              <a:t>Migration: geographical</a:t>
            </a:r>
            <a:r>
              <a:rPr sz="3500" spc="-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500" spc="-5" dirty="0">
                <a:solidFill>
                  <a:srgbClr val="000000"/>
                </a:solidFill>
                <a:latin typeface="Comic Sans MS"/>
                <a:cs typeface="Comic Sans MS"/>
              </a:rPr>
              <a:t>distribution</a:t>
            </a:r>
            <a:endParaRPr sz="3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020"/>
            <a:ext cx="9144000" cy="1045844"/>
            <a:chOff x="0" y="160020"/>
            <a:chExt cx="9144000" cy="1045844"/>
          </a:xfrm>
        </p:grpSpPr>
        <p:sp>
          <p:nvSpPr>
            <p:cNvPr id="3" name="object 3"/>
            <p:cNvSpPr/>
            <p:nvPr/>
          </p:nvSpPr>
          <p:spPr>
            <a:xfrm>
              <a:off x="105157" y="246888"/>
              <a:ext cx="9009888" cy="7345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0020"/>
              <a:ext cx="9143999" cy="10454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274320"/>
              <a:ext cx="8915400" cy="6400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274320"/>
            <a:ext cx="8915400" cy="6400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5410">
              <a:lnSpc>
                <a:spcPct val="100000"/>
              </a:lnSpc>
              <a:spcBef>
                <a:spcPts val="180"/>
              </a:spcBef>
            </a:pP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International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migration,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2010 (Top</a:t>
            </a:r>
            <a:r>
              <a:rPr sz="3600" spc="-5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10)</a:t>
            </a:r>
            <a:endParaRPr sz="3600">
              <a:latin typeface="Comic Sans MS"/>
              <a:cs typeface="Comic Sans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2250" y="1212850"/>
          <a:ext cx="8686800" cy="4480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0">
                <a:tc gridSpan="2">
                  <a:txBody>
                    <a:bodyPr/>
                    <a:lstStyle/>
                    <a:p>
                      <a:pPr marL="761365" marR="752475" indent="285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Highest </a:t>
                      </a:r>
                      <a:r>
                        <a:rPr sz="2400" b="1" spc="-15" dirty="0">
                          <a:latin typeface="Carlito"/>
                          <a:cs typeface="Carlito"/>
                        </a:rPr>
                        <a:t>percentage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of 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international</a:t>
                      </a:r>
                      <a:r>
                        <a:rPr sz="2400" b="1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migrants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950594" marR="156845" indent="-7848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Largest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number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of</a:t>
                      </a:r>
                      <a:r>
                        <a:rPr sz="2400" b="1" spc="-8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international  migrants,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(millions)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Qatar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87%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USA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42.8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20" dirty="0">
                          <a:latin typeface="Carlito"/>
                          <a:cs typeface="Carlito"/>
                        </a:rPr>
                        <a:t>UAE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70%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Russia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12.3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Kuwait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69%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Germany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10.8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Jordan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465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Saudi</a:t>
                      </a:r>
                      <a:r>
                        <a:rPr sz="18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Arabia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7.3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Palestine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44%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Canada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7.2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Singapore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41%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France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6.7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Israel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40%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UK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6.5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Hong</a:t>
                      </a:r>
                      <a:r>
                        <a:rPr sz="1800" b="1" spc="-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Kong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39%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Spain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6.4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Saudi</a:t>
                      </a:r>
                      <a:r>
                        <a:rPr sz="1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10" dirty="0">
                          <a:latin typeface="Carlito"/>
                          <a:cs typeface="Carlito"/>
                        </a:rPr>
                        <a:t>Arabia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38%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India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5.4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Oman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38%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Ukraine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5.3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59740" y="5965647"/>
            <a:ext cx="5606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Source: Population Growth </a:t>
            </a:r>
            <a:r>
              <a:rPr sz="1600" spc="-5" dirty="0">
                <a:latin typeface="Carlito"/>
                <a:cs typeface="Carlito"/>
              </a:rPr>
              <a:t>&amp; Its impacts, </a:t>
            </a:r>
            <a:r>
              <a:rPr sz="1600" spc="-45" dirty="0">
                <a:latin typeface="Carlito"/>
                <a:cs typeface="Carlito"/>
              </a:rPr>
              <a:t>PAD </a:t>
            </a:r>
            <a:r>
              <a:rPr sz="1600" spc="-10" dirty="0">
                <a:latin typeface="Carlito"/>
                <a:cs typeface="Carlito"/>
              </a:rPr>
              <a:t>6838/ 7865 Lecture</a:t>
            </a:r>
            <a:r>
              <a:rPr sz="1600" spc="24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3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007"/>
            <a:ext cx="9144000" cy="1762125"/>
            <a:chOff x="0" y="64007"/>
            <a:chExt cx="9144000" cy="1762125"/>
          </a:xfrm>
        </p:grpSpPr>
        <p:sp>
          <p:nvSpPr>
            <p:cNvPr id="3" name="object 3"/>
            <p:cNvSpPr/>
            <p:nvPr/>
          </p:nvSpPr>
          <p:spPr>
            <a:xfrm>
              <a:off x="181355" y="249936"/>
              <a:ext cx="8857488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007"/>
              <a:ext cx="9143999" cy="17617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274319"/>
              <a:ext cx="876300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599" y="274319"/>
              <a:ext cx="8763000" cy="1143000"/>
            </a:xfrm>
            <a:custGeom>
              <a:avLst/>
              <a:gdLst/>
              <a:ahLst/>
              <a:cxnLst/>
              <a:rect l="l" t="t" r="r" b="b"/>
              <a:pathLst>
                <a:path w="8763000" h="1143000">
                  <a:moveTo>
                    <a:pt x="0" y="1143000"/>
                  </a:moveTo>
                  <a:lnTo>
                    <a:pt x="8763000" y="1143000"/>
                  </a:lnTo>
                  <a:lnTo>
                    <a:pt x="87630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1989" marR="5080" indent="-1866264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Population pyramid of 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developing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&amp;  </a:t>
            </a:r>
            <a:r>
              <a:rPr sz="4000" spc="-10" dirty="0">
                <a:solidFill>
                  <a:srgbClr val="FFFFFF"/>
                </a:solidFill>
                <a:latin typeface="Comic Sans MS"/>
                <a:cs typeface="Comic Sans MS"/>
              </a:rPr>
              <a:t>developed</a:t>
            </a:r>
            <a:r>
              <a:rPr sz="4000" spc="3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omic Sans MS"/>
                <a:cs typeface="Comic Sans MS"/>
              </a:rPr>
              <a:t>countries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9144000" cy="5333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800" y="304800"/>
            <a:ext cx="5715000" cy="487680"/>
          </a:xfrm>
          <a:custGeom>
            <a:avLst/>
            <a:gdLst/>
            <a:ahLst/>
            <a:cxnLst/>
            <a:rect l="l" t="t" r="r" b="b"/>
            <a:pathLst>
              <a:path w="5715000" h="487680">
                <a:moveTo>
                  <a:pt x="5715000" y="0"/>
                </a:moveTo>
                <a:lnTo>
                  <a:pt x="0" y="0"/>
                </a:lnTo>
                <a:lnTo>
                  <a:pt x="0" y="487679"/>
                </a:lnTo>
                <a:lnTo>
                  <a:pt x="5715000" y="487679"/>
                </a:lnTo>
                <a:lnTo>
                  <a:pt x="57150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1175" y="246380"/>
            <a:ext cx="254952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>
                <a:solidFill>
                  <a:srgbClr val="FFFFFF"/>
                </a:solidFill>
                <a:latin typeface="Comic Sans MS"/>
                <a:cs typeface="Comic Sans MS"/>
              </a:rPr>
              <a:t>Youth</a:t>
            </a:r>
            <a:r>
              <a:rPr sz="3500" spc="-8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500" spc="-5" dirty="0">
                <a:solidFill>
                  <a:srgbClr val="FFFFFF"/>
                </a:solidFill>
                <a:latin typeface="Comic Sans MS"/>
                <a:cs typeface="Comic Sans MS"/>
              </a:rPr>
              <a:t>Bulge</a:t>
            </a:r>
            <a:endParaRPr sz="35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1028445"/>
            <a:ext cx="8531225" cy="33794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6350" indent="-342900" algn="just">
              <a:lnSpc>
                <a:spcPts val="1920"/>
              </a:lnSpc>
              <a:spcBef>
                <a:spcPts val="56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latin typeface="Carlito"/>
                <a:cs typeface="Carlito"/>
              </a:rPr>
              <a:t>Population pyramid </a:t>
            </a:r>
            <a:r>
              <a:rPr sz="2000" b="1" spc="-5" dirty="0">
                <a:latin typeface="Carlito"/>
                <a:cs typeface="Carlito"/>
              </a:rPr>
              <a:t>depicts the </a:t>
            </a:r>
            <a:r>
              <a:rPr sz="2000" b="1" spc="-10" dirty="0">
                <a:latin typeface="Carlito"/>
                <a:cs typeface="Carlito"/>
              </a:rPr>
              <a:t>current </a:t>
            </a:r>
            <a:r>
              <a:rPr sz="2000" b="1" spc="-5" dirty="0">
                <a:latin typeface="Carlito"/>
                <a:cs typeface="Carlito"/>
              </a:rPr>
              <a:t>distribution of </a:t>
            </a:r>
            <a:r>
              <a:rPr sz="2000" b="1" dirty="0">
                <a:latin typeface="Carlito"/>
                <a:cs typeface="Carlito"/>
              </a:rPr>
              <a:t>people </a:t>
            </a:r>
            <a:r>
              <a:rPr sz="2000" b="1" spc="-10" dirty="0">
                <a:latin typeface="Carlito"/>
                <a:cs typeface="Carlito"/>
              </a:rPr>
              <a:t>across age  </a:t>
            </a:r>
            <a:r>
              <a:rPr sz="2000" b="1" spc="-5" dirty="0">
                <a:latin typeface="Carlito"/>
                <a:cs typeface="Carlito"/>
              </a:rPr>
              <a:t>groups.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235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192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A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large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number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youth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constitute 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India’s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population;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about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36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percent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of  the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population is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under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age</a:t>
            </a:r>
            <a:r>
              <a:rPr sz="2000" b="1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15.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"/>
            </a:pPr>
            <a:endParaRPr sz="2350">
              <a:latin typeface="Carlito"/>
              <a:cs typeface="Carlito"/>
            </a:endParaRPr>
          </a:p>
          <a:p>
            <a:pPr marL="355600" marR="8255" indent="-342900" algn="just">
              <a:lnSpc>
                <a:spcPct val="80000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b="1" spc="-5" dirty="0">
                <a:latin typeface="Carlito"/>
                <a:cs typeface="Carlito"/>
              </a:rPr>
              <a:t>This young </a:t>
            </a:r>
            <a:r>
              <a:rPr sz="2000" b="1" spc="-10" dirty="0">
                <a:latin typeface="Carlito"/>
                <a:cs typeface="Carlito"/>
              </a:rPr>
              <a:t>age </a:t>
            </a:r>
            <a:r>
              <a:rPr sz="2000" b="1" spc="-5" dirty="0">
                <a:latin typeface="Carlito"/>
                <a:cs typeface="Carlito"/>
              </a:rPr>
              <a:t>structure </a:t>
            </a:r>
            <a:r>
              <a:rPr sz="2000" b="1" spc="-15" dirty="0">
                <a:latin typeface="Carlito"/>
                <a:cs typeface="Carlito"/>
              </a:rPr>
              <a:t>creates </a:t>
            </a:r>
            <a:r>
              <a:rPr sz="2000" b="1" dirty="0">
                <a:latin typeface="Carlito"/>
                <a:cs typeface="Carlito"/>
              </a:rPr>
              <a:t>a </a:t>
            </a:r>
            <a:r>
              <a:rPr sz="2000" b="1" spc="-5" dirty="0">
                <a:latin typeface="Carlito"/>
                <a:cs typeface="Carlito"/>
              </a:rPr>
              <a:t>powerful momentum </a:t>
            </a:r>
            <a:r>
              <a:rPr sz="2000" b="1" spc="-15" dirty="0">
                <a:latin typeface="Carlito"/>
                <a:cs typeface="Carlito"/>
              </a:rPr>
              <a:t>for </a:t>
            </a:r>
            <a:r>
              <a:rPr sz="2000" b="1" spc="-10" dirty="0">
                <a:latin typeface="Carlito"/>
                <a:cs typeface="Carlito"/>
              </a:rPr>
              <a:t>future  </a:t>
            </a:r>
            <a:r>
              <a:rPr sz="2000" b="1" spc="-5" dirty="0">
                <a:latin typeface="Carlito"/>
                <a:cs typeface="Carlito"/>
              </a:rPr>
              <a:t>population</a:t>
            </a:r>
            <a:r>
              <a:rPr sz="2000" b="1" spc="-40" dirty="0">
                <a:latin typeface="Carlito"/>
                <a:cs typeface="Carlito"/>
              </a:rPr>
              <a:t> </a:t>
            </a:r>
            <a:r>
              <a:rPr sz="2000" b="1" spc="-5" dirty="0">
                <a:latin typeface="Carlito"/>
                <a:cs typeface="Carlito"/>
              </a:rPr>
              <a:t>growth.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"/>
            </a:pPr>
            <a:endParaRPr sz="2300">
              <a:latin typeface="Carlito"/>
              <a:cs typeface="Carlito"/>
            </a:endParaRPr>
          </a:p>
          <a:p>
            <a:pPr marL="355600" marR="6985" indent="-342900" algn="just">
              <a:lnSpc>
                <a:spcPts val="1920"/>
              </a:lnSpc>
              <a:buFont typeface="Wingdings"/>
              <a:buChar char=""/>
              <a:tabLst>
                <a:tab pos="355600" algn="l"/>
              </a:tabLst>
            </a:pP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Many females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will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soon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enter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their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reproductive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years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and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have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children 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within the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next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decade. </a:t>
            </a:r>
            <a:r>
              <a:rPr sz="2000" b="1" spc="-20" dirty="0">
                <a:solidFill>
                  <a:srgbClr val="006FC0"/>
                </a:solidFill>
                <a:latin typeface="Carlito"/>
                <a:cs typeface="Carlito"/>
              </a:rPr>
              <a:t>Even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if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fertility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declines </a:t>
            </a:r>
            <a:r>
              <a:rPr sz="2000" b="1" spc="-25" dirty="0">
                <a:solidFill>
                  <a:srgbClr val="006FC0"/>
                </a:solidFill>
                <a:latin typeface="Carlito"/>
                <a:cs typeface="Carlito"/>
              </a:rPr>
              <a:t>rapidly,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it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will </a:t>
            </a:r>
            <a:r>
              <a:rPr sz="2000" b="1" spc="-25" dirty="0">
                <a:solidFill>
                  <a:srgbClr val="006FC0"/>
                </a:solidFill>
                <a:latin typeface="Carlito"/>
                <a:cs typeface="Carlito"/>
              </a:rPr>
              <a:t>take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50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years  for </a:t>
            </a:r>
            <a:r>
              <a:rPr sz="2000" b="1" dirty="0">
                <a:solidFill>
                  <a:srgbClr val="006FC0"/>
                </a:solidFill>
                <a:latin typeface="Carlito"/>
                <a:cs typeface="Carlito"/>
              </a:rPr>
              <a:t>the </a:t>
            </a:r>
            <a:r>
              <a:rPr sz="2000" b="1" spc="-5" dirty="0">
                <a:solidFill>
                  <a:srgbClr val="006FC0"/>
                </a:solidFill>
                <a:latin typeface="Carlito"/>
                <a:cs typeface="Carlito"/>
              </a:rPr>
              <a:t>population </a:t>
            </a:r>
            <a:r>
              <a:rPr sz="2000" b="1" spc="-15" dirty="0">
                <a:solidFill>
                  <a:srgbClr val="006FC0"/>
                </a:solidFill>
                <a:latin typeface="Carlito"/>
                <a:cs typeface="Carlito"/>
              </a:rPr>
              <a:t>to</a:t>
            </a:r>
            <a:r>
              <a:rPr sz="2000" b="1" spc="-3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rlito"/>
                <a:cs typeface="Carlito"/>
              </a:rPr>
              <a:t>stabilize.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4952998"/>
            <a:ext cx="8915399" cy="181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8600"/>
            <a:ext cx="6705600" cy="762000"/>
          </a:xfrm>
          <a:custGeom>
            <a:avLst/>
            <a:gdLst/>
            <a:ahLst/>
            <a:cxnLst/>
            <a:rect l="l" t="t" r="r" b="b"/>
            <a:pathLst>
              <a:path w="6705600" h="762000">
                <a:moveTo>
                  <a:pt x="6705600" y="0"/>
                </a:moveTo>
                <a:lnTo>
                  <a:pt x="0" y="0"/>
                </a:lnTo>
                <a:lnTo>
                  <a:pt x="0" y="762000"/>
                </a:lnTo>
                <a:lnTo>
                  <a:pt x="6705600" y="762000"/>
                </a:lnTo>
                <a:lnTo>
                  <a:pt x="6705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299973"/>
            <a:ext cx="41103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FFFFFF"/>
                </a:solidFill>
                <a:latin typeface="Comic Sans MS"/>
                <a:cs typeface="Comic Sans MS"/>
              </a:rPr>
              <a:t>India’s Youth</a:t>
            </a:r>
            <a:r>
              <a:rPr sz="3600" b="0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3600" b="0" spc="-5" dirty="0">
                <a:solidFill>
                  <a:srgbClr val="FFFFFF"/>
                </a:solidFill>
                <a:latin typeface="Comic Sans MS"/>
                <a:cs typeface="Comic Sans MS"/>
              </a:rPr>
              <a:t>Bulge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1359407"/>
            <a:ext cx="7848600" cy="4978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431686"/>
            <a:ext cx="7092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Projections </a:t>
            </a:r>
            <a:r>
              <a:rPr sz="1800" spc="-5" dirty="0">
                <a:latin typeface="Carlito"/>
                <a:cs typeface="Carlito"/>
              </a:rPr>
              <a:t>arrived using Spectrum with inputs </a:t>
            </a:r>
            <a:r>
              <a:rPr sz="1800" spc="-10" dirty="0">
                <a:latin typeface="Carlito"/>
                <a:cs typeface="Carlito"/>
              </a:rPr>
              <a:t>from </a:t>
            </a:r>
            <a:r>
              <a:rPr sz="1800" spc="-5" dirty="0">
                <a:latin typeface="Carlito"/>
                <a:cs typeface="Carlito"/>
              </a:rPr>
              <a:t>Census </a:t>
            </a:r>
            <a:r>
              <a:rPr sz="1800" dirty="0">
                <a:latin typeface="Carlito"/>
                <a:cs typeface="Carlito"/>
              </a:rPr>
              <a:t>2001, and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NFHS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25397"/>
            <a:ext cx="8075930" cy="505997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6350" indent="-343535" algn="just">
              <a:lnSpc>
                <a:spcPct val="90000"/>
              </a:lnSpc>
              <a:spcBef>
                <a:spcPts val="484"/>
              </a:spcBef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latin typeface="Carlito"/>
                <a:cs typeface="Carlito"/>
              </a:rPr>
              <a:t>India and </a:t>
            </a:r>
            <a:r>
              <a:rPr sz="3200" b="1" spc="-20" dirty="0">
                <a:latin typeface="Carlito"/>
                <a:cs typeface="Carlito"/>
              </a:rPr>
              <a:t>many </a:t>
            </a:r>
            <a:r>
              <a:rPr sz="3200" b="1" spc="-5" dirty="0">
                <a:latin typeface="Carlito"/>
                <a:cs typeface="Carlito"/>
              </a:rPr>
              <a:t>third world </a:t>
            </a:r>
            <a:r>
              <a:rPr sz="3200" b="1" spc="-10" dirty="0">
                <a:latin typeface="Carlito"/>
                <a:cs typeface="Carlito"/>
              </a:rPr>
              <a:t>countries are  </a:t>
            </a:r>
            <a:r>
              <a:rPr sz="3200" b="1" spc="-5" dirty="0">
                <a:latin typeface="Carlito"/>
                <a:cs typeface="Carlito"/>
              </a:rPr>
              <a:t>now passing </a:t>
            </a:r>
            <a:r>
              <a:rPr sz="3200" b="1" spc="-10" dirty="0">
                <a:latin typeface="Carlito"/>
                <a:cs typeface="Carlito"/>
              </a:rPr>
              <a:t>through </a:t>
            </a:r>
            <a:r>
              <a:rPr sz="3200" b="1" dirty="0">
                <a:latin typeface="Carlito"/>
                <a:cs typeface="Carlito"/>
              </a:rPr>
              <a:t>the </a:t>
            </a:r>
            <a:r>
              <a:rPr sz="3200" b="1" spc="-5" dirty="0">
                <a:latin typeface="Carlito"/>
                <a:cs typeface="Carlito"/>
              </a:rPr>
              <a:t>phase </a:t>
            </a:r>
            <a:r>
              <a:rPr sz="3200" b="1" dirty="0">
                <a:latin typeface="Carlito"/>
                <a:cs typeface="Carlito"/>
              </a:rPr>
              <a:t>of </a:t>
            </a:r>
            <a:r>
              <a:rPr sz="3200" b="1" spc="-5" dirty="0">
                <a:latin typeface="Carlito"/>
                <a:cs typeface="Carlito"/>
              </a:rPr>
              <a:t>population  explosion.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"/>
            </a:pPr>
            <a:endParaRPr sz="3200" dirty="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90000"/>
              </a:lnSpc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latin typeface="Carlito"/>
                <a:cs typeface="Carlito"/>
              </a:rPr>
              <a:t>It is being </a:t>
            </a:r>
            <a:r>
              <a:rPr sz="3200" b="1" spc="-15" dirty="0">
                <a:latin typeface="Carlito"/>
                <a:cs typeface="Carlito"/>
              </a:rPr>
              <a:t>argued </a:t>
            </a:r>
            <a:r>
              <a:rPr sz="3200" b="1" spc="-10" dirty="0">
                <a:latin typeface="Carlito"/>
                <a:cs typeface="Carlito"/>
              </a:rPr>
              <a:t>that </a:t>
            </a:r>
            <a:r>
              <a:rPr sz="3200" b="1" spc="-5" dirty="0">
                <a:latin typeface="Carlito"/>
                <a:cs typeface="Carlito"/>
              </a:rPr>
              <a:t>this situation </a:t>
            </a:r>
            <a:r>
              <a:rPr sz="3200" b="1" spc="-10" dirty="0">
                <a:latin typeface="Carlito"/>
                <a:cs typeface="Carlito"/>
              </a:rPr>
              <a:t>has  </a:t>
            </a:r>
            <a:r>
              <a:rPr sz="3200" b="1" dirty="0">
                <a:latin typeface="Carlito"/>
                <a:cs typeface="Carlito"/>
              </a:rPr>
              <a:t>arisen </a:t>
            </a:r>
            <a:r>
              <a:rPr sz="3200" b="1" spc="-5" dirty="0">
                <a:latin typeface="Carlito"/>
                <a:cs typeface="Carlito"/>
              </a:rPr>
              <a:t>because </a:t>
            </a:r>
            <a:r>
              <a:rPr sz="3200" b="1" spc="-10" dirty="0">
                <a:latin typeface="Carlito"/>
                <a:cs typeface="Carlito"/>
              </a:rPr>
              <a:t>development </a:t>
            </a:r>
            <a:r>
              <a:rPr sz="3200" b="1" dirty="0">
                <a:latin typeface="Carlito"/>
                <a:cs typeface="Carlito"/>
              </a:rPr>
              <a:t>in these  </a:t>
            </a:r>
            <a:r>
              <a:rPr sz="3200" b="1" spc="-10" dirty="0">
                <a:latin typeface="Carlito"/>
                <a:cs typeface="Carlito"/>
              </a:rPr>
              <a:t>countries </a:t>
            </a:r>
            <a:r>
              <a:rPr sz="3200" b="1" spc="-5" dirty="0">
                <a:latin typeface="Carlito"/>
                <a:cs typeface="Carlito"/>
              </a:rPr>
              <a:t>has </a:t>
            </a:r>
            <a:r>
              <a:rPr sz="3200" b="1" spc="-15" dirty="0">
                <a:latin typeface="Carlito"/>
                <a:cs typeface="Carlito"/>
              </a:rPr>
              <a:t>failed </a:t>
            </a:r>
            <a:r>
              <a:rPr sz="3200" b="1" spc="-20" dirty="0">
                <a:latin typeface="Carlito"/>
                <a:cs typeface="Carlito"/>
              </a:rPr>
              <a:t>to </a:t>
            </a:r>
            <a:r>
              <a:rPr sz="3200" b="1" spc="-15" dirty="0">
                <a:latin typeface="Carlito"/>
                <a:cs typeface="Carlito"/>
              </a:rPr>
              <a:t>maintain </a:t>
            </a:r>
            <a:r>
              <a:rPr sz="3200" b="1" dirty="0">
                <a:latin typeface="Carlito"/>
                <a:cs typeface="Carlito"/>
              </a:rPr>
              <a:t>pace </a:t>
            </a:r>
            <a:r>
              <a:rPr sz="3200" b="1" spc="-5" dirty="0">
                <a:latin typeface="Carlito"/>
                <a:cs typeface="Carlito"/>
              </a:rPr>
              <a:t>with  population</a:t>
            </a:r>
            <a:r>
              <a:rPr sz="3200" b="1" spc="-4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growth.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"/>
            </a:pPr>
            <a:endParaRPr sz="3200" dirty="0">
              <a:latin typeface="Carlito"/>
              <a:cs typeface="Carlito"/>
            </a:endParaRPr>
          </a:p>
          <a:p>
            <a:pPr marL="355600" marR="6985" indent="-343535" algn="just">
              <a:lnSpc>
                <a:spcPts val="3460"/>
              </a:lnSpc>
              <a:buFont typeface="Wingdings"/>
              <a:buChar char=""/>
              <a:tabLst>
                <a:tab pos="356235" algn="l"/>
              </a:tabLst>
            </a:pPr>
            <a:r>
              <a:rPr sz="3200" b="1" spc="-5" dirty="0">
                <a:latin typeface="Carlito"/>
                <a:cs typeface="Carlito"/>
              </a:rPr>
              <a:t>Rapid </a:t>
            </a:r>
            <a:r>
              <a:rPr sz="3200" b="1" spc="-10" dirty="0">
                <a:latin typeface="Carlito"/>
                <a:cs typeface="Carlito"/>
              </a:rPr>
              <a:t>growth </a:t>
            </a:r>
            <a:r>
              <a:rPr sz="3200" b="1" dirty="0">
                <a:latin typeface="Carlito"/>
                <a:cs typeface="Carlito"/>
              </a:rPr>
              <a:t>of </a:t>
            </a:r>
            <a:r>
              <a:rPr sz="3200" b="1" spc="-5" dirty="0">
                <a:latin typeface="Carlito"/>
                <a:cs typeface="Carlito"/>
              </a:rPr>
              <a:t>population causes </a:t>
            </a:r>
            <a:r>
              <a:rPr sz="3200" b="1" spc="-10" dirty="0">
                <a:latin typeface="Carlito"/>
                <a:cs typeface="Carlito"/>
              </a:rPr>
              <a:t>poverty  </a:t>
            </a:r>
            <a:r>
              <a:rPr sz="3200" b="1" dirty="0">
                <a:latin typeface="Carlito"/>
                <a:cs typeface="Carlito"/>
              </a:rPr>
              <a:t>and </a:t>
            </a:r>
            <a:r>
              <a:rPr sz="3200" b="1" spc="-15" dirty="0">
                <a:latin typeface="Carlito"/>
                <a:cs typeface="Carlito"/>
              </a:rPr>
              <a:t>proves to </a:t>
            </a:r>
            <a:r>
              <a:rPr sz="3200" b="1" dirty="0">
                <a:latin typeface="Carlito"/>
                <a:cs typeface="Carlito"/>
              </a:rPr>
              <a:t>be a barrier </a:t>
            </a:r>
            <a:r>
              <a:rPr sz="3200" b="1" spc="-15" dirty="0">
                <a:latin typeface="Carlito"/>
                <a:cs typeface="Carlito"/>
              </a:rPr>
              <a:t>to</a:t>
            </a:r>
            <a:r>
              <a:rPr sz="3200" b="1" spc="-70" dirty="0">
                <a:latin typeface="Carlito"/>
                <a:cs typeface="Carlito"/>
              </a:rPr>
              <a:t> </a:t>
            </a:r>
            <a:r>
              <a:rPr sz="3200" b="1" spc="-10" dirty="0">
                <a:latin typeface="Carlito"/>
                <a:cs typeface="Carlito"/>
              </a:rPr>
              <a:t>development.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9" y="124968"/>
            <a:ext cx="8967470" cy="1065530"/>
            <a:chOff x="48769" y="124968"/>
            <a:chExt cx="8967470" cy="1065530"/>
          </a:xfrm>
        </p:grpSpPr>
        <p:sp>
          <p:nvSpPr>
            <p:cNvPr id="3" name="object 3"/>
            <p:cNvSpPr/>
            <p:nvPr/>
          </p:nvSpPr>
          <p:spPr>
            <a:xfrm>
              <a:off x="181356" y="124968"/>
              <a:ext cx="8705088" cy="10088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69" y="198120"/>
              <a:ext cx="8967216" cy="9921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152400"/>
              <a:ext cx="8610600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17653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390"/>
              </a:spcBef>
            </a:pPr>
            <a:r>
              <a:rPr sz="3400" spc="-10" dirty="0">
                <a:solidFill>
                  <a:srgbClr val="000000"/>
                </a:solidFill>
                <a:latin typeface="Comic Sans MS"/>
                <a:cs typeface="Comic Sans MS"/>
              </a:rPr>
              <a:t>How </a:t>
            </a:r>
            <a:r>
              <a:rPr sz="3400" spc="-5" dirty="0">
                <a:solidFill>
                  <a:srgbClr val="000000"/>
                </a:solidFill>
                <a:latin typeface="Comic Sans MS"/>
                <a:cs typeface="Comic Sans MS"/>
              </a:rPr>
              <a:t>to </a:t>
            </a:r>
            <a:r>
              <a:rPr sz="3400" spc="-10" dirty="0">
                <a:solidFill>
                  <a:srgbClr val="000000"/>
                </a:solidFill>
                <a:latin typeface="Comic Sans MS"/>
                <a:cs typeface="Comic Sans MS"/>
              </a:rPr>
              <a:t>reduce rapid </a:t>
            </a:r>
            <a:r>
              <a:rPr sz="3400" spc="-5" dirty="0">
                <a:solidFill>
                  <a:srgbClr val="000000"/>
                </a:solidFill>
                <a:latin typeface="Comic Sans MS"/>
                <a:cs typeface="Comic Sans MS"/>
              </a:rPr>
              <a:t>population</a:t>
            </a:r>
            <a:r>
              <a:rPr sz="3400" spc="4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400" spc="-5" dirty="0">
                <a:solidFill>
                  <a:srgbClr val="000000"/>
                </a:solidFill>
                <a:latin typeface="Comic Sans MS"/>
                <a:cs typeface="Comic Sans MS"/>
              </a:rPr>
              <a:t>growth?</a:t>
            </a:r>
            <a:endParaRPr sz="34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3600" y="1219200"/>
            <a:ext cx="3200399" cy="381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3540" y="1261313"/>
            <a:ext cx="5459730" cy="4258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11480">
              <a:lnSpc>
                <a:spcPct val="100299"/>
              </a:lnSpc>
              <a:spcBef>
                <a:spcPts val="90"/>
              </a:spcBef>
              <a:buFont typeface="Carlito"/>
              <a:buAutoNum type="arabicPeriod"/>
              <a:tabLst>
                <a:tab pos="323850" algn="l"/>
              </a:tabLst>
            </a:pPr>
            <a:r>
              <a:rPr sz="2500" b="1" dirty="0">
                <a:solidFill>
                  <a:srgbClr val="001F5F"/>
                </a:solidFill>
                <a:latin typeface="Carlito"/>
                <a:cs typeface="Carlito"/>
              </a:rPr>
              <a:t>Expansion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of industrial sector: </a:t>
            </a:r>
            <a:r>
              <a:rPr sz="2500" b="1" spc="-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Industrial </a:t>
            </a:r>
            <a:r>
              <a:rPr sz="2200" spc="-25" dirty="0">
                <a:solidFill>
                  <a:srgbClr val="6F2F9F"/>
                </a:solidFill>
                <a:latin typeface="Carlito"/>
                <a:cs typeface="Carlito"/>
              </a:rPr>
              <a:t>workers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are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aware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difficulties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in 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getting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employment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&amp;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are </a:t>
            </a:r>
            <a:r>
              <a:rPr sz="2200" spc="-20" dirty="0">
                <a:solidFill>
                  <a:srgbClr val="6F2F9F"/>
                </a:solidFill>
                <a:latin typeface="Carlito"/>
                <a:cs typeface="Carlito"/>
              </a:rPr>
              <a:t>interested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in 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restricting the </a:t>
            </a:r>
            <a:r>
              <a:rPr sz="2200" spc="-20" dirty="0">
                <a:solidFill>
                  <a:srgbClr val="6F2F9F"/>
                </a:solidFill>
                <a:latin typeface="Carlito"/>
                <a:cs typeface="Carlito"/>
              </a:rPr>
              <a:t>size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of their</a:t>
            </a:r>
            <a:r>
              <a:rPr sz="2200" spc="6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200" spc="-30" dirty="0">
                <a:solidFill>
                  <a:srgbClr val="6F2F9F"/>
                </a:solidFill>
                <a:latin typeface="Carlito"/>
                <a:cs typeface="Carlito"/>
              </a:rPr>
              <a:t>family.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AutoNum type="arabicPeriod"/>
            </a:pPr>
            <a:endParaRPr sz="2500">
              <a:latin typeface="Carlito"/>
              <a:cs typeface="Carlito"/>
            </a:endParaRPr>
          </a:p>
          <a:p>
            <a:pPr marL="12700" marR="33020">
              <a:lnSpc>
                <a:spcPct val="100000"/>
              </a:lnSpc>
              <a:buAutoNum type="arabicPeriod"/>
              <a:tabLst>
                <a:tab pos="328295" algn="l"/>
              </a:tabLst>
            </a:pPr>
            <a:r>
              <a:rPr sz="2500" b="1" spc="-10" dirty="0">
                <a:solidFill>
                  <a:srgbClr val="001F5F"/>
                </a:solidFill>
                <a:latin typeface="Carlito"/>
                <a:cs typeface="Carlito"/>
              </a:rPr>
              <a:t>Creation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of </a:t>
            </a:r>
            <a:r>
              <a:rPr sz="2500" b="1" spc="-10" dirty="0">
                <a:solidFill>
                  <a:srgbClr val="001F5F"/>
                </a:solidFill>
                <a:latin typeface="Carlito"/>
                <a:cs typeface="Carlito"/>
              </a:rPr>
              <a:t>employment </a:t>
            </a:r>
            <a:r>
              <a:rPr sz="2500" b="1" spc="-5" dirty="0">
                <a:solidFill>
                  <a:srgbClr val="001F5F"/>
                </a:solidFill>
                <a:latin typeface="Carlito"/>
                <a:cs typeface="Carlito"/>
              </a:rPr>
              <a:t>opportunities  in urban</a:t>
            </a:r>
            <a:r>
              <a:rPr sz="2500" b="1" spc="-10" dirty="0">
                <a:solidFill>
                  <a:srgbClr val="001F5F"/>
                </a:solidFill>
                <a:latin typeface="Carlito"/>
                <a:cs typeface="Carlito"/>
              </a:rPr>
              <a:t> areas:</a:t>
            </a:r>
            <a:endParaRPr sz="25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5"/>
              </a:spcBef>
            </a:pP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housing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problem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and the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cost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upbringing 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of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children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in urban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areas are the two </a:t>
            </a:r>
            <a:r>
              <a:rPr sz="2200" spc="-20" dirty="0">
                <a:solidFill>
                  <a:srgbClr val="6F2F9F"/>
                </a:solidFill>
                <a:latin typeface="Carlito"/>
                <a:cs typeface="Carlito"/>
              </a:rPr>
              <a:t>factors 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which usually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deter </a:t>
            </a:r>
            <a:r>
              <a:rPr sz="2200" spc="-5" dirty="0">
                <a:solidFill>
                  <a:srgbClr val="6F2F9F"/>
                </a:solidFill>
                <a:latin typeface="Carlito"/>
                <a:cs typeface="Carlito"/>
              </a:rPr>
              <a:t>people </a:t>
            </a:r>
            <a:r>
              <a:rPr sz="2200" spc="-15" dirty="0">
                <a:solidFill>
                  <a:srgbClr val="6F2F9F"/>
                </a:solidFill>
                <a:latin typeface="Carlito"/>
                <a:cs typeface="Carlito"/>
              </a:rPr>
              <a:t>from </a:t>
            </a:r>
            <a:r>
              <a:rPr sz="2200" spc="-10" dirty="0">
                <a:solidFill>
                  <a:srgbClr val="6F2F9F"/>
                </a:solidFill>
                <a:latin typeface="Carlito"/>
                <a:cs typeface="Carlito"/>
              </a:rPr>
              <a:t>having big  families</a:t>
            </a:r>
            <a:endParaRPr sz="2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2563366"/>
            <a:ext cx="4952999" cy="4294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1431" rIns="0" bIns="0" rtlCol="0">
            <a:spAutoFit/>
          </a:bodyPr>
          <a:lstStyle/>
          <a:p>
            <a:pPr marL="294640" marR="50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3. </a:t>
            </a:r>
            <a:r>
              <a:rPr spc="-10" dirty="0"/>
              <a:t>Equitable distribution </a:t>
            </a:r>
            <a:r>
              <a:rPr spc="-5" dirty="0"/>
              <a:t>of income and </a:t>
            </a:r>
            <a:r>
              <a:rPr spc="-20" dirty="0"/>
              <a:t>removal </a:t>
            </a:r>
            <a:r>
              <a:rPr spc="-5" dirty="0"/>
              <a:t>of  </a:t>
            </a:r>
            <a:r>
              <a:rPr spc="-15" dirty="0"/>
              <a:t>poverty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153499"/>
            <a:ext cx="7926070" cy="315722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200" spc="-15" dirty="0">
                <a:latin typeface="Carlito"/>
                <a:cs typeface="Carlito"/>
              </a:rPr>
              <a:t>Poor </a:t>
            </a:r>
            <a:r>
              <a:rPr sz="2200" spc="-10" dirty="0">
                <a:latin typeface="Carlito"/>
                <a:cs typeface="Carlito"/>
              </a:rPr>
              <a:t>people </a:t>
            </a:r>
            <a:r>
              <a:rPr sz="2200" spc="-20" dirty="0">
                <a:latin typeface="Carlito"/>
                <a:cs typeface="Carlito"/>
              </a:rPr>
              <a:t>have </a:t>
            </a:r>
            <a:r>
              <a:rPr sz="2200" spc="-5" dirty="0">
                <a:latin typeface="Carlito"/>
                <a:cs typeface="Carlito"/>
              </a:rPr>
              <a:t>virtually no </a:t>
            </a:r>
            <a:r>
              <a:rPr sz="2200" spc="-15" dirty="0">
                <a:latin typeface="Carlito"/>
                <a:cs typeface="Carlito"/>
              </a:rPr>
              <a:t>interest </a:t>
            </a:r>
            <a:r>
              <a:rPr sz="2200" spc="-5" dirty="0">
                <a:latin typeface="Carlito"/>
                <a:cs typeface="Carlito"/>
              </a:rPr>
              <a:t>in limiting the </a:t>
            </a:r>
            <a:r>
              <a:rPr sz="2200" spc="-20" dirty="0">
                <a:latin typeface="Carlito"/>
                <a:cs typeface="Carlito"/>
              </a:rPr>
              <a:t>size </a:t>
            </a:r>
            <a:r>
              <a:rPr sz="2200" spc="-5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the</a:t>
            </a:r>
            <a:r>
              <a:rPr sz="2200" spc="170" dirty="0">
                <a:latin typeface="Carlito"/>
                <a:cs typeface="Carlito"/>
              </a:rPr>
              <a:t> </a:t>
            </a:r>
            <a:r>
              <a:rPr sz="2200" spc="-30" dirty="0">
                <a:latin typeface="Carlito"/>
                <a:cs typeface="Carlito"/>
              </a:rPr>
              <a:t>family.</a:t>
            </a:r>
            <a:endParaRPr sz="2200">
              <a:latin typeface="Carlito"/>
              <a:cs typeface="Carlito"/>
            </a:endParaRPr>
          </a:p>
          <a:p>
            <a:pPr marL="88900" marR="1108710">
              <a:lnSpc>
                <a:spcPct val="101499"/>
              </a:lnSpc>
              <a:spcBef>
                <a:spcPts val="1689"/>
              </a:spcBef>
            </a:pPr>
            <a:r>
              <a:rPr sz="2800" b="1" spc="-5" dirty="0">
                <a:solidFill>
                  <a:srgbClr val="6F2F9F"/>
                </a:solidFill>
                <a:latin typeface="Comic Sans MS"/>
                <a:cs typeface="Comic Sans MS"/>
              </a:rPr>
              <a:t>4. </a:t>
            </a: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Increase education, </a:t>
            </a:r>
            <a:r>
              <a:rPr sz="2800" b="1" spc="-10" dirty="0">
                <a:solidFill>
                  <a:srgbClr val="6F2F9F"/>
                </a:solidFill>
                <a:latin typeface="Arial"/>
                <a:cs typeface="Arial"/>
              </a:rPr>
              <a:t>employment</a:t>
            </a:r>
            <a:r>
              <a:rPr sz="2800" b="1" spc="-3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and  wages for</a:t>
            </a:r>
            <a:r>
              <a:rPr sz="2800" b="1" spc="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Arial"/>
                <a:cs typeface="Arial"/>
              </a:rPr>
              <a:t>women</a:t>
            </a:r>
            <a:endParaRPr sz="2800">
              <a:latin typeface="Arial"/>
              <a:cs typeface="Arial"/>
            </a:endParaRPr>
          </a:p>
          <a:p>
            <a:pPr marL="88900" marR="5044440">
              <a:lnSpc>
                <a:spcPct val="100000"/>
              </a:lnSpc>
              <a:spcBef>
                <a:spcPts val="745"/>
              </a:spcBef>
            </a:pPr>
            <a:r>
              <a:rPr sz="1900" spc="-15" dirty="0">
                <a:latin typeface="Carlito"/>
                <a:cs typeface="Carlito"/>
              </a:rPr>
              <a:t>Education </a:t>
            </a:r>
            <a:r>
              <a:rPr sz="1900" spc="-10" dirty="0">
                <a:latin typeface="Carlito"/>
                <a:cs typeface="Carlito"/>
              </a:rPr>
              <a:t>often changes </a:t>
            </a:r>
            <a:r>
              <a:rPr sz="1900" spc="-5" dirty="0">
                <a:latin typeface="Carlito"/>
                <a:cs typeface="Carlito"/>
              </a:rPr>
              <a:t>the  </a:t>
            </a:r>
            <a:r>
              <a:rPr sz="1900" spc="-10" dirty="0">
                <a:latin typeface="Carlito"/>
                <a:cs typeface="Carlito"/>
              </a:rPr>
              <a:t>attitude </a:t>
            </a:r>
            <a:r>
              <a:rPr sz="1900" spc="-5" dirty="0">
                <a:latin typeface="Carlito"/>
                <a:cs typeface="Carlito"/>
              </a:rPr>
              <a:t>of a </a:t>
            </a:r>
            <a:r>
              <a:rPr sz="1900" spc="-15" dirty="0">
                <a:latin typeface="Carlito"/>
                <a:cs typeface="Carlito"/>
              </a:rPr>
              <a:t>person </a:t>
            </a:r>
            <a:r>
              <a:rPr sz="1900" spc="-20" dirty="0">
                <a:latin typeface="Carlito"/>
                <a:cs typeface="Carlito"/>
              </a:rPr>
              <a:t>towards  </a:t>
            </a:r>
            <a:r>
              <a:rPr sz="1900" spc="-30" dirty="0">
                <a:latin typeface="Carlito"/>
                <a:cs typeface="Carlito"/>
              </a:rPr>
              <a:t>family, </a:t>
            </a:r>
            <a:r>
              <a:rPr sz="1900" spc="-5" dirty="0">
                <a:latin typeface="Carlito"/>
                <a:cs typeface="Carlito"/>
              </a:rPr>
              <a:t>marriage and the  </a:t>
            </a:r>
            <a:r>
              <a:rPr sz="1900" spc="-10" dirty="0">
                <a:latin typeface="Carlito"/>
                <a:cs typeface="Carlito"/>
              </a:rPr>
              <a:t>number </a:t>
            </a:r>
            <a:r>
              <a:rPr sz="1900" spc="-5" dirty="0">
                <a:latin typeface="Carlito"/>
                <a:cs typeface="Carlito"/>
              </a:rPr>
              <a:t>of </a:t>
            </a:r>
            <a:r>
              <a:rPr sz="1900" spc="-10" dirty="0">
                <a:latin typeface="Carlito"/>
                <a:cs typeface="Carlito"/>
              </a:rPr>
              <a:t>children </a:t>
            </a:r>
            <a:r>
              <a:rPr sz="1900" spc="-15" dirty="0">
                <a:latin typeface="Carlito"/>
                <a:cs typeface="Carlito"/>
              </a:rPr>
              <a:t>he/she  </a:t>
            </a:r>
            <a:r>
              <a:rPr sz="1900" spc="-10" dirty="0">
                <a:latin typeface="Carlito"/>
                <a:cs typeface="Carlito"/>
              </a:rPr>
              <a:t>should</a:t>
            </a:r>
            <a:r>
              <a:rPr sz="1900" dirty="0">
                <a:latin typeface="Carlito"/>
                <a:cs typeface="Carlito"/>
              </a:rPr>
              <a:t> </a:t>
            </a:r>
            <a:r>
              <a:rPr sz="1900" spc="-20" dirty="0">
                <a:latin typeface="Carlito"/>
                <a:cs typeface="Carlito"/>
              </a:rPr>
              <a:t>have.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12140" y="1842642"/>
            <a:ext cx="3671570" cy="457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90525">
              <a:lnSpc>
                <a:spcPct val="100000"/>
              </a:lnSpc>
              <a:spcBef>
                <a:spcPts val="95"/>
              </a:spcBef>
              <a:buAutoNum type="arabicPeriod" startAt="6"/>
              <a:tabLst>
                <a:tab pos="328295" algn="l"/>
              </a:tabLst>
            </a:pPr>
            <a:r>
              <a:rPr sz="2500" b="1" spc="-15" dirty="0">
                <a:solidFill>
                  <a:srgbClr val="6F2F9F"/>
                </a:solidFill>
                <a:latin typeface="Carlito"/>
                <a:cs typeface="Carlito"/>
              </a:rPr>
              <a:t>Provide better </a:t>
            </a:r>
            <a:r>
              <a:rPr sz="2500" b="1" spc="-5" dirty="0">
                <a:solidFill>
                  <a:srgbClr val="6F2F9F"/>
                </a:solidFill>
                <a:latin typeface="Carlito"/>
                <a:cs typeface="Carlito"/>
              </a:rPr>
              <a:t>old-age  social</a:t>
            </a:r>
            <a:r>
              <a:rPr sz="2500" b="1" spc="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500" b="1" spc="-5" dirty="0">
                <a:solidFill>
                  <a:srgbClr val="6F2F9F"/>
                </a:solidFill>
                <a:latin typeface="Carlito"/>
                <a:cs typeface="Carlito"/>
              </a:rPr>
              <a:t>security</a:t>
            </a:r>
            <a:endParaRPr sz="2500">
              <a:latin typeface="Carlito"/>
              <a:cs typeface="Carlito"/>
            </a:endParaRPr>
          </a:p>
          <a:p>
            <a:pPr marL="12700" marR="287655">
              <a:lnSpc>
                <a:spcPct val="100000"/>
              </a:lnSpc>
              <a:spcBef>
                <a:spcPts val="25"/>
              </a:spcBef>
            </a:pPr>
            <a:r>
              <a:rPr sz="2200" spc="-10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reduce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dependency </a:t>
            </a:r>
            <a:r>
              <a:rPr sz="2200" spc="-5" dirty="0">
                <a:latin typeface="Carlito"/>
                <a:cs typeface="Carlito"/>
              </a:rPr>
              <a:t>on  the</a:t>
            </a:r>
            <a:r>
              <a:rPr sz="2200" spc="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children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328295" algn="l"/>
              </a:tabLst>
            </a:pPr>
            <a:r>
              <a:rPr sz="2500" b="1" spc="-5" dirty="0">
                <a:solidFill>
                  <a:srgbClr val="6F2F9F"/>
                </a:solidFill>
                <a:latin typeface="Carlito"/>
                <a:cs typeface="Carlito"/>
              </a:rPr>
              <a:t>Raising the </a:t>
            </a:r>
            <a:r>
              <a:rPr sz="2500" b="1" spc="-10" dirty="0">
                <a:solidFill>
                  <a:srgbClr val="6F2F9F"/>
                </a:solidFill>
                <a:latin typeface="Carlito"/>
                <a:cs typeface="Carlito"/>
              </a:rPr>
              <a:t>minimum age  </a:t>
            </a:r>
            <a:r>
              <a:rPr sz="2500" b="1" spc="-5" dirty="0">
                <a:solidFill>
                  <a:srgbClr val="6F2F9F"/>
                </a:solidFill>
                <a:latin typeface="Carlito"/>
                <a:cs typeface="Carlito"/>
              </a:rPr>
              <a:t>of marriage</a:t>
            </a:r>
            <a:endParaRPr sz="2500">
              <a:latin typeface="Carlito"/>
              <a:cs typeface="Carlito"/>
            </a:endParaRPr>
          </a:p>
          <a:p>
            <a:pPr marL="12700" marR="164465" indent="51435">
              <a:lnSpc>
                <a:spcPct val="100000"/>
              </a:lnSpc>
              <a:spcBef>
                <a:spcPts val="20"/>
              </a:spcBef>
            </a:pPr>
            <a:r>
              <a:rPr sz="2200" spc="-5" dirty="0">
                <a:latin typeface="Carlito"/>
                <a:cs typeface="Carlito"/>
              </a:rPr>
              <a:t>India </a:t>
            </a:r>
            <a:r>
              <a:rPr sz="2200" spc="-10" dirty="0">
                <a:latin typeface="Carlito"/>
                <a:cs typeface="Carlito"/>
              </a:rPr>
              <a:t>should </a:t>
            </a:r>
            <a:r>
              <a:rPr sz="2200" dirty="0">
                <a:latin typeface="Carlito"/>
                <a:cs typeface="Carlito"/>
              </a:rPr>
              <a:t>try </a:t>
            </a:r>
            <a:r>
              <a:rPr sz="2200" spc="-20" dirty="0">
                <a:latin typeface="Carlito"/>
                <a:cs typeface="Carlito"/>
              </a:rPr>
              <a:t>to draw </a:t>
            </a:r>
            <a:r>
              <a:rPr sz="2200" spc="-5" dirty="0">
                <a:latin typeface="Carlito"/>
                <a:cs typeface="Carlito"/>
              </a:rPr>
              <a:t>some  </a:t>
            </a:r>
            <a:r>
              <a:rPr sz="2200" dirty="0">
                <a:latin typeface="Carlito"/>
                <a:cs typeface="Carlito"/>
              </a:rPr>
              <a:t>lesson </a:t>
            </a: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spc="-5" dirty="0">
                <a:latin typeface="Carlito"/>
                <a:cs typeface="Carlito"/>
              </a:rPr>
              <a:t>the </a:t>
            </a:r>
            <a:r>
              <a:rPr sz="2200" spc="-10" dirty="0">
                <a:latin typeface="Carlito"/>
                <a:cs typeface="Carlito"/>
              </a:rPr>
              <a:t>experiences of  </a:t>
            </a:r>
            <a:r>
              <a:rPr sz="2200" spc="-5" dirty="0">
                <a:latin typeface="Carlito"/>
                <a:cs typeface="Carlito"/>
              </a:rPr>
              <a:t>China, </a:t>
            </a:r>
            <a:r>
              <a:rPr sz="2200" spc="-15" dirty="0">
                <a:latin typeface="Carlito"/>
                <a:cs typeface="Carlito"/>
              </a:rPr>
              <a:t>Malaysia </a:t>
            </a:r>
            <a:r>
              <a:rPr sz="2200" spc="-5" dirty="0">
                <a:latin typeface="Carlito"/>
                <a:cs typeface="Carlito"/>
              </a:rPr>
              <a:t>and Sri </a:t>
            </a:r>
            <a:r>
              <a:rPr sz="2200" spc="-15" dirty="0">
                <a:latin typeface="Carlito"/>
                <a:cs typeface="Carlito"/>
              </a:rPr>
              <a:t>Lanka  </a:t>
            </a:r>
            <a:r>
              <a:rPr sz="2200" spc="-10" dirty="0">
                <a:latin typeface="Carlito"/>
                <a:cs typeface="Carlito"/>
              </a:rPr>
              <a:t>where fertility </a:t>
            </a:r>
            <a:r>
              <a:rPr sz="2200" spc="-5" dirty="0">
                <a:latin typeface="Carlito"/>
                <a:cs typeface="Carlito"/>
              </a:rPr>
              <a:t>decline </a:t>
            </a:r>
            <a:r>
              <a:rPr sz="2200" spc="-10" dirty="0">
                <a:latin typeface="Carlito"/>
                <a:cs typeface="Carlito"/>
              </a:rPr>
              <a:t>has  occurred largely </a:t>
            </a:r>
            <a:r>
              <a:rPr sz="2200" spc="-15" dirty="0">
                <a:latin typeface="Carlito"/>
                <a:cs typeface="Carlito"/>
              </a:rPr>
              <a:t>through </a:t>
            </a:r>
            <a:r>
              <a:rPr sz="2200" dirty="0">
                <a:latin typeface="Carlito"/>
                <a:cs typeface="Carlito"/>
              </a:rPr>
              <a:t>an  </a:t>
            </a:r>
            <a:r>
              <a:rPr sz="2200" spc="-10" dirty="0">
                <a:latin typeface="Carlito"/>
                <a:cs typeface="Carlito"/>
              </a:rPr>
              <a:t>increase </a:t>
            </a:r>
            <a:r>
              <a:rPr sz="2200" spc="-5" dirty="0">
                <a:latin typeface="Carlito"/>
                <a:cs typeface="Carlito"/>
              </a:rPr>
              <a:t>in </a:t>
            </a:r>
            <a:r>
              <a:rPr sz="2200" spc="-15" dirty="0">
                <a:latin typeface="Carlito"/>
                <a:cs typeface="Carlito"/>
              </a:rPr>
              <a:t>age at</a:t>
            </a:r>
            <a:r>
              <a:rPr sz="2200" spc="1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marriage.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559054"/>
            <a:ext cx="438277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5. Increase </a:t>
            </a:r>
            <a:r>
              <a:rPr sz="2500" spc="-10" dirty="0">
                <a:latin typeface="Arial"/>
                <a:cs typeface="Arial"/>
              </a:rPr>
              <a:t>the </a:t>
            </a:r>
            <a:r>
              <a:rPr sz="2500" spc="-5" dirty="0">
                <a:latin typeface="Arial"/>
                <a:cs typeface="Arial"/>
              </a:rPr>
              <a:t>minimum-age  child</a:t>
            </a:r>
            <a:r>
              <a:rPr sz="2500" spc="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labor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2398" y="3120137"/>
            <a:ext cx="4191602" cy="3737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65734"/>
            <a:ext cx="4983480" cy="7810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2950"/>
              </a:lnSpc>
              <a:spcBef>
                <a:spcPts val="235"/>
              </a:spcBef>
            </a:pPr>
            <a:r>
              <a:rPr sz="2500" spc="-5" dirty="0">
                <a:latin typeface="Arial"/>
                <a:cs typeface="Arial"/>
              </a:rPr>
              <a:t>8. Improve child health to reduce  infant</a:t>
            </a:r>
            <a:r>
              <a:rPr sz="2500" spc="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mortality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182494"/>
            <a:ext cx="45726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6F2F9F"/>
                </a:solidFill>
                <a:latin typeface="Comic Sans MS"/>
                <a:cs typeface="Comic Sans MS"/>
              </a:rPr>
              <a:t>9. Implementation of family-  planning</a:t>
            </a:r>
            <a:r>
              <a:rPr sz="2500" b="1" spc="2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500" b="1" spc="-5" dirty="0">
                <a:solidFill>
                  <a:srgbClr val="6F2F9F"/>
                </a:solidFill>
                <a:latin typeface="Comic Sans MS"/>
                <a:cs typeface="Comic Sans MS"/>
              </a:rPr>
              <a:t>programs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087748"/>
            <a:ext cx="497332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6F2F9F"/>
                </a:solidFill>
                <a:latin typeface="Comic Sans MS"/>
                <a:cs typeface="Comic Sans MS"/>
              </a:rPr>
              <a:t>10. </a:t>
            </a:r>
            <a:r>
              <a:rPr sz="2500" b="1" spc="-5" dirty="0">
                <a:solidFill>
                  <a:srgbClr val="6F2F9F"/>
                </a:solidFill>
                <a:latin typeface="Comic Sans MS"/>
                <a:cs typeface="Comic Sans MS"/>
              </a:rPr>
              <a:t>Monetary </a:t>
            </a:r>
            <a:r>
              <a:rPr sz="2500" b="1" spc="-10" dirty="0">
                <a:solidFill>
                  <a:srgbClr val="6F2F9F"/>
                </a:solidFill>
                <a:latin typeface="Comic Sans MS"/>
                <a:cs typeface="Comic Sans MS"/>
              </a:rPr>
              <a:t>subsidies </a:t>
            </a:r>
            <a:r>
              <a:rPr sz="2500" b="1" spc="-5" dirty="0">
                <a:solidFill>
                  <a:srgbClr val="6F2F9F"/>
                </a:solidFill>
                <a:latin typeface="Comic Sans MS"/>
                <a:cs typeface="Comic Sans MS"/>
              </a:rPr>
              <a:t>to small  </a:t>
            </a:r>
            <a:r>
              <a:rPr sz="2500" b="1" spc="-10" dirty="0">
                <a:solidFill>
                  <a:srgbClr val="6F2F9F"/>
                </a:solidFill>
                <a:latin typeface="Comic Sans MS"/>
                <a:cs typeface="Comic Sans MS"/>
              </a:rPr>
              <a:t>families</a:t>
            </a:r>
            <a:endParaRPr sz="25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7488" y="2362198"/>
            <a:ext cx="4096512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81555" y="0"/>
            <a:ext cx="5669280" cy="1701164"/>
            <a:chOff x="1781555" y="0"/>
            <a:chExt cx="5669280" cy="1701164"/>
          </a:xfrm>
        </p:grpSpPr>
        <p:sp>
          <p:nvSpPr>
            <p:cNvPr id="3" name="object 3"/>
            <p:cNvSpPr/>
            <p:nvPr/>
          </p:nvSpPr>
          <p:spPr>
            <a:xfrm>
              <a:off x="1781555" y="124968"/>
              <a:ext cx="5580888" cy="1237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14143" y="0"/>
              <a:ext cx="5536691" cy="1700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799" y="152400"/>
              <a:ext cx="548640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799" y="152400"/>
              <a:ext cx="5486400" cy="1143000"/>
            </a:xfrm>
            <a:custGeom>
              <a:avLst/>
              <a:gdLst/>
              <a:ahLst/>
              <a:cxnLst/>
              <a:rect l="l" t="t" r="r" b="b"/>
              <a:pathLst>
                <a:path w="5486400" h="1143000">
                  <a:moveTo>
                    <a:pt x="0" y="1143000"/>
                  </a:moveTo>
                  <a:lnTo>
                    <a:pt x="5486400" y="1143000"/>
                  </a:lnTo>
                  <a:lnTo>
                    <a:pt x="5486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50185" y="75387"/>
            <a:ext cx="46450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0" marR="5080" indent="-16764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  <a:latin typeface="Comic Sans MS"/>
                <a:cs typeface="Comic Sans MS"/>
              </a:rPr>
              <a:t>Population </a:t>
            </a:r>
            <a:r>
              <a:rPr sz="4000" spc="-5" dirty="0">
                <a:solidFill>
                  <a:srgbClr val="000000"/>
                </a:solidFill>
                <a:latin typeface="Comic Sans MS"/>
                <a:cs typeface="Comic Sans MS"/>
              </a:rPr>
              <a:t>Policy </a:t>
            </a:r>
            <a:r>
              <a:rPr sz="4000" spc="-10" dirty="0">
                <a:solidFill>
                  <a:srgbClr val="000000"/>
                </a:solidFill>
                <a:latin typeface="Comic Sans MS"/>
                <a:cs typeface="Comic Sans MS"/>
              </a:rPr>
              <a:t>in  </a:t>
            </a:r>
            <a:r>
              <a:rPr sz="4000" spc="-5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73961"/>
            <a:ext cx="8019415" cy="392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ts val="1945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dirty="0">
                <a:latin typeface="Carlito"/>
                <a:cs typeface="Carlito"/>
              </a:rPr>
              <a:t>It is difficult </a:t>
            </a:r>
            <a:r>
              <a:rPr sz="1800" b="1" spc="-10" dirty="0">
                <a:latin typeface="Carlito"/>
                <a:cs typeface="Carlito"/>
              </a:rPr>
              <a:t>to </a:t>
            </a:r>
            <a:r>
              <a:rPr sz="1800" b="1" spc="-5" dirty="0">
                <a:latin typeface="Carlito"/>
                <a:cs typeface="Carlito"/>
              </a:rPr>
              <a:t>decide </a:t>
            </a:r>
            <a:r>
              <a:rPr sz="1800" b="1" dirty="0">
                <a:latin typeface="Carlito"/>
                <a:cs typeface="Carlito"/>
              </a:rPr>
              <a:t>as </a:t>
            </a:r>
            <a:r>
              <a:rPr sz="1800" b="1" spc="-5" dirty="0">
                <a:latin typeface="Carlito"/>
                <a:cs typeface="Carlito"/>
              </a:rPr>
              <a:t>what </a:t>
            </a:r>
            <a:r>
              <a:rPr sz="1800" b="1" dirty="0">
                <a:latin typeface="Carlito"/>
                <a:cs typeface="Carlito"/>
              </a:rPr>
              <a:t>is optimum </a:t>
            </a:r>
            <a:r>
              <a:rPr sz="1800" b="1" spc="-10" dirty="0">
                <a:latin typeface="Carlito"/>
                <a:cs typeface="Carlito"/>
              </a:rPr>
              <a:t>size </a:t>
            </a:r>
            <a:r>
              <a:rPr sz="1800" b="1" dirty="0">
                <a:latin typeface="Carlito"/>
                <a:cs typeface="Carlito"/>
              </a:rPr>
              <a:t>of </a:t>
            </a:r>
            <a:r>
              <a:rPr sz="1800" b="1" spc="-5" dirty="0">
                <a:latin typeface="Carlito"/>
                <a:cs typeface="Carlito"/>
              </a:rPr>
              <a:t>population </a:t>
            </a:r>
            <a:r>
              <a:rPr sz="1800" b="1" spc="-10" dirty="0">
                <a:latin typeface="Carlito"/>
                <a:cs typeface="Carlito"/>
              </a:rPr>
              <a:t>for </a:t>
            </a:r>
            <a:r>
              <a:rPr sz="1800" b="1" dirty="0">
                <a:latin typeface="Carlito"/>
                <a:cs typeface="Carlito"/>
              </a:rPr>
              <a:t>India under</a:t>
            </a:r>
            <a:r>
              <a:rPr sz="1800" b="1" spc="-19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the</a:t>
            </a:r>
            <a:endParaRPr sz="1800">
              <a:latin typeface="Carlito"/>
              <a:cs typeface="Carlito"/>
            </a:endParaRPr>
          </a:p>
          <a:p>
            <a:pPr marL="355600">
              <a:lnSpc>
                <a:spcPts val="1945"/>
              </a:lnSpc>
            </a:pPr>
            <a:r>
              <a:rPr sz="1800" b="1" spc="-10" dirty="0">
                <a:latin typeface="Carlito"/>
                <a:cs typeface="Carlito"/>
              </a:rPr>
              <a:t>existing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conditions.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Carlito"/>
              <a:cs typeface="Carlito"/>
            </a:endParaRPr>
          </a:p>
          <a:p>
            <a:pPr marL="355600" marR="91059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There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has been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complete reliance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on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family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planning in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order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to</a:t>
            </a:r>
            <a:r>
              <a:rPr sz="1800" b="1" spc="-17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reduce 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population</a:t>
            </a:r>
            <a:r>
              <a:rPr sz="1800" b="1" spc="-4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explosion.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100">
              <a:latin typeface="Carlito"/>
              <a:cs typeface="Carlito"/>
            </a:endParaRPr>
          </a:p>
          <a:p>
            <a:pPr marL="355600" marR="508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The national family planning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program was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launched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1951, </a:t>
            </a:r>
            <a:r>
              <a:rPr sz="1800" b="1" dirty="0">
                <a:latin typeface="Carlito"/>
                <a:cs typeface="Carlito"/>
              </a:rPr>
              <a:t>and </a:t>
            </a:r>
            <a:r>
              <a:rPr sz="1800" b="1" spc="-10" dirty="0">
                <a:latin typeface="Carlito"/>
                <a:cs typeface="Carlito"/>
              </a:rPr>
              <a:t>was </a:t>
            </a:r>
            <a:r>
              <a:rPr sz="1800" b="1" dirty="0">
                <a:latin typeface="Carlito"/>
                <a:cs typeface="Carlito"/>
              </a:rPr>
              <a:t>the </a:t>
            </a:r>
            <a:r>
              <a:rPr sz="1800" b="1" spc="-5" dirty="0">
                <a:latin typeface="Carlito"/>
                <a:cs typeface="Carlito"/>
              </a:rPr>
              <a:t>world's  </a:t>
            </a:r>
            <a:r>
              <a:rPr sz="1800" b="1" spc="-15" dirty="0">
                <a:latin typeface="Carlito"/>
                <a:cs typeface="Carlito"/>
              </a:rPr>
              <a:t>first </a:t>
            </a:r>
            <a:r>
              <a:rPr sz="1800" b="1" spc="-10" dirty="0">
                <a:latin typeface="Carlito"/>
                <a:cs typeface="Carlito"/>
              </a:rPr>
              <a:t>governmental </a:t>
            </a:r>
            <a:r>
              <a:rPr sz="1800" b="1" spc="-5" dirty="0">
                <a:latin typeface="Carlito"/>
                <a:cs typeface="Carlito"/>
              </a:rPr>
              <a:t>population </a:t>
            </a:r>
            <a:r>
              <a:rPr sz="1800" b="1" spc="-10" dirty="0">
                <a:latin typeface="Carlito"/>
                <a:cs typeface="Carlito"/>
              </a:rPr>
              <a:t>stabilization</a:t>
            </a:r>
            <a:r>
              <a:rPr sz="1800" b="1" spc="-8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program.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100">
              <a:latin typeface="Carlito"/>
              <a:cs typeface="Carlito"/>
            </a:endParaRPr>
          </a:p>
          <a:p>
            <a:pPr marL="355600" marR="35560" indent="-343535">
              <a:lnSpc>
                <a:spcPct val="8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Low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female literacy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levels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and the lack of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widespread availability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of</a:t>
            </a:r>
            <a:r>
              <a:rPr sz="1800" b="1" spc="-19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birth-control  methods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is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hampering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the use of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contraception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</a:t>
            </a:r>
            <a:r>
              <a:rPr sz="1800" b="1" spc="-14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6F2F9F"/>
                </a:solidFill>
                <a:latin typeface="Carlito"/>
                <a:cs typeface="Carlito"/>
              </a:rPr>
              <a:t>India.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75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latin typeface="Carlito"/>
                <a:cs typeface="Carlito"/>
              </a:rPr>
              <a:t>Family </a:t>
            </a:r>
            <a:r>
              <a:rPr sz="1800" b="1" spc="-5" dirty="0">
                <a:latin typeface="Carlito"/>
                <a:cs typeface="Carlito"/>
              </a:rPr>
              <a:t>planning </a:t>
            </a:r>
            <a:r>
              <a:rPr sz="1800" b="1" spc="-10" dirty="0">
                <a:latin typeface="Carlito"/>
                <a:cs typeface="Carlito"/>
              </a:rPr>
              <a:t>accepted </a:t>
            </a:r>
            <a:r>
              <a:rPr sz="1800" b="1" dirty="0">
                <a:latin typeface="Carlito"/>
                <a:cs typeface="Carlito"/>
              </a:rPr>
              <a:t>&amp; </a:t>
            </a:r>
            <a:r>
              <a:rPr sz="1800" b="1" spc="-5" dirty="0">
                <a:latin typeface="Carlito"/>
                <a:cs typeface="Carlito"/>
              </a:rPr>
              <a:t>practiced </a:t>
            </a:r>
            <a:r>
              <a:rPr sz="1800" b="1" spc="-10" dirty="0">
                <a:latin typeface="Carlito"/>
                <a:cs typeface="Carlito"/>
              </a:rPr>
              <a:t>effectively </a:t>
            </a:r>
            <a:r>
              <a:rPr sz="1800" b="1" dirty="0">
                <a:latin typeface="Carlito"/>
                <a:cs typeface="Carlito"/>
              </a:rPr>
              <a:t>in </a:t>
            </a:r>
            <a:r>
              <a:rPr sz="1800" b="1" spc="-5" dirty="0">
                <a:latin typeface="Carlito"/>
                <a:cs typeface="Carlito"/>
              </a:rPr>
              <a:t>some </a:t>
            </a:r>
            <a:r>
              <a:rPr sz="1800" b="1" dirty="0">
                <a:latin typeface="Carlito"/>
                <a:cs typeface="Carlito"/>
              </a:rPr>
              <a:t>of the </a:t>
            </a:r>
            <a:r>
              <a:rPr sz="1800" b="1" spc="-15" dirty="0">
                <a:latin typeface="Carlito"/>
                <a:cs typeface="Carlito"/>
              </a:rPr>
              <a:t>states </a:t>
            </a:r>
            <a:r>
              <a:rPr sz="1800" b="1" dirty="0">
                <a:latin typeface="Carlito"/>
                <a:cs typeface="Carlito"/>
              </a:rPr>
              <a:t>in</a:t>
            </a:r>
            <a:r>
              <a:rPr sz="1800" b="1" spc="-114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India.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175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Education </a:t>
            </a:r>
            <a:r>
              <a:rPr sz="1800" b="1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C00000"/>
                </a:solidFill>
                <a:latin typeface="Carlito"/>
                <a:cs typeface="Carlito"/>
              </a:rPr>
              <a:t>awareness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needed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about </a:t>
            </a:r>
            <a:r>
              <a:rPr sz="1800" b="1" spc="-10" dirty="0">
                <a:solidFill>
                  <a:srgbClr val="6F2F9F"/>
                </a:solidFill>
                <a:latin typeface="Carlito"/>
                <a:cs typeface="Carlito"/>
              </a:rPr>
              <a:t>Family</a:t>
            </a:r>
            <a:r>
              <a:rPr sz="1800" b="1" spc="-7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Carlito"/>
                <a:cs typeface="Carlito"/>
              </a:rPr>
              <a:t>Planning.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74280" y="67896"/>
            <a:ext cx="1463040" cy="13352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940052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626061-B0BE-4F57-AB60-86F9E204411A}"/>
              </a:ext>
            </a:extLst>
          </p:cNvPr>
          <p:cNvSpPr txBox="1"/>
          <p:nvPr/>
        </p:nvSpPr>
        <p:spPr>
          <a:xfrm>
            <a:off x="3962400" y="21496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C048A-0A0A-4F48-B24E-931E4F43BE97}"/>
              </a:ext>
            </a:extLst>
          </p:cNvPr>
          <p:cNvSpPr txBox="1"/>
          <p:nvPr/>
        </p:nvSpPr>
        <p:spPr>
          <a:xfrm>
            <a:off x="990600" y="914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>
                <a:hlinkClick r:id="rId3"/>
              </a:rPr>
              <a:t>https://www.slideshare.net/sharathanda/population-growth-and-economic-development-in-india?qid=c148573e-98d6-4959-b4c5-48d3716d4554&amp;v=&amp;b=&amp;from_search=1</a:t>
            </a:r>
            <a:endParaRPr lang="en-IN" dirty="0"/>
          </a:p>
          <a:p>
            <a:r>
              <a:rPr lang="en-IN" dirty="0"/>
              <a:t>2. </a:t>
            </a:r>
            <a:r>
              <a:rPr lang="en-IN" dirty="0">
                <a:hlinkClick r:id="rId4"/>
              </a:rPr>
              <a:t>https://www.slideshare.net/b4anuj/population-of-india-presentation</a:t>
            </a:r>
            <a:endParaRPr lang="en-IN" dirty="0"/>
          </a:p>
          <a:p>
            <a:r>
              <a:rPr lang="en-IN" dirty="0"/>
              <a:t>3. </a:t>
            </a:r>
            <a:r>
              <a:rPr lang="en-IN" dirty="0">
                <a:hlinkClick r:id="rId5"/>
              </a:rPr>
              <a:t>https://en.wikipedia.org/wiki/Demographics_of_India</a:t>
            </a:r>
            <a:endParaRPr lang="en-IN" dirty="0"/>
          </a:p>
          <a:p>
            <a:r>
              <a:rPr lang="en-IN" dirty="0"/>
              <a:t>4. </a:t>
            </a:r>
            <a:r>
              <a:rPr lang="en-IN" dirty="0">
                <a:hlinkClick r:id="rId6"/>
              </a:rPr>
              <a:t>https://www.google.com/search?q=population+distribution+in+india&amp;hl=en&amp;sxsrf=ALeKk03INBlpuVj7OWLcKd8VEfaS6Pg7tg:1599488491499&amp;source=lnms&amp;tbm=isch&amp;sa=X&amp;ved=2ahUKEwinpu76ntfrAhU8wjgGHf_pB0UQ_AUoAnoECA8QBA&amp;biw=1344&amp;bih=712</a:t>
            </a:r>
            <a:endParaRPr lang="en-IN" dirty="0"/>
          </a:p>
          <a:p>
            <a:r>
              <a:rPr lang="en-IN" dirty="0"/>
              <a:t>5. </a:t>
            </a:r>
            <a:r>
              <a:rPr lang="en-IN" dirty="0">
                <a:hlinkClick r:id="rId7"/>
              </a:rPr>
              <a:t>https://www.toppr.com/guides/geography/population/population-of-india/</a:t>
            </a:r>
            <a:endParaRPr lang="en-IN" dirty="0"/>
          </a:p>
          <a:p>
            <a:r>
              <a:rPr lang="en-IN" dirty="0"/>
              <a:t>6. https://www.toppr.com/guides/geography/population/population-of-india/</a:t>
            </a:r>
          </a:p>
        </p:txBody>
      </p:sp>
    </p:spTree>
    <p:extLst>
      <p:ext uri="{BB962C8B-B14F-4D97-AF65-F5344CB8AC3E}">
        <p14:creationId xmlns:p14="http://schemas.microsoft.com/office/powerpoint/2010/main" val="2322738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04F4AC-0AC0-42D5-BFFB-8201EA15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56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IN" sz="6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QUESTION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473D3-8788-4F58-A6C0-499B95F4A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15001" r="10000" b="12499"/>
          <a:stretch/>
        </p:blipFill>
        <p:spPr>
          <a:xfrm>
            <a:off x="0" y="3609550"/>
            <a:ext cx="4724400" cy="32620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14272" y="76200"/>
            <a:ext cx="6237732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49932" y="213105"/>
            <a:ext cx="55721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  <a:latin typeface="Comic Sans MS"/>
                <a:cs typeface="Comic Sans MS"/>
              </a:rPr>
              <a:t>Concepts &amp;</a:t>
            </a:r>
            <a:r>
              <a:rPr sz="4000" spc="-2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omic Sans MS"/>
                <a:cs typeface="Comic Sans MS"/>
              </a:rPr>
              <a:t>Definitions</a:t>
            </a:r>
            <a:endParaRPr sz="4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1104646"/>
            <a:ext cx="8456295" cy="512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sng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Population:</a:t>
            </a:r>
            <a:endParaRPr sz="2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/>
              <a:cs typeface="Carlito"/>
            </a:endParaRPr>
          </a:p>
          <a:p>
            <a:pPr marL="12700">
              <a:lnSpc>
                <a:spcPts val="2270"/>
              </a:lnSpc>
              <a:spcBef>
                <a:spcPts val="5"/>
              </a:spcBef>
            </a:pPr>
            <a:r>
              <a:rPr sz="2100" b="1" spc="-5" dirty="0">
                <a:latin typeface="Carlito"/>
                <a:cs typeface="Carlito"/>
              </a:rPr>
              <a:t>The</a:t>
            </a:r>
            <a:r>
              <a:rPr sz="2100" b="1" spc="280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population</a:t>
            </a:r>
            <a:r>
              <a:rPr sz="2100" b="1" spc="275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of</a:t>
            </a:r>
            <a:r>
              <a:rPr sz="2100" b="1" spc="275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an</a:t>
            </a:r>
            <a:r>
              <a:rPr sz="2100" b="1" spc="265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area</a:t>
            </a:r>
            <a:r>
              <a:rPr sz="2100" b="1" spc="275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is</a:t>
            </a:r>
            <a:r>
              <a:rPr sz="2100" b="1" spc="280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the</a:t>
            </a:r>
            <a:r>
              <a:rPr sz="2100" b="1" spc="280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total</a:t>
            </a:r>
            <a:r>
              <a:rPr sz="2100" b="1" spc="26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number</a:t>
            </a:r>
            <a:r>
              <a:rPr sz="2100" b="1" spc="270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of</a:t>
            </a:r>
            <a:r>
              <a:rPr sz="2100" b="1" spc="28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all</a:t>
            </a:r>
            <a:r>
              <a:rPr sz="2100" b="1" spc="275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individuals</a:t>
            </a:r>
            <a:r>
              <a:rPr sz="2100" b="1" spc="260" dirty="0">
                <a:latin typeface="Carlito"/>
                <a:cs typeface="Carlito"/>
              </a:rPr>
              <a:t> </a:t>
            </a:r>
            <a:r>
              <a:rPr sz="2100" b="1" spc="-5" dirty="0">
                <a:latin typeface="Carlito"/>
                <a:cs typeface="Carlito"/>
              </a:rPr>
              <a:t>alive</a:t>
            </a:r>
            <a:r>
              <a:rPr sz="2100" b="1" spc="27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in</a:t>
            </a:r>
            <a:r>
              <a:rPr sz="2100" b="1" spc="280" dirty="0">
                <a:latin typeface="Carlito"/>
                <a:cs typeface="Carlito"/>
              </a:rPr>
              <a:t> </a:t>
            </a:r>
            <a:r>
              <a:rPr sz="2100" b="1" dirty="0">
                <a:latin typeface="Carlito"/>
                <a:cs typeface="Carlito"/>
              </a:rPr>
              <a:t>a</a:t>
            </a:r>
            <a:endParaRPr sz="2100" dirty="0">
              <a:latin typeface="Carlito"/>
              <a:cs typeface="Carlito"/>
            </a:endParaRPr>
          </a:p>
          <a:p>
            <a:pPr marL="355600">
              <a:lnSpc>
                <a:spcPts val="2270"/>
              </a:lnSpc>
              <a:tabLst>
                <a:tab pos="5499735" algn="l"/>
              </a:tabLst>
            </a:pPr>
            <a:r>
              <a:rPr sz="2100" b="1" spc="-5" dirty="0">
                <a:latin typeface="Carlito"/>
                <a:cs typeface="Carlito"/>
              </a:rPr>
              <a:t>particular point</a:t>
            </a:r>
            <a:r>
              <a:rPr sz="2100" b="1" dirty="0">
                <a:latin typeface="Carlito"/>
                <a:cs typeface="Carlito"/>
              </a:rPr>
              <a:t> in</a:t>
            </a:r>
            <a:r>
              <a:rPr sz="2100" b="1" spc="-5" dirty="0">
                <a:latin typeface="Carlito"/>
                <a:cs typeface="Carlito"/>
              </a:rPr>
              <a:t> time.	</a:t>
            </a:r>
            <a:r>
              <a:rPr sz="2100" b="1" spc="-5" dirty="0">
                <a:solidFill>
                  <a:srgbClr val="6F2F9F"/>
                </a:solidFill>
                <a:latin typeface="Carlito"/>
                <a:cs typeface="Carlito"/>
              </a:rPr>
              <a:t>Thomas </a:t>
            </a:r>
            <a:r>
              <a:rPr sz="2100" b="1" spc="-15" dirty="0">
                <a:solidFill>
                  <a:srgbClr val="6F2F9F"/>
                </a:solidFill>
                <a:latin typeface="Carlito"/>
                <a:cs typeface="Carlito"/>
              </a:rPr>
              <a:t>Frejka,</a:t>
            </a:r>
            <a:r>
              <a:rPr sz="2100" b="1" spc="1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100" b="1" dirty="0">
                <a:solidFill>
                  <a:srgbClr val="6F2F9F"/>
                </a:solidFill>
                <a:latin typeface="Carlito"/>
                <a:cs typeface="Carlito"/>
              </a:rPr>
              <a:t>(1973)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200" b="1" u="sng" spc="-1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Population</a:t>
            </a:r>
            <a:r>
              <a:rPr sz="2200" b="1" u="sng" spc="3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 </a:t>
            </a:r>
            <a:r>
              <a:rPr sz="2200" b="1" u="sng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explosion:</a:t>
            </a:r>
            <a:endParaRPr sz="2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05"/>
              </a:spcBef>
            </a:pPr>
            <a:r>
              <a:rPr sz="2100" b="1" spc="-5" dirty="0">
                <a:latin typeface="Carlito"/>
                <a:cs typeface="Carlito"/>
              </a:rPr>
              <a:t>The Theory of Demographic </a:t>
            </a:r>
            <a:r>
              <a:rPr sz="2100" b="1" spc="-20" dirty="0">
                <a:latin typeface="Carlito"/>
                <a:cs typeface="Carlito"/>
              </a:rPr>
              <a:t>Transition, </a:t>
            </a:r>
            <a:r>
              <a:rPr sz="2100" b="1" dirty="0">
                <a:latin typeface="Carlito"/>
                <a:cs typeface="Carlito"/>
              </a:rPr>
              <a:t>asserts </a:t>
            </a:r>
            <a:r>
              <a:rPr sz="2100" b="1" spc="-10" dirty="0">
                <a:latin typeface="Carlito"/>
                <a:cs typeface="Carlito"/>
              </a:rPr>
              <a:t>that </a:t>
            </a:r>
            <a:r>
              <a:rPr sz="2100" b="1" dirty="0">
                <a:latin typeface="Carlito"/>
                <a:cs typeface="Carlito"/>
              </a:rPr>
              <a:t>the </a:t>
            </a:r>
            <a:r>
              <a:rPr sz="2100" b="1" spc="-10" dirty="0">
                <a:latin typeface="Carlito"/>
                <a:cs typeface="Carlito"/>
              </a:rPr>
              <a:t>population  explosion </a:t>
            </a:r>
            <a:r>
              <a:rPr sz="2100" b="1" dirty="0">
                <a:latin typeface="Carlito"/>
                <a:cs typeface="Carlito"/>
              </a:rPr>
              <a:t>implying a </a:t>
            </a:r>
            <a:r>
              <a:rPr sz="2100" b="1" spc="-5" dirty="0">
                <a:latin typeface="Carlito"/>
                <a:cs typeface="Carlito"/>
              </a:rPr>
              <a:t>sudden </a:t>
            </a:r>
            <a:r>
              <a:rPr sz="2100" b="1" dirty="0">
                <a:latin typeface="Carlito"/>
                <a:cs typeface="Carlito"/>
              </a:rPr>
              <a:t>spurt </a:t>
            </a:r>
            <a:r>
              <a:rPr sz="2100" b="1" spc="-10" dirty="0">
                <a:latin typeface="Carlito"/>
                <a:cs typeface="Carlito"/>
              </a:rPr>
              <a:t>in </a:t>
            </a:r>
            <a:r>
              <a:rPr sz="2100" b="1" spc="-5" dirty="0">
                <a:latin typeface="Carlito"/>
                <a:cs typeface="Carlito"/>
              </a:rPr>
              <a:t>the </a:t>
            </a:r>
            <a:r>
              <a:rPr sz="2100" b="1" spc="-30" dirty="0">
                <a:latin typeface="Carlito"/>
                <a:cs typeface="Carlito"/>
              </a:rPr>
              <a:t>rate </a:t>
            </a:r>
            <a:r>
              <a:rPr sz="2100" b="1" spc="-5" dirty="0">
                <a:latin typeface="Carlito"/>
                <a:cs typeface="Carlito"/>
              </a:rPr>
              <a:t>of population </a:t>
            </a:r>
            <a:r>
              <a:rPr sz="2100" b="1" spc="-10" dirty="0">
                <a:latin typeface="Carlito"/>
                <a:cs typeface="Carlito"/>
              </a:rPr>
              <a:t>growth is </a:t>
            </a:r>
            <a:r>
              <a:rPr sz="2100" b="1" dirty="0">
                <a:latin typeface="Carlito"/>
                <a:cs typeface="Carlito"/>
              </a:rPr>
              <a:t>a  </a:t>
            </a:r>
            <a:r>
              <a:rPr sz="2100" b="1" spc="-10" dirty="0">
                <a:latin typeface="Carlito"/>
                <a:cs typeface="Carlito"/>
              </a:rPr>
              <a:t>transitory </a:t>
            </a:r>
            <a:r>
              <a:rPr sz="2100" b="1" spc="-5" dirty="0">
                <a:latin typeface="Carlito"/>
                <a:cs typeface="Carlito"/>
              </a:rPr>
              <a:t>phenomena that </a:t>
            </a:r>
            <a:r>
              <a:rPr sz="2100" b="1" spc="-10" dirty="0">
                <a:latin typeface="Carlito"/>
                <a:cs typeface="Carlito"/>
              </a:rPr>
              <a:t>occurs </a:t>
            </a:r>
            <a:r>
              <a:rPr sz="2100" b="1" spc="-5" dirty="0">
                <a:latin typeface="Carlito"/>
                <a:cs typeface="Carlito"/>
              </a:rPr>
              <a:t>in the second </a:t>
            </a:r>
            <a:r>
              <a:rPr sz="2100" b="1" spc="-20" dirty="0">
                <a:latin typeface="Carlito"/>
                <a:cs typeface="Carlito"/>
              </a:rPr>
              <a:t>stage </a:t>
            </a:r>
            <a:r>
              <a:rPr sz="2100" b="1" spc="-5" dirty="0">
                <a:latin typeface="Carlito"/>
                <a:cs typeface="Carlito"/>
              </a:rPr>
              <a:t>of demographic  </a:t>
            </a:r>
            <a:r>
              <a:rPr sz="2100" b="1" spc="-10" dirty="0">
                <a:latin typeface="Carlito"/>
                <a:cs typeface="Carlito"/>
              </a:rPr>
              <a:t>transition </a:t>
            </a:r>
            <a:r>
              <a:rPr sz="2100" b="1" spc="-5" dirty="0">
                <a:latin typeface="Carlito"/>
                <a:cs typeface="Carlito"/>
              </a:rPr>
              <a:t>due </a:t>
            </a:r>
            <a:r>
              <a:rPr sz="2100" b="1" spc="-10" dirty="0">
                <a:latin typeface="Carlito"/>
                <a:cs typeface="Carlito"/>
              </a:rPr>
              <a:t>to </a:t>
            </a:r>
            <a:r>
              <a:rPr sz="2100" b="1" spc="-15" dirty="0">
                <a:latin typeface="Carlito"/>
                <a:cs typeface="Carlito"/>
              </a:rPr>
              <a:t>rapid fall </a:t>
            </a:r>
            <a:r>
              <a:rPr sz="2100" b="1" dirty="0">
                <a:latin typeface="Carlito"/>
                <a:cs typeface="Carlito"/>
              </a:rPr>
              <a:t>in </a:t>
            </a:r>
            <a:r>
              <a:rPr sz="2100" b="1" spc="-10" dirty="0">
                <a:latin typeface="Carlito"/>
                <a:cs typeface="Carlito"/>
              </a:rPr>
              <a:t>mortality </a:t>
            </a:r>
            <a:r>
              <a:rPr sz="2100" b="1" spc="-30" dirty="0">
                <a:latin typeface="Carlito"/>
                <a:cs typeface="Carlito"/>
              </a:rPr>
              <a:t>rate </a:t>
            </a:r>
            <a:r>
              <a:rPr sz="2100" b="1" spc="-10" dirty="0">
                <a:latin typeface="Carlito"/>
                <a:cs typeface="Carlito"/>
              </a:rPr>
              <a:t>without </a:t>
            </a:r>
            <a:r>
              <a:rPr sz="2100" b="1" dirty="0">
                <a:latin typeface="Carlito"/>
                <a:cs typeface="Carlito"/>
              </a:rPr>
              <a:t>a </a:t>
            </a:r>
            <a:r>
              <a:rPr sz="2100" b="1" spc="-10" dirty="0">
                <a:latin typeface="Carlito"/>
                <a:cs typeface="Carlito"/>
              </a:rPr>
              <a:t>corresponding </a:t>
            </a:r>
            <a:r>
              <a:rPr sz="2100" b="1" spc="-15" dirty="0">
                <a:latin typeface="Carlito"/>
                <a:cs typeface="Carlito"/>
              </a:rPr>
              <a:t>fall  </a:t>
            </a:r>
            <a:r>
              <a:rPr sz="2100" b="1" dirty="0">
                <a:latin typeface="Carlito"/>
                <a:cs typeface="Carlito"/>
              </a:rPr>
              <a:t>in the birth</a:t>
            </a:r>
            <a:r>
              <a:rPr sz="2100" b="1" spc="-25" dirty="0">
                <a:latin typeface="Carlito"/>
                <a:cs typeface="Carlito"/>
              </a:rPr>
              <a:t> rate.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</a:pPr>
            <a:r>
              <a:rPr sz="2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Birth </a:t>
            </a:r>
            <a:r>
              <a:rPr sz="2100" b="1" u="sng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Rate </a:t>
            </a:r>
            <a:r>
              <a:rPr sz="2100" b="1" dirty="0">
                <a:latin typeface="Carlito"/>
                <a:cs typeface="Carlito"/>
              </a:rPr>
              <a:t>is the </a:t>
            </a:r>
            <a:r>
              <a:rPr sz="2100" b="1" spc="-10" dirty="0">
                <a:latin typeface="Carlito"/>
                <a:cs typeface="Carlito"/>
              </a:rPr>
              <a:t>total </a:t>
            </a:r>
            <a:r>
              <a:rPr sz="2100" b="1" dirty="0">
                <a:latin typeface="Carlito"/>
                <a:cs typeface="Carlito"/>
              </a:rPr>
              <a:t>number </a:t>
            </a:r>
            <a:r>
              <a:rPr sz="2100" b="1" spc="-5" dirty="0">
                <a:latin typeface="Carlito"/>
                <a:cs typeface="Carlito"/>
              </a:rPr>
              <a:t>of </a:t>
            </a:r>
            <a:r>
              <a:rPr sz="2100" b="1" dirty="0">
                <a:latin typeface="Carlito"/>
                <a:cs typeface="Carlito"/>
              </a:rPr>
              <a:t>births per 1000 </a:t>
            </a:r>
            <a:r>
              <a:rPr sz="2100" b="1" spc="-5" dirty="0">
                <a:latin typeface="Carlito"/>
                <a:cs typeface="Carlito"/>
              </a:rPr>
              <a:t>of </a:t>
            </a:r>
            <a:r>
              <a:rPr sz="2100" b="1" dirty="0">
                <a:latin typeface="Carlito"/>
                <a:cs typeface="Carlito"/>
              </a:rPr>
              <a:t>a </a:t>
            </a:r>
            <a:r>
              <a:rPr sz="2100" b="1" spc="-5" dirty="0">
                <a:latin typeface="Carlito"/>
                <a:cs typeface="Carlito"/>
              </a:rPr>
              <a:t>population each</a:t>
            </a:r>
            <a:r>
              <a:rPr sz="2100" b="1" spc="-85" dirty="0">
                <a:latin typeface="Carlito"/>
                <a:cs typeface="Carlito"/>
              </a:rPr>
              <a:t> </a:t>
            </a:r>
            <a:r>
              <a:rPr sz="2100" b="1" spc="-45" dirty="0">
                <a:latin typeface="Carlito"/>
                <a:cs typeface="Carlito"/>
              </a:rPr>
              <a:t>year.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100" b="1" u="sng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Mortality </a:t>
            </a:r>
            <a:r>
              <a:rPr sz="2100" b="1" u="sng" spc="-3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rate </a:t>
            </a:r>
            <a:r>
              <a:rPr sz="2100" b="1" dirty="0">
                <a:latin typeface="Carlito"/>
                <a:cs typeface="Carlito"/>
              </a:rPr>
              <a:t>is the </a:t>
            </a:r>
            <a:r>
              <a:rPr sz="2100" b="1" spc="-10" dirty="0">
                <a:latin typeface="Carlito"/>
                <a:cs typeface="Carlito"/>
              </a:rPr>
              <a:t>total </a:t>
            </a:r>
            <a:r>
              <a:rPr sz="2100" b="1" dirty="0">
                <a:latin typeface="Carlito"/>
                <a:cs typeface="Carlito"/>
              </a:rPr>
              <a:t>number of </a:t>
            </a:r>
            <a:r>
              <a:rPr sz="2100" b="1" spc="-5" dirty="0">
                <a:latin typeface="Carlito"/>
                <a:cs typeface="Carlito"/>
              </a:rPr>
              <a:t>deaths </a:t>
            </a:r>
            <a:r>
              <a:rPr sz="2100" b="1" dirty="0">
                <a:latin typeface="Carlito"/>
                <a:cs typeface="Carlito"/>
              </a:rPr>
              <a:t>per 1000 individuals per</a:t>
            </a:r>
            <a:r>
              <a:rPr sz="2100" b="1" spc="-40" dirty="0">
                <a:latin typeface="Carlito"/>
                <a:cs typeface="Carlito"/>
              </a:rPr>
              <a:t> </a:t>
            </a:r>
            <a:r>
              <a:rPr sz="2100" b="1" spc="-45" dirty="0">
                <a:latin typeface="Carlito"/>
                <a:cs typeface="Carlito"/>
              </a:rPr>
              <a:t>year.</a:t>
            </a:r>
            <a:endParaRPr sz="21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 dirty="0">
              <a:latin typeface="Carlito"/>
              <a:cs typeface="Carlito"/>
            </a:endParaRPr>
          </a:p>
          <a:p>
            <a:pPr marL="355600" marR="6985" indent="-342900" algn="just">
              <a:lnSpc>
                <a:spcPct val="80000"/>
              </a:lnSpc>
            </a:pPr>
            <a:r>
              <a:rPr sz="2100" b="1" spc="-4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Total </a:t>
            </a:r>
            <a:r>
              <a:rPr sz="2100" b="1" spc="-1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fertility </a:t>
            </a:r>
            <a:r>
              <a:rPr sz="2100" b="1" spc="-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rate </a:t>
            </a:r>
            <a:r>
              <a:rPr sz="2100" b="1" spc="-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rlito"/>
                <a:cs typeface="Carlito"/>
              </a:rPr>
              <a:t>(TFR) </a:t>
            </a:r>
            <a:r>
              <a:rPr sz="2100" b="1" dirty="0">
                <a:latin typeface="Carlito"/>
                <a:cs typeface="Carlito"/>
              </a:rPr>
              <a:t>is the </a:t>
            </a:r>
            <a:r>
              <a:rPr sz="2100" b="1" spc="-25" dirty="0">
                <a:latin typeface="Carlito"/>
                <a:cs typeface="Carlito"/>
              </a:rPr>
              <a:t>average </a:t>
            </a:r>
            <a:r>
              <a:rPr sz="2100" b="1" dirty="0">
                <a:latin typeface="Carlito"/>
                <a:cs typeface="Carlito"/>
              </a:rPr>
              <a:t>number </a:t>
            </a:r>
            <a:r>
              <a:rPr sz="2100" b="1" spc="-5" dirty="0">
                <a:latin typeface="Carlito"/>
                <a:cs typeface="Carlito"/>
              </a:rPr>
              <a:t>of </a:t>
            </a:r>
            <a:r>
              <a:rPr sz="2100" b="1" spc="-10" dirty="0">
                <a:latin typeface="Carlito"/>
                <a:cs typeface="Carlito"/>
              </a:rPr>
              <a:t>children that </a:t>
            </a:r>
            <a:r>
              <a:rPr sz="2100" b="1" spc="-5" dirty="0">
                <a:latin typeface="Carlito"/>
                <a:cs typeface="Carlito"/>
              </a:rPr>
              <a:t>would </a:t>
            </a:r>
            <a:r>
              <a:rPr sz="2100" b="1" dirty="0">
                <a:latin typeface="Carlito"/>
                <a:cs typeface="Carlito"/>
              </a:rPr>
              <a:t>be  born </a:t>
            </a:r>
            <a:r>
              <a:rPr sz="2100" b="1" spc="-10" dirty="0">
                <a:latin typeface="Carlito"/>
                <a:cs typeface="Carlito"/>
              </a:rPr>
              <a:t>to </a:t>
            </a:r>
            <a:r>
              <a:rPr sz="2100" b="1" dirty="0">
                <a:latin typeface="Carlito"/>
                <a:cs typeface="Carlito"/>
              </a:rPr>
              <a:t>a </a:t>
            </a:r>
            <a:r>
              <a:rPr sz="2100" b="1" spc="-10" dirty="0">
                <a:latin typeface="Carlito"/>
                <a:cs typeface="Carlito"/>
              </a:rPr>
              <a:t>woman over </a:t>
            </a:r>
            <a:r>
              <a:rPr sz="2100" b="1" dirty="0">
                <a:latin typeface="Carlito"/>
                <a:cs typeface="Carlito"/>
              </a:rPr>
              <a:t>her</a:t>
            </a:r>
            <a:r>
              <a:rPr sz="2100" b="1" spc="10" dirty="0">
                <a:latin typeface="Carlito"/>
                <a:cs typeface="Carlito"/>
              </a:rPr>
              <a:t> </a:t>
            </a:r>
            <a:r>
              <a:rPr sz="2100" b="1" spc="-10" dirty="0">
                <a:latin typeface="Carlito"/>
                <a:cs typeface="Carlito"/>
              </a:rPr>
              <a:t>lifetime.</a:t>
            </a:r>
            <a:endParaRPr sz="21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8755" y="246888"/>
            <a:ext cx="5047488" cy="1039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1729" y="130809"/>
            <a:ext cx="470471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dirty="0">
                <a:solidFill>
                  <a:srgbClr val="FF0000"/>
                </a:solidFill>
                <a:latin typeface="Comic Sans MS"/>
                <a:cs typeface="Comic Sans MS"/>
              </a:rPr>
              <a:t>Population growth</a:t>
            </a:r>
            <a:r>
              <a:rPr sz="3800" spc="-9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Comic Sans MS"/>
                <a:cs typeface="Comic Sans MS"/>
              </a:rPr>
              <a:t>in</a:t>
            </a:r>
            <a:endParaRPr sz="3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7820" y="709625"/>
            <a:ext cx="122999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spc="-5" dirty="0">
                <a:solidFill>
                  <a:srgbClr val="FF0000"/>
                </a:solidFill>
                <a:latin typeface="Comic Sans MS"/>
                <a:cs typeface="Comic Sans MS"/>
              </a:rPr>
              <a:t>India</a:t>
            </a:r>
            <a:endParaRPr sz="3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1272773"/>
            <a:ext cx="8251190" cy="457962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431800" indent="-34353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1800" b="1" dirty="0">
                <a:latin typeface="Carlito"/>
                <a:cs typeface="Carlito"/>
              </a:rPr>
              <a:t>India is the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2</a:t>
            </a:r>
            <a:r>
              <a:rPr sz="1800" b="1" spc="-7" baseline="25462" dirty="0">
                <a:solidFill>
                  <a:srgbClr val="FF0000"/>
                </a:solidFill>
                <a:latin typeface="Carlito"/>
                <a:cs typeface="Carlito"/>
              </a:rPr>
              <a:t>nd </a:t>
            </a:r>
            <a:r>
              <a:rPr sz="1800" b="1" spc="-10" dirty="0">
                <a:latin typeface="Carlito"/>
                <a:cs typeface="Carlito"/>
              </a:rPr>
              <a:t>most </a:t>
            </a:r>
            <a:r>
              <a:rPr sz="1800" b="1" spc="-5" dirty="0">
                <a:latin typeface="Carlito"/>
                <a:cs typeface="Carlito"/>
              </a:rPr>
              <a:t>populous </a:t>
            </a:r>
            <a:r>
              <a:rPr sz="1800" b="1" spc="-10" dirty="0">
                <a:latin typeface="Carlito"/>
                <a:cs typeface="Carlito"/>
              </a:rPr>
              <a:t>country </a:t>
            </a:r>
            <a:r>
              <a:rPr sz="1800" b="1" dirty="0">
                <a:latin typeface="Carlito"/>
                <a:cs typeface="Carlito"/>
              </a:rPr>
              <a:t>in the </a:t>
            </a:r>
            <a:r>
              <a:rPr sz="1800" b="1" spc="-5" dirty="0">
                <a:latin typeface="Carlito"/>
                <a:cs typeface="Carlito"/>
              </a:rPr>
              <a:t>world, </a:t>
            </a:r>
            <a:r>
              <a:rPr sz="1800" b="1" dirty="0">
                <a:latin typeface="Carlito"/>
                <a:cs typeface="Carlito"/>
              </a:rPr>
              <a:t>with </a:t>
            </a:r>
            <a:r>
              <a:rPr sz="1800" b="1" spc="-5" dirty="0">
                <a:latin typeface="Carlito"/>
                <a:cs typeface="Carlito"/>
              </a:rPr>
              <a:t>over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1.21 billion</a:t>
            </a:r>
            <a:r>
              <a:rPr sz="1800" b="1" spc="-10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people</a:t>
            </a:r>
            <a:endParaRPr sz="1800">
              <a:latin typeface="Carlito"/>
              <a:cs typeface="Carlito"/>
            </a:endParaRPr>
          </a:p>
          <a:p>
            <a:pPr marL="431800">
              <a:lnSpc>
                <a:spcPct val="100000"/>
              </a:lnSpc>
              <a:spcBef>
                <a:spcPts val="1080"/>
              </a:spcBef>
            </a:pPr>
            <a:r>
              <a:rPr sz="1800" b="1" dirty="0">
                <a:latin typeface="Carlito"/>
                <a:cs typeface="Carlito"/>
              </a:rPr>
              <a:t>(2011</a:t>
            </a:r>
            <a:r>
              <a:rPr sz="1800" b="1" spc="-1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census)</a:t>
            </a:r>
            <a:endParaRPr sz="1800">
              <a:latin typeface="Carlito"/>
              <a:cs typeface="Carlito"/>
            </a:endParaRPr>
          </a:p>
          <a:p>
            <a:pPr marL="431800" marR="187325" indent="-343535">
              <a:lnSpc>
                <a:spcPct val="150000"/>
              </a:lnSpc>
              <a:spcBef>
                <a:spcPts val="434"/>
              </a:spcBef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India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already containing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17.5% of the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world's population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projected to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be</a:t>
            </a:r>
            <a:r>
              <a:rPr sz="1800" b="1" spc="-18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the 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world's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most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populous country by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2025,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surpassing</a:t>
            </a:r>
            <a:r>
              <a:rPr sz="1800" b="1" spc="-114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China.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050">
              <a:latin typeface="Carlito"/>
              <a:cs typeface="Carlito"/>
            </a:endParaRPr>
          </a:p>
          <a:p>
            <a:pPr marL="431800" indent="-343535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Population growth </a:t>
            </a:r>
            <a:r>
              <a:rPr sz="1800" b="1" spc="-25" dirty="0">
                <a:solidFill>
                  <a:srgbClr val="FF0000"/>
                </a:solidFill>
                <a:latin typeface="Carlito"/>
                <a:cs typeface="Carlito"/>
              </a:rPr>
              <a:t>rate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is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1.5%, </a:t>
            </a:r>
            <a:r>
              <a:rPr sz="1800" b="1" spc="-10" dirty="0">
                <a:latin typeface="Carlito"/>
                <a:cs typeface="Carlito"/>
              </a:rPr>
              <a:t>ranking </a:t>
            </a:r>
            <a:r>
              <a:rPr sz="1800" b="1" spc="-5" dirty="0">
                <a:latin typeface="Carlito"/>
                <a:cs typeface="Carlito"/>
              </a:rPr>
              <a:t>90</a:t>
            </a:r>
            <a:r>
              <a:rPr sz="1800" b="1" spc="-7" baseline="25462" dirty="0">
                <a:latin typeface="Carlito"/>
                <a:cs typeface="Carlito"/>
              </a:rPr>
              <a:t>th </a:t>
            </a:r>
            <a:r>
              <a:rPr sz="1800" b="1" dirty="0">
                <a:latin typeface="Carlito"/>
                <a:cs typeface="Carlito"/>
              </a:rPr>
              <a:t>in the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spc="-5" dirty="0">
                <a:latin typeface="Carlito"/>
                <a:cs typeface="Carlito"/>
              </a:rPr>
              <a:t>world.</a:t>
            </a:r>
            <a:endParaRPr sz="1800">
              <a:latin typeface="Carlito"/>
              <a:cs typeface="Carlito"/>
            </a:endParaRPr>
          </a:p>
          <a:p>
            <a:pPr marL="508000">
              <a:lnSpc>
                <a:spcPct val="100000"/>
              </a:lnSpc>
            </a:pPr>
            <a:r>
              <a:rPr sz="1800" b="1" spc="-5" dirty="0">
                <a:latin typeface="Carlito"/>
                <a:cs typeface="Carlito"/>
              </a:rPr>
              <a:t>(Qatar </a:t>
            </a:r>
            <a:r>
              <a:rPr sz="1800" b="1" spc="-15" dirty="0">
                <a:latin typeface="Carlito"/>
                <a:cs typeface="Carlito"/>
              </a:rPr>
              <a:t>ranks </a:t>
            </a:r>
            <a:r>
              <a:rPr sz="1800" b="1" spc="-10" dirty="0">
                <a:latin typeface="Carlito"/>
                <a:cs typeface="Carlito"/>
              </a:rPr>
              <a:t>1</a:t>
            </a:r>
            <a:r>
              <a:rPr sz="1800" b="1" spc="-15" baseline="25462" dirty="0">
                <a:latin typeface="Carlito"/>
                <a:cs typeface="Carlito"/>
              </a:rPr>
              <a:t>st </a:t>
            </a:r>
            <a:r>
              <a:rPr sz="1800" b="1" dirty="0">
                <a:latin typeface="Carlito"/>
                <a:cs typeface="Carlito"/>
              </a:rPr>
              <a:t>with a </a:t>
            </a:r>
            <a:r>
              <a:rPr sz="1800" b="1" spc="-20" dirty="0">
                <a:latin typeface="Carlito"/>
                <a:cs typeface="Carlito"/>
              </a:rPr>
              <a:t>rate</a:t>
            </a:r>
            <a:r>
              <a:rPr sz="1800" b="1" spc="-14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4.93%)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>
              <a:latin typeface="Carlito"/>
              <a:cs typeface="Carlito"/>
            </a:endParaRPr>
          </a:p>
          <a:p>
            <a:pPr marL="431800" indent="-343535">
              <a:lnSpc>
                <a:spcPct val="100000"/>
              </a:lnSpc>
              <a:buFont typeface="Arial"/>
              <a:buChar char="•"/>
              <a:tabLst>
                <a:tab pos="431800" algn="l"/>
                <a:tab pos="432434" algn="l"/>
              </a:tabLst>
            </a:pP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India</a:t>
            </a:r>
            <a:r>
              <a:rPr sz="1800" b="1" spc="23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has</a:t>
            </a:r>
            <a:r>
              <a:rPr sz="1800" b="1" spc="2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more</a:t>
            </a:r>
            <a:r>
              <a:rPr sz="1800" b="1" spc="2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than</a:t>
            </a:r>
            <a:r>
              <a:rPr sz="1800" b="1" spc="2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50%</a:t>
            </a:r>
            <a:r>
              <a:rPr sz="1800" b="1" spc="2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1800" b="1" spc="22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its</a:t>
            </a:r>
            <a:r>
              <a:rPr sz="1800" b="1" spc="22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population</a:t>
            </a:r>
            <a:r>
              <a:rPr sz="1800" b="1" spc="2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below</a:t>
            </a:r>
            <a:r>
              <a:rPr sz="1800" b="1" spc="2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1800" b="1" spc="2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age</a:t>
            </a:r>
            <a:r>
              <a:rPr sz="1800" b="1" spc="229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1800" b="1" spc="2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25</a:t>
            </a:r>
            <a:r>
              <a:rPr sz="1800" b="1" spc="2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and</a:t>
            </a:r>
            <a:r>
              <a:rPr sz="1800" b="1" spc="2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more</a:t>
            </a:r>
            <a:r>
              <a:rPr sz="1800" b="1" spc="240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than</a:t>
            </a:r>
            <a:endParaRPr sz="1800">
              <a:latin typeface="Carlito"/>
              <a:cs typeface="Carlito"/>
            </a:endParaRPr>
          </a:p>
          <a:p>
            <a:pPr marL="431800">
              <a:lnSpc>
                <a:spcPct val="100000"/>
              </a:lnSpc>
              <a:spcBef>
                <a:spcPts val="1080"/>
              </a:spcBef>
            </a:pP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65%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below the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age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of</a:t>
            </a:r>
            <a:r>
              <a:rPr sz="1800" b="1" spc="-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35.</a:t>
            </a:r>
            <a:endParaRPr sz="1800">
              <a:latin typeface="Carlito"/>
              <a:cs typeface="Carlito"/>
            </a:endParaRPr>
          </a:p>
          <a:p>
            <a:pPr marL="431800" marR="29845" indent="-343535">
              <a:lnSpc>
                <a:spcPct val="150000"/>
              </a:lnSpc>
              <a:spcBef>
                <a:spcPts val="434"/>
              </a:spcBef>
              <a:buClr>
                <a:srgbClr val="001F5F"/>
              </a:buClr>
              <a:buFont typeface="Arial"/>
              <a:buChar char="•"/>
              <a:tabLst>
                <a:tab pos="483234" algn="l"/>
                <a:tab pos="484505" algn="l"/>
              </a:tabLst>
            </a:pPr>
            <a:r>
              <a:rPr dirty="0"/>
              <a:t>	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It is </a:t>
            </a:r>
            <a:r>
              <a:rPr sz="1800" b="1" spc="-15" dirty="0">
                <a:solidFill>
                  <a:srgbClr val="001F5F"/>
                </a:solidFill>
                <a:latin typeface="Carlito"/>
                <a:cs typeface="Carlito"/>
              </a:rPr>
              <a:t>expected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that,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in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2020, the </a:t>
            </a:r>
            <a:r>
              <a:rPr sz="1800" b="1" spc="-20" dirty="0">
                <a:solidFill>
                  <a:srgbClr val="FF0000"/>
                </a:solidFill>
                <a:latin typeface="Carlito"/>
                <a:cs typeface="Carlito"/>
              </a:rPr>
              <a:t>average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age </a:t>
            </a:r>
            <a:r>
              <a:rPr sz="1800" b="1" dirty="0">
                <a:solidFill>
                  <a:srgbClr val="FF0000"/>
                </a:solidFill>
                <a:latin typeface="Carlito"/>
                <a:cs typeface="Carlito"/>
              </a:rPr>
              <a:t>of an </a:t>
            </a:r>
            <a:r>
              <a:rPr sz="1800" b="1" spc="-10" dirty="0">
                <a:solidFill>
                  <a:srgbClr val="FF0000"/>
                </a:solidFill>
                <a:latin typeface="Carlito"/>
                <a:cs typeface="Carlito"/>
              </a:rPr>
              <a:t>Indian </a:t>
            </a:r>
            <a:r>
              <a:rPr sz="1800" b="1" spc="-5" dirty="0">
                <a:solidFill>
                  <a:srgbClr val="FF0000"/>
                </a:solidFill>
                <a:latin typeface="Carlito"/>
                <a:cs typeface="Carlito"/>
              </a:rPr>
              <a:t>will be 29 </a:t>
            </a:r>
            <a:r>
              <a:rPr sz="1800" b="1" spc="-15" dirty="0">
                <a:solidFill>
                  <a:srgbClr val="FF0000"/>
                </a:solidFill>
                <a:latin typeface="Carlito"/>
                <a:cs typeface="Carlito"/>
              </a:rPr>
              <a:t>years</a:t>
            </a:r>
            <a:r>
              <a:rPr sz="1800" b="1" spc="-15" dirty="0">
                <a:solidFill>
                  <a:srgbClr val="001F5F"/>
                </a:solidFill>
                <a:latin typeface="Carlito"/>
                <a:cs typeface="Carlito"/>
              </a:rPr>
              <a:t>, 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compared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to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37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for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China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and </a:t>
            </a:r>
            <a:r>
              <a:rPr sz="1800" b="1" spc="-5" dirty="0">
                <a:solidFill>
                  <a:srgbClr val="001F5F"/>
                </a:solidFill>
                <a:latin typeface="Carlito"/>
                <a:cs typeface="Carlito"/>
              </a:rPr>
              <a:t>48 </a:t>
            </a:r>
            <a:r>
              <a:rPr sz="1800" b="1" spc="-10" dirty="0">
                <a:solidFill>
                  <a:srgbClr val="001F5F"/>
                </a:solidFill>
                <a:latin typeface="Carlito"/>
                <a:cs typeface="Carlito"/>
              </a:rPr>
              <a:t>for</a:t>
            </a:r>
            <a:r>
              <a:rPr sz="1800" b="1" spc="-1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rlito"/>
                <a:cs typeface="Carlito"/>
              </a:rPr>
              <a:t>Japan.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241808"/>
            <a:ext cx="144018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5" dirty="0">
                <a:solidFill>
                  <a:srgbClr val="FF0000"/>
                </a:solidFill>
                <a:latin typeface="Comic Sans MS"/>
                <a:cs typeface="Comic Sans MS"/>
              </a:rPr>
              <a:t>Con</a:t>
            </a:r>
            <a:r>
              <a:rPr sz="3100" spc="5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sz="3100" spc="-10" dirty="0">
                <a:solidFill>
                  <a:srgbClr val="FF0000"/>
                </a:solidFill>
                <a:latin typeface="Comic Sans MS"/>
                <a:cs typeface="Comic Sans MS"/>
              </a:rPr>
              <a:t>d..</a:t>
            </a:r>
            <a:endParaRPr sz="31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840" y="3401948"/>
            <a:ext cx="8009890" cy="272097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3700" marR="56515" indent="-343535" algn="just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6F2F9F"/>
                </a:solidFill>
                <a:latin typeface="Carlito"/>
                <a:cs typeface="Carlito"/>
              </a:rPr>
              <a:t>Uttar </a:t>
            </a:r>
            <a:r>
              <a:rPr sz="2600" b="1" spc="-10" dirty="0">
                <a:solidFill>
                  <a:srgbClr val="6F2F9F"/>
                </a:solidFill>
                <a:latin typeface="Carlito"/>
                <a:cs typeface="Carlito"/>
              </a:rPr>
              <a:t>Pradesh </a:t>
            </a:r>
            <a:r>
              <a:rPr sz="2600" b="1" spc="-5" dirty="0">
                <a:solidFill>
                  <a:srgbClr val="6F2F9F"/>
                </a:solidFill>
                <a:latin typeface="Carlito"/>
                <a:cs typeface="Carlito"/>
              </a:rPr>
              <a:t>is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the </a:t>
            </a:r>
            <a:r>
              <a:rPr sz="2600" b="1" spc="-10" dirty="0">
                <a:solidFill>
                  <a:srgbClr val="6F2F9F"/>
                </a:solidFill>
                <a:latin typeface="Carlito"/>
                <a:cs typeface="Carlito"/>
              </a:rPr>
              <a:t>most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populous </a:t>
            </a:r>
            <a:r>
              <a:rPr sz="2600" b="1" spc="-25" dirty="0">
                <a:solidFill>
                  <a:srgbClr val="6F2F9F"/>
                </a:solidFill>
                <a:latin typeface="Carlito"/>
                <a:cs typeface="Carlito"/>
              </a:rPr>
              <a:t>state </a:t>
            </a:r>
            <a:r>
              <a:rPr sz="2600" b="1" dirty="0">
                <a:latin typeface="Carlito"/>
                <a:cs typeface="Carlito"/>
              </a:rPr>
              <a:t>in the </a:t>
            </a:r>
            <a:r>
              <a:rPr sz="2600" b="1" spc="-5" dirty="0">
                <a:latin typeface="Carlito"/>
                <a:cs typeface="Carlito"/>
              </a:rPr>
              <a:t>country  with almost </a:t>
            </a:r>
            <a:r>
              <a:rPr sz="2600" b="1" spc="-10" dirty="0">
                <a:latin typeface="Carlito"/>
                <a:cs typeface="Carlito"/>
              </a:rPr>
              <a:t>200 </a:t>
            </a:r>
            <a:r>
              <a:rPr sz="2600" b="1" spc="-5" dirty="0">
                <a:latin typeface="Carlito"/>
                <a:cs typeface="Carlito"/>
              </a:rPr>
              <a:t>million </a:t>
            </a:r>
            <a:r>
              <a:rPr sz="2600" b="1" dirty="0">
                <a:latin typeface="Carlito"/>
                <a:cs typeface="Carlito"/>
              </a:rPr>
              <a:t>people, </a:t>
            </a:r>
            <a:r>
              <a:rPr sz="2600" b="1" spc="-5" dirty="0">
                <a:solidFill>
                  <a:srgbClr val="6F2F9F"/>
                </a:solidFill>
                <a:latin typeface="Carlito"/>
                <a:cs typeface="Carlito"/>
              </a:rPr>
              <a:t>which is </a:t>
            </a:r>
            <a:r>
              <a:rPr sz="2600" b="1" spc="-10" dirty="0">
                <a:solidFill>
                  <a:srgbClr val="6F2F9F"/>
                </a:solidFill>
                <a:latin typeface="Carlito"/>
                <a:cs typeface="Carlito"/>
              </a:rPr>
              <a:t>more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than  </a:t>
            </a:r>
            <a:r>
              <a:rPr sz="2600" b="1" spc="-5" dirty="0">
                <a:solidFill>
                  <a:srgbClr val="6F2F9F"/>
                </a:solidFill>
                <a:latin typeface="Carlito"/>
                <a:cs typeface="Carlito"/>
              </a:rPr>
              <a:t>the population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of</a:t>
            </a:r>
            <a:r>
              <a:rPr sz="2600" b="1" spc="35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rlito"/>
                <a:cs typeface="Carlito"/>
              </a:rPr>
              <a:t>Brazil.</a:t>
            </a:r>
            <a:endParaRPr sz="2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Carlito"/>
              <a:cs typeface="Carlito"/>
            </a:endParaRPr>
          </a:p>
          <a:p>
            <a:pPr marL="393700" marR="55880" indent="-343535" algn="just">
              <a:lnSpc>
                <a:spcPts val="2810"/>
              </a:lnSpc>
            </a:pPr>
            <a:r>
              <a:rPr sz="2600" b="1" spc="-5" dirty="0">
                <a:latin typeface="Carlito"/>
                <a:cs typeface="Carlito"/>
              </a:rPr>
              <a:t>The </a:t>
            </a:r>
            <a:r>
              <a:rPr sz="2600" b="1" dirty="0">
                <a:latin typeface="Carlito"/>
                <a:cs typeface="Carlito"/>
              </a:rPr>
              <a:t>combined </a:t>
            </a:r>
            <a:r>
              <a:rPr sz="2600" b="1" spc="-5" dirty="0">
                <a:latin typeface="Carlito"/>
                <a:cs typeface="Carlito"/>
              </a:rPr>
              <a:t>population </a:t>
            </a:r>
            <a:r>
              <a:rPr sz="2600" b="1" dirty="0">
                <a:latin typeface="Carlito"/>
                <a:cs typeface="Carlito"/>
              </a:rPr>
              <a:t>of </a:t>
            </a:r>
            <a:r>
              <a:rPr sz="2600" b="1" spc="-15" dirty="0">
                <a:solidFill>
                  <a:srgbClr val="6F2F9F"/>
                </a:solidFill>
                <a:latin typeface="Carlito"/>
                <a:cs typeface="Carlito"/>
              </a:rPr>
              <a:t>Uttar Pradesh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and  </a:t>
            </a:r>
            <a:r>
              <a:rPr sz="2600" b="1" spc="-15" dirty="0">
                <a:solidFill>
                  <a:srgbClr val="6F2F9F"/>
                </a:solidFill>
                <a:latin typeface="Carlito"/>
                <a:cs typeface="Carlito"/>
              </a:rPr>
              <a:t>Maharashtra </a:t>
            </a:r>
            <a:r>
              <a:rPr sz="2600" b="1" spc="5" dirty="0">
                <a:latin typeface="Carlito"/>
                <a:cs typeface="Carlito"/>
              </a:rPr>
              <a:t>(2</a:t>
            </a:r>
            <a:r>
              <a:rPr sz="2550" b="1" spc="7" baseline="26143" dirty="0">
                <a:latin typeface="Carlito"/>
                <a:cs typeface="Carlito"/>
              </a:rPr>
              <a:t>nd </a:t>
            </a:r>
            <a:r>
              <a:rPr sz="2600" b="1" spc="-15" dirty="0">
                <a:latin typeface="Carlito"/>
                <a:cs typeface="Carlito"/>
              </a:rPr>
              <a:t>most </a:t>
            </a:r>
            <a:r>
              <a:rPr sz="2600" b="1" dirty="0">
                <a:latin typeface="Carlito"/>
                <a:cs typeface="Carlito"/>
              </a:rPr>
              <a:t>populous </a:t>
            </a:r>
            <a:r>
              <a:rPr sz="2600" b="1" spc="-20" dirty="0">
                <a:latin typeface="Carlito"/>
                <a:cs typeface="Carlito"/>
              </a:rPr>
              <a:t>State), </a:t>
            </a:r>
            <a:r>
              <a:rPr sz="2600" b="1" spc="-15" dirty="0">
                <a:latin typeface="Carlito"/>
                <a:cs typeface="Carlito"/>
              </a:rPr>
              <a:t>at </a:t>
            </a:r>
            <a:r>
              <a:rPr sz="2600" b="1" spc="-5" dirty="0">
                <a:latin typeface="Carlito"/>
                <a:cs typeface="Carlito"/>
              </a:rPr>
              <a:t>312 million,  is </a:t>
            </a:r>
            <a:r>
              <a:rPr sz="2600" b="1" spc="-10" dirty="0">
                <a:latin typeface="Carlito"/>
                <a:cs typeface="Carlito"/>
              </a:rPr>
              <a:t>substantially </a:t>
            </a:r>
            <a:r>
              <a:rPr sz="2600" b="1" spc="-15" dirty="0">
                <a:solidFill>
                  <a:srgbClr val="6F2F9F"/>
                </a:solidFill>
                <a:latin typeface="Carlito"/>
                <a:cs typeface="Carlito"/>
              </a:rPr>
              <a:t>greater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than </a:t>
            </a:r>
            <a:r>
              <a:rPr sz="2600" b="1" spc="-5" dirty="0">
                <a:solidFill>
                  <a:srgbClr val="6F2F9F"/>
                </a:solidFill>
                <a:latin typeface="Carlito"/>
                <a:cs typeface="Carlito"/>
              </a:rPr>
              <a:t>the population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of</a:t>
            </a:r>
            <a:r>
              <a:rPr sz="2600" b="1" spc="90" dirty="0">
                <a:solidFill>
                  <a:srgbClr val="6F2F9F"/>
                </a:solidFill>
                <a:latin typeface="Carlito"/>
                <a:cs typeface="Carlito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rlito"/>
                <a:cs typeface="Carlito"/>
              </a:rPr>
              <a:t>USA.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937260"/>
            <a:ext cx="8686800" cy="2110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09" y="194563"/>
            <a:ext cx="88658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Population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&amp; </a:t>
            </a:r>
            <a:r>
              <a:rPr sz="3200" spc="-5" dirty="0">
                <a:solidFill>
                  <a:srgbClr val="FF0000"/>
                </a:solidFill>
                <a:latin typeface="Comic Sans MS"/>
                <a:cs typeface="Comic Sans MS"/>
              </a:rPr>
              <a:t>its growth in </a:t>
            </a:r>
            <a:r>
              <a:rPr sz="3200" dirty="0">
                <a:solidFill>
                  <a:srgbClr val="FF0000"/>
                </a:solidFill>
                <a:latin typeface="Comic Sans MS"/>
                <a:cs typeface="Comic Sans MS"/>
              </a:rPr>
              <a:t>India: 1901-2011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46050" y="984250"/>
          <a:ext cx="8764267" cy="53307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370">
                <a:tc row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Census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year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population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Decadal</a:t>
                      </a:r>
                      <a:r>
                        <a:rPr sz="1800" b="1" spc="-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growth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20" dirty="0">
                          <a:latin typeface="Carlito"/>
                          <a:cs typeface="Carlito"/>
                        </a:rPr>
                        <a:t>Avg.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annual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458470" marR="252729" indent="-198120">
                        <a:lnSpc>
                          <a:spcPct val="114999"/>
                        </a:lnSpc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exp.</a:t>
                      </a:r>
                      <a:r>
                        <a:rPr sz="1800" b="1" spc="-1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growth  </a:t>
                      </a:r>
                      <a:r>
                        <a:rPr sz="1800" b="1" spc="-25" dirty="0">
                          <a:latin typeface="Carlito"/>
                          <a:cs typeface="Carlito"/>
                        </a:rPr>
                        <a:t>rate</a:t>
                      </a:r>
                      <a:r>
                        <a:rPr sz="1800" b="1" spc="-3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(%)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984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Progressive</a:t>
                      </a:r>
                      <a:endParaRPr sz="1800">
                        <a:latin typeface="Carlito"/>
                        <a:cs typeface="Carlito"/>
                      </a:endParaRPr>
                    </a:p>
                    <a:p>
                      <a:pPr marL="190500" marR="180975" indent="93980">
                        <a:lnSpc>
                          <a:spcPct val="114999"/>
                        </a:lnSpc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growth </a:t>
                      </a:r>
                      <a:r>
                        <a:rPr sz="1800" b="1" spc="-25" dirty="0">
                          <a:latin typeface="Carlito"/>
                          <a:cs typeface="Carlito"/>
                        </a:rPr>
                        <a:t>rate  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over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1901</a:t>
                      </a:r>
                      <a:r>
                        <a:rPr sz="1800" b="1" spc="-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800" b="1" dirty="0">
                          <a:latin typeface="Carlito"/>
                          <a:cs typeface="Carlito"/>
                        </a:rPr>
                        <a:t>(%)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absolute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spc="-10" dirty="0">
                          <a:latin typeface="Carlito"/>
                          <a:cs typeface="Carlito"/>
                        </a:rPr>
                        <a:t>percent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1901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23,83,96,327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-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-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-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1911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25,20,93,390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1,36,97,063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5.75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0.56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5.75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1921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25,13,21,213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-7,72,177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(0.31)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Carlito"/>
                          <a:cs typeface="Carlito"/>
                        </a:rPr>
                        <a:t>-</a:t>
                      </a:r>
                      <a:r>
                        <a:rPr sz="1800" b="1" spc="-5" dirty="0">
                          <a:latin typeface="Carlito"/>
                          <a:cs typeface="Carlito"/>
                        </a:rPr>
                        <a:t>0.03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5.42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1931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27,89,77,238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2,76,56,025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11.00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1.04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17.02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1941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31,86,60,580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3,96,83342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14.22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1.33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33.67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1951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36,10,88,090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4,24,27,510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13.31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1.25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51.47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1961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43,92,34,771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7,81,46,681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21.64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1.96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84.25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rlito"/>
                          <a:cs typeface="Carlito"/>
                        </a:rPr>
                        <a:t>1971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54,81,59,652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10,89,24,881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24.80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R="6146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2.20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solidFill>
                            <a:srgbClr val="C00000"/>
                          </a:solidFill>
                          <a:latin typeface="Carlito"/>
                          <a:cs typeface="Carlito"/>
                        </a:rPr>
                        <a:t>129.94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229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1981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68,33,29,097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13,51,69,445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spc="-5" dirty="0">
                          <a:latin typeface="Carlito"/>
                          <a:cs typeface="Carlito"/>
                        </a:rPr>
                        <a:t>24.66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2.22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186.64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22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1991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84,64,21,039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16,30,91,942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23.87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5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2.16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255.05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5178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2001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1,02,87,37,436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18,23,16,397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21.54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6585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1.97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331.52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5229"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005325"/>
                          </a:solidFill>
                          <a:latin typeface="Carlito"/>
                          <a:cs typeface="Carlito"/>
                        </a:rPr>
                        <a:t>2011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1,21,01,93,422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latin typeface="Carlito"/>
                          <a:cs typeface="Carlito"/>
                        </a:rPr>
                        <a:t>18,14,55,986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005325"/>
                          </a:solidFill>
                          <a:latin typeface="Carlito"/>
                          <a:cs typeface="Carlito"/>
                        </a:rPr>
                        <a:t>17.64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R="6146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spc="-5" dirty="0">
                          <a:solidFill>
                            <a:srgbClr val="005325"/>
                          </a:solidFill>
                          <a:latin typeface="Carlito"/>
                          <a:cs typeface="Carlito"/>
                        </a:rPr>
                        <a:t>1.64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dirty="0">
                          <a:latin typeface="Carlito"/>
                          <a:cs typeface="Carlito"/>
                        </a:rPr>
                        <a:t>407.64</a:t>
                      </a:r>
                      <a:endParaRPr sz="1800">
                        <a:latin typeface="Carlito"/>
                        <a:cs typeface="Carlito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31140" y="6295440"/>
            <a:ext cx="8678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Sources: Population </a:t>
            </a:r>
            <a:r>
              <a:rPr sz="1600" spc="-15" dirty="0">
                <a:latin typeface="Carlito"/>
                <a:cs typeface="Carlito"/>
              </a:rPr>
              <a:t>Reference </a:t>
            </a:r>
            <a:r>
              <a:rPr sz="1600" spc="-10" dirty="0">
                <a:latin typeface="Carlito"/>
                <a:cs typeface="Carlito"/>
              </a:rPr>
              <a:t>Bureau, </a:t>
            </a:r>
            <a:r>
              <a:rPr sz="1600" spc="-20" dirty="0">
                <a:latin typeface="Carlito"/>
                <a:cs typeface="Carlito"/>
              </a:rPr>
              <a:t>Transition </a:t>
            </a:r>
            <a:r>
              <a:rPr sz="1600" spc="-5" dirty="0">
                <a:latin typeface="Carlito"/>
                <a:cs typeface="Carlito"/>
              </a:rPr>
              <a:t>in </a:t>
            </a:r>
            <a:r>
              <a:rPr sz="1600" spc="-10" dirty="0">
                <a:latin typeface="Carlito"/>
                <a:cs typeface="Carlito"/>
              </a:rPr>
              <a:t>world </a:t>
            </a:r>
            <a:r>
              <a:rPr sz="1600" spc="-5" dirty="0">
                <a:latin typeface="Carlito"/>
                <a:cs typeface="Carlito"/>
              </a:rPr>
              <a:t>population, </a:t>
            </a:r>
            <a:r>
              <a:rPr sz="1600" spc="-10" dirty="0">
                <a:latin typeface="Carlito"/>
                <a:cs typeface="Carlito"/>
              </a:rPr>
              <a:t>http:// </a:t>
            </a:r>
            <a:r>
              <a:rPr sz="1600" spc="-10" dirty="0">
                <a:latin typeface="Carlito"/>
                <a:cs typeface="Carlito"/>
                <a:hlinkClick r:id="rId3"/>
              </a:rPr>
              <a:t>www.prb.org/Publications/ </a:t>
            </a:r>
            <a:r>
              <a:rPr sz="1600" spc="-10" dirty="0">
                <a:latin typeface="Carlito"/>
                <a:cs typeface="Carlito"/>
              </a:rPr>
              <a:t> Population </a:t>
            </a:r>
            <a:r>
              <a:rPr sz="1600" spc="-5" dirty="0">
                <a:latin typeface="Carlito"/>
                <a:cs typeface="Carlito"/>
              </a:rPr>
              <a:t>Bulletins/2004/ </a:t>
            </a:r>
            <a:r>
              <a:rPr sz="1600" spc="-10" dirty="0">
                <a:latin typeface="Carlito"/>
                <a:cs typeface="Carlito"/>
              </a:rPr>
              <a:t>sinWorldPopulationPDF249KB. aspx, </a:t>
            </a:r>
            <a:r>
              <a:rPr sz="1600" spc="-5" dirty="0">
                <a:latin typeface="Carlito"/>
                <a:cs typeface="Carlito"/>
              </a:rPr>
              <a:t>pp</a:t>
            </a:r>
            <a:r>
              <a:rPr sz="1600" spc="100" dirty="0">
                <a:latin typeface="Carlito"/>
                <a:cs typeface="Carlito"/>
              </a:rPr>
              <a:t> </a:t>
            </a:r>
            <a:r>
              <a:rPr sz="1600" spc="-5" dirty="0">
                <a:latin typeface="Carlito"/>
                <a:cs typeface="Carlito"/>
              </a:rPr>
              <a:t>4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49" y="338073"/>
            <a:ext cx="807847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7075" marR="5080" indent="-198501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  <a:latin typeface="Comic Sans MS"/>
                <a:cs typeface="Comic Sans MS"/>
              </a:rPr>
              <a:t>Percentage decadal population growth rate in India:  1951-1961 to</a:t>
            </a:r>
            <a:r>
              <a:rPr sz="25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500" spc="-5" dirty="0">
                <a:solidFill>
                  <a:srgbClr val="000000"/>
                </a:solidFill>
                <a:latin typeface="Comic Sans MS"/>
                <a:cs typeface="Comic Sans MS"/>
              </a:rPr>
              <a:t>2001-2011</a:t>
            </a:r>
            <a:endParaRPr sz="250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29639" y="1456944"/>
            <a:ext cx="7840980" cy="4467225"/>
            <a:chOff x="929639" y="1456944"/>
            <a:chExt cx="7840980" cy="4467225"/>
          </a:xfrm>
        </p:grpSpPr>
        <p:sp>
          <p:nvSpPr>
            <p:cNvPr id="4" name="object 4"/>
            <p:cNvSpPr/>
            <p:nvPr/>
          </p:nvSpPr>
          <p:spPr>
            <a:xfrm>
              <a:off x="934211" y="1461516"/>
              <a:ext cx="7836534" cy="4457700"/>
            </a:xfrm>
            <a:custGeom>
              <a:avLst/>
              <a:gdLst/>
              <a:ahLst/>
              <a:cxnLst/>
              <a:rect l="l" t="t" r="r" b="b"/>
              <a:pathLst>
                <a:path w="7836534" h="4457700">
                  <a:moveTo>
                    <a:pt x="0" y="3715512"/>
                  </a:moveTo>
                  <a:lnTo>
                    <a:pt x="7836408" y="3715512"/>
                  </a:lnTo>
                </a:path>
                <a:path w="7836534" h="4457700">
                  <a:moveTo>
                    <a:pt x="0" y="2971800"/>
                  </a:moveTo>
                  <a:lnTo>
                    <a:pt x="7836408" y="2971800"/>
                  </a:lnTo>
                </a:path>
                <a:path w="7836534" h="4457700">
                  <a:moveTo>
                    <a:pt x="0" y="2229612"/>
                  </a:moveTo>
                  <a:lnTo>
                    <a:pt x="7836408" y="2229612"/>
                  </a:lnTo>
                </a:path>
                <a:path w="7836534" h="4457700">
                  <a:moveTo>
                    <a:pt x="0" y="1485900"/>
                  </a:moveTo>
                  <a:lnTo>
                    <a:pt x="7836408" y="1485900"/>
                  </a:lnTo>
                </a:path>
                <a:path w="7836534" h="4457700">
                  <a:moveTo>
                    <a:pt x="0" y="743712"/>
                  </a:moveTo>
                  <a:lnTo>
                    <a:pt x="7836408" y="743712"/>
                  </a:lnTo>
                </a:path>
                <a:path w="7836534" h="4457700">
                  <a:moveTo>
                    <a:pt x="0" y="0"/>
                  </a:moveTo>
                  <a:lnTo>
                    <a:pt x="7836408" y="0"/>
                  </a:lnTo>
                </a:path>
                <a:path w="7836534" h="4457700">
                  <a:moveTo>
                    <a:pt x="0" y="4457700"/>
                  </a:moveTo>
                  <a:lnTo>
                    <a:pt x="0" y="0"/>
                  </a:lnTo>
                </a:path>
                <a:path w="7836534" h="4457700">
                  <a:moveTo>
                    <a:pt x="0" y="4457700"/>
                  </a:moveTo>
                  <a:lnTo>
                    <a:pt x="7836408" y="445770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8007" y="2234184"/>
              <a:ext cx="6529070" cy="1064260"/>
            </a:xfrm>
            <a:custGeom>
              <a:avLst/>
              <a:gdLst/>
              <a:ahLst/>
              <a:cxnLst/>
              <a:rect l="l" t="t" r="r" b="b"/>
              <a:pathLst>
                <a:path w="6529070" h="1064260">
                  <a:moveTo>
                    <a:pt x="0" y="469391"/>
                  </a:moveTo>
                  <a:lnTo>
                    <a:pt x="1304543" y="0"/>
                  </a:lnTo>
                  <a:lnTo>
                    <a:pt x="2610612" y="21336"/>
                  </a:lnTo>
                  <a:lnTo>
                    <a:pt x="3916679" y="138683"/>
                  </a:lnTo>
                  <a:lnTo>
                    <a:pt x="5222747" y="484631"/>
                  </a:lnTo>
                  <a:lnTo>
                    <a:pt x="6528816" y="1063752"/>
                  </a:lnTo>
                </a:path>
              </a:pathLst>
            </a:custGeom>
            <a:ln w="27432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39239" y="2654808"/>
              <a:ext cx="97536" cy="97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3783" y="2185416"/>
              <a:ext cx="97536" cy="97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49851" y="2206752"/>
              <a:ext cx="97536" cy="97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55919" y="2324100"/>
              <a:ext cx="97536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1987" y="2670047"/>
              <a:ext cx="97536" cy="97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8056" y="3249167"/>
              <a:ext cx="97536" cy="975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96136" y="2134870"/>
            <a:ext cx="71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21.64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494" y="1677365"/>
            <a:ext cx="563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24.8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24959" y="1748993"/>
            <a:ext cx="717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24.66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0905" y="2044700"/>
            <a:ext cx="71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23.87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95592" y="2365628"/>
            <a:ext cx="719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21.54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48676" y="2818257"/>
            <a:ext cx="71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17.64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9546" y="5817514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9546" y="5074411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5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5233" y="4331334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10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233" y="3587877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15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233" y="2844799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20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233" y="2101723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25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5233" y="1358646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rlito"/>
                <a:cs typeface="Carlito"/>
              </a:rPr>
              <a:t>30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2202" y="5982715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1951-91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68651" y="5982715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1961-71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74719" y="5982715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1971-81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81040" y="5982715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1981-91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87108" y="5982715"/>
            <a:ext cx="450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1991-01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29168" y="5982715"/>
            <a:ext cx="579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Carlito"/>
                <a:cs typeface="Carlito"/>
              </a:rPr>
              <a:t>2001-2011</a:t>
            </a:r>
            <a:endParaRPr sz="1000">
              <a:latin typeface="Carlito"/>
              <a:cs typeface="Carlito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1000" y="1764722"/>
            <a:ext cx="190500" cy="40582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9955" y="246888"/>
            <a:ext cx="8324088" cy="1072895"/>
            <a:chOff x="409955" y="246888"/>
            <a:chExt cx="8324088" cy="1072895"/>
          </a:xfrm>
        </p:grpSpPr>
        <p:sp>
          <p:nvSpPr>
            <p:cNvPr id="3" name="object 3"/>
            <p:cNvSpPr/>
            <p:nvPr/>
          </p:nvSpPr>
          <p:spPr>
            <a:xfrm>
              <a:off x="409955" y="246888"/>
              <a:ext cx="8324088" cy="963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359" y="274320"/>
              <a:ext cx="7953756" cy="10454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686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454659">
              <a:lnSpc>
                <a:spcPct val="100000"/>
              </a:lnSpc>
              <a:spcBef>
                <a:spcPts val="1080"/>
              </a:spcBef>
            </a:pP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Rural </a:t>
            </a:r>
            <a:r>
              <a:rPr sz="3600" dirty="0">
                <a:solidFill>
                  <a:srgbClr val="000000"/>
                </a:solidFill>
                <a:latin typeface="Comic Sans MS"/>
                <a:cs typeface="Comic Sans MS"/>
              </a:rPr>
              <a:t>&amp;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urban population in</a:t>
            </a:r>
            <a:r>
              <a:rPr sz="3600" spc="-3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3600" spc="-5" dirty="0">
                <a:solidFill>
                  <a:srgbClr val="000000"/>
                </a:solidFill>
                <a:latin typeface="Comic Sans MS"/>
                <a:cs typeface="Comic Sans MS"/>
              </a:rPr>
              <a:t>India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8194" y="6420103"/>
            <a:ext cx="189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Source: </a:t>
            </a:r>
            <a:r>
              <a:rPr sz="1800" spc="-5" dirty="0">
                <a:latin typeface="Carlito"/>
                <a:cs typeface="Carlito"/>
              </a:rPr>
              <a:t>Census,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GOI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1295400"/>
            <a:ext cx="8305800" cy="502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1886</Words>
  <Application>Microsoft Office PowerPoint</Application>
  <PresentationFormat>On-screen Show (4:3)</PresentationFormat>
  <Paragraphs>511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Carlito</vt:lpstr>
      <vt:lpstr>Comic Sans MS</vt:lpstr>
      <vt:lpstr>Liberation Sans Narrow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Concepts &amp; Definitions</vt:lpstr>
      <vt:lpstr>Population growth in</vt:lpstr>
      <vt:lpstr>Contd..</vt:lpstr>
      <vt:lpstr>Population &amp; its growth in India: 1901-2011</vt:lpstr>
      <vt:lpstr>Percentage decadal population growth rate in India:  1951-1961 to 2001-2011</vt:lpstr>
      <vt:lpstr>Rural &amp; urban population in India</vt:lpstr>
      <vt:lpstr>Population share of state &amp; UT, India 2011</vt:lpstr>
      <vt:lpstr>PowerPoint Presentation</vt:lpstr>
      <vt:lpstr>Density of Population</vt:lpstr>
      <vt:lpstr>Top Ten Most Densely Populated States of  India</vt:lpstr>
      <vt:lpstr>Population Density of India in a  chronological order</vt:lpstr>
      <vt:lpstr>Sex wise composition  of population in India</vt:lpstr>
      <vt:lpstr>Causes of rapid population Growth</vt:lpstr>
      <vt:lpstr>Interaction</vt:lpstr>
      <vt:lpstr>Reasons for High Birth Rate</vt:lpstr>
      <vt:lpstr>B. Social factors</vt:lpstr>
      <vt:lpstr>Contd..</vt:lpstr>
      <vt:lpstr>Reasons for decline in the mortality rate</vt:lpstr>
      <vt:lpstr>Contd..</vt:lpstr>
      <vt:lpstr>Birth rate &amp; Death rate in India</vt:lpstr>
      <vt:lpstr>Birth rate &amp; Death rate in India</vt:lpstr>
      <vt:lpstr>Migration: geographical distribution</vt:lpstr>
      <vt:lpstr>International migration, 2010 (Top 10)</vt:lpstr>
      <vt:lpstr>Population pyramid of developing &amp;  developed countries</vt:lpstr>
      <vt:lpstr>Youth Bulge</vt:lpstr>
      <vt:lpstr>India’s Youth Bulge</vt:lpstr>
      <vt:lpstr>How to reduce rapid population growth?</vt:lpstr>
      <vt:lpstr>3. Equitable distribution of income and removal of  poverty</vt:lpstr>
      <vt:lpstr>5. Increase the minimum-age  child labor</vt:lpstr>
      <vt:lpstr>8. Improve child health to reduce  infant mortality</vt:lpstr>
      <vt:lpstr>Population Policy in  India</vt:lpstr>
      <vt:lpstr>PowerPoint Presentation</vt:lpstr>
      <vt:lpstr>ANY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on</dc:title>
  <dc:creator>USER</dc:creator>
  <cp:lastModifiedBy>SK Jariatul Ali</cp:lastModifiedBy>
  <cp:revision>7</cp:revision>
  <dcterms:created xsi:type="dcterms:W3CDTF">2020-09-04T14:00:21Z</dcterms:created>
  <dcterms:modified xsi:type="dcterms:W3CDTF">2020-09-08T09:10:40Z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2020-09-04T00:00:00Z</vt:filetime>
  </property>
</Properties>
</file>