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7" r:id="rId8"/>
    <p:sldId id="266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1C264-984D-4D0F-B41B-2E455F6CD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BE7C5-C55A-4FA1-8BB6-8D39FF88C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55897-B3D9-4591-A46A-B181639AB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1D7B-5B77-491D-9BB6-2F878CDB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BA406-2BF8-4CCE-89A7-86628FEBC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9252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E7CC-33B8-4E79-9F65-301A52A0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E0D85-DE9F-4CAE-AF55-EDF5A3657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68A9-9BDD-4F2B-97A2-725FC112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6D49C-84FB-43D1-94BA-F659E8341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DAD76-3065-451D-89AB-6317A991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853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A1961-BCF7-4501-A250-D4D6E92D97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35D9B-1D35-49BF-8B62-32693ABA6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04BF8-BD40-4587-BACD-968F608A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08161-3089-4780-800F-659D938A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418F3-DE82-4B66-A9DF-9087956C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14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6F77-87FE-40C2-97EE-90BF7825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F3A33-6EFB-4618-9CCB-240EB0FF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9F3EC-15BA-46AF-A14A-418134A5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68CF4-51A9-4C37-85C4-26854000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D8275-89F5-4D08-953A-08E900255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604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955DE-9F33-4292-BE5D-CD8358F7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B4772-2620-40AF-997F-22C203472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FF7B6-2C7C-4BAD-BF58-63B4C771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F372C-3824-4CCE-837E-E3897F32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0C74E-BD13-4765-ACDD-12D71955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979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4B336-CFE0-4AB4-B04D-15AAFA470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DD98B-4416-4DF1-B1C4-94C9ED9FC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6A897B-8B4A-4E8D-9CB0-57E9D64AA0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F14C60-26CC-480A-B579-8E7875730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5C6E2-633B-4A0F-8953-E336A701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B6E5-ADBA-4339-95CB-34BE98AA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091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1EA0-06D9-4A70-A251-D1CE0CB8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CF46B-9EDC-472E-8991-2094CBCA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42C0B4-7FF6-4C40-B70E-0B57B7965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C8B33-C9FA-41A0-A8E5-495B13A54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9E009-84C8-4CCD-86A2-D5EEA1FCE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AE97BD-A8D3-4840-A8D9-AB0FADC30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E0C3B-9D44-461A-BDDC-6E0158C67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05F55-81F0-4124-8818-B3BD0D35E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85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58DE-74BA-4328-8A8F-77011A90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AB1086-AD7A-4A37-BB04-D18E5F1CB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D1E5A-AE8E-4F33-955D-6A8B6EBD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816B8-C383-4BF9-A942-10B8DC12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26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5625D-7B5E-43BC-9796-73CEED57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F978E-AF6A-492D-8DFF-36C12F954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BF062-C731-431F-9CA0-82FC2CF40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306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3714C-B17E-4C1F-9845-677ACC2E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E84C7-972E-418C-B280-F14FB7B5D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5C625-60D4-47D3-B0AB-DE1FDAE60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56307D-9E34-47F2-8832-79B073DD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63173-1C20-4540-BAB8-54956728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50BFF2-E4DF-4379-B347-78473F30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127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0C82-1326-4852-A26C-44AC3CAA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3AB007-F022-456E-A475-4B7AB0492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C6B8C-9045-4325-A18D-1DD9F5849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3FEE0-90A1-405A-9AF3-F362E9EB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6F6CA-A486-45B9-A50F-1AF9DB77F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4AC4F-5939-4746-8465-F63E9529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619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8643E-A9B8-489D-B24A-967F73BF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B934C-AD22-4F44-A81A-0D6473D62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DCB04-D431-490D-AC09-CB4B5B8CB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0FFB-3092-4DFD-9598-AFAA482031D0}" type="datetimeFigureOut">
              <a:rPr lang="en-IN" smtClean="0"/>
              <a:t>04-09-2020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7680A-19AA-4C20-9712-D5C530FF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DD315-C72A-4EBA-AECF-87D21143D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4E3F-58D4-49E6-8E40-53CC55C6D6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05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physgeoglos/p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geodebs/rivers-drainage-basin" TargetMode="External"/><Relationship Id="rId7" Type="http://schemas.openxmlformats.org/officeDocument/2006/relationships/hyperlink" Target="https://www.ldeo.columbia.edu/~martins/hydro/lectures/riverb.htm" TargetMode="External"/><Relationship Id="rId2" Type="http://schemas.openxmlformats.org/officeDocument/2006/relationships/hyperlink" Target="https://www.slideshare.net/SitiMutiahAliUmar/the-drainage-basin-as-a-system-lesson-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levelgeography.com/drainage-basin-hydrological-system/" TargetMode="External"/><Relationship Id="rId5" Type="http://schemas.openxmlformats.org/officeDocument/2006/relationships/hyperlink" Target="https://en.wikipedia.org/wiki/Drainage_basin#:~:text=Drainage%20basins%20are%20the%20principal,they%20reshape%20the%20channel%20forms" TargetMode="External"/><Relationship Id="rId4" Type="http://schemas.openxmlformats.org/officeDocument/2006/relationships/hyperlink" Target="https://www.slideshare.net/geodebs/rivers-hydro-cyc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169827-B3DD-4640-9BBC-47868C3A1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19" y="0"/>
            <a:ext cx="1220643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EA0629-567D-4D20-B1BE-3DDFF367F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1008" y="794360"/>
            <a:ext cx="9144000" cy="1990114"/>
          </a:xfrm>
        </p:spPr>
        <p:txBody>
          <a:bodyPr/>
          <a:lstStyle/>
          <a:p>
            <a:r>
              <a:rPr lang="en-IN" b="1" i="1" dirty="0">
                <a:solidFill>
                  <a:srgbClr val="FFFF00"/>
                </a:solidFill>
              </a:rPr>
              <a:t>RIVER BASIN AS A HYDROLOGICAL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C104A2-7DB7-4BF7-8A1B-9A0683076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661" y="4632326"/>
            <a:ext cx="7071945" cy="959582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FF00"/>
                </a:solidFill>
              </a:rPr>
              <a:t>DONE BY : SK SAFIKUL HAQUE, GEOGRAPHY, KHARAGPUR COLLEGE.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D06FB7-8A96-43F5-B964-9B2AB7EA8B69}"/>
              </a:ext>
            </a:extLst>
          </p:cNvPr>
          <p:cNvSpPr txBox="1"/>
          <p:nvPr/>
        </p:nvSpPr>
        <p:spPr>
          <a:xfrm>
            <a:off x="307731" y="117895"/>
            <a:ext cx="339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FFFF00"/>
                </a:solidFill>
              </a:rPr>
              <a:t>CLASS: 5</a:t>
            </a:r>
            <a:r>
              <a:rPr lang="en-IN" sz="1600" baseline="30000" dirty="0">
                <a:solidFill>
                  <a:srgbClr val="FFFF00"/>
                </a:solidFill>
              </a:rPr>
              <a:t>TH</a:t>
            </a:r>
            <a:r>
              <a:rPr lang="en-IN" sz="1600" dirty="0">
                <a:solidFill>
                  <a:srgbClr val="FFFF00"/>
                </a:solidFill>
              </a:rPr>
              <a:t> SEM   </a:t>
            </a:r>
          </a:p>
          <a:p>
            <a:r>
              <a:rPr lang="en-IN" sz="1600" dirty="0">
                <a:solidFill>
                  <a:srgbClr val="FFFF00"/>
                </a:solidFill>
              </a:rPr>
              <a:t>PAPER:  DSE</a:t>
            </a:r>
          </a:p>
          <a:p>
            <a:r>
              <a:rPr lang="en-IN" sz="1600" dirty="0">
                <a:solidFill>
                  <a:srgbClr val="FFFF00"/>
                </a:solidFill>
              </a:rPr>
              <a:t>UNIT-I-3</a:t>
            </a:r>
          </a:p>
        </p:txBody>
      </p:sp>
    </p:spTree>
    <p:extLst>
      <p:ext uri="{BB962C8B-B14F-4D97-AF65-F5344CB8AC3E}">
        <p14:creationId xmlns:p14="http://schemas.microsoft.com/office/powerpoint/2010/main" val="152515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4170B3-57E4-42E2-BF97-D47EFCC52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D3A1B3-A247-45D7-88AD-7109B0677E2B}"/>
              </a:ext>
            </a:extLst>
          </p:cNvPr>
          <p:cNvSpPr txBox="1"/>
          <p:nvPr/>
        </p:nvSpPr>
        <p:spPr>
          <a:xfrm>
            <a:off x="0" y="4747491"/>
            <a:ext cx="36206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Thank You</a:t>
            </a:r>
          </a:p>
          <a:p>
            <a:pPr algn="ctr"/>
            <a:endParaRPr lang="en-IN" sz="2000" b="1" dirty="0">
              <a:solidFill>
                <a:srgbClr val="FF0000"/>
              </a:solidFill>
            </a:endParaRPr>
          </a:p>
          <a:p>
            <a:pPr algn="ctr"/>
            <a:r>
              <a:rPr lang="en-IN" sz="3200" b="1" dirty="0">
                <a:solidFill>
                  <a:srgbClr val="FF0000"/>
                </a:solidFill>
              </a:rPr>
              <a:t>Any question</a:t>
            </a:r>
          </a:p>
        </p:txBody>
      </p:sp>
    </p:spTree>
    <p:extLst>
      <p:ext uri="{BB962C8B-B14F-4D97-AF65-F5344CB8AC3E}">
        <p14:creationId xmlns:p14="http://schemas.microsoft.com/office/powerpoint/2010/main" val="179223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E1531A-6599-4FCE-B93E-8D96DA3A4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2202"/>
            <a:ext cx="12192000" cy="38157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BF88A6-D239-43DE-8425-B5066F3E7B7B}"/>
              </a:ext>
            </a:extLst>
          </p:cNvPr>
          <p:cNvSpPr txBox="1"/>
          <p:nvPr/>
        </p:nvSpPr>
        <p:spPr>
          <a:xfrm>
            <a:off x="2108688" y="145060"/>
            <a:ext cx="7974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</a:rPr>
              <a:t>WHAT IS RIVER BASIN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FCCEDF-4207-42A8-8468-C6FEF3FECB7B}"/>
              </a:ext>
            </a:extLst>
          </p:cNvPr>
          <p:cNvSpPr/>
          <p:nvPr/>
        </p:nvSpPr>
        <p:spPr>
          <a:xfrm>
            <a:off x="1090246" y="1070411"/>
            <a:ext cx="10269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An area of land drained by a river and its tributaries where  any precipitation is collected or                        drained into it.</a:t>
            </a:r>
          </a:p>
          <a:p>
            <a:endParaRPr lang="en-US" dirty="0"/>
          </a:p>
          <a:p>
            <a:r>
              <a:rPr lang="en-US" dirty="0"/>
              <a:t>2. Its boundary is marked by a ridge of high land called  watershed</a:t>
            </a:r>
          </a:p>
          <a:p>
            <a:endParaRPr lang="en-US" dirty="0"/>
          </a:p>
          <a:p>
            <a:r>
              <a:rPr lang="en-US" dirty="0"/>
              <a:t>3. Drainage basins have one main stream and many  tributaries</a:t>
            </a:r>
          </a:p>
        </p:txBody>
      </p:sp>
    </p:spTree>
    <p:extLst>
      <p:ext uri="{BB962C8B-B14F-4D97-AF65-F5344CB8AC3E}">
        <p14:creationId xmlns:p14="http://schemas.microsoft.com/office/powerpoint/2010/main" val="182723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AC43B7-CC78-4772-9864-5BDED775C064}"/>
              </a:ext>
            </a:extLst>
          </p:cNvPr>
          <p:cNvSpPr/>
          <p:nvPr/>
        </p:nvSpPr>
        <p:spPr>
          <a:xfrm>
            <a:off x="1" y="3592945"/>
            <a:ext cx="12191999" cy="333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dirty="0">
                <a:solidFill>
                  <a:srgbClr val="00B0F0"/>
                </a:solidFill>
              </a:rPr>
              <a:t>Watershed: </a:t>
            </a:r>
            <a:r>
              <a:rPr lang="en-US" dirty="0"/>
              <a:t>A stretch of land that surrounds drainage basin (a.k.a. boundary)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dirty="0">
                <a:solidFill>
                  <a:srgbClr val="00B0F0"/>
                </a:solidFill>
              </a:rPr>
              <a:t>Drainage Basin: </a:t>
            </a:r>
            <a:r>
              <a:rPr lang="en-US" dirty="0"/>
              <a:t>A river system that collects rainwater and comprises of streams and river  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dirty="0">
                <a:solidFill>
                  <a:srgbClr val="00B0F0"/>
                </a:solidFill>
              </a:rPr>
              <a:t>Tributaries: </a:t>
            </a:r>
            <a:r>
              <a:rPr lang="en-US" dirty="0"/>
              <a:t>Streams that flow in the river which is mainly found in the upper course.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dirty="0">
                <a:solidFill>
                  <a:srgbClr val="00B0F0"/>
                </a:solidFill>
              </a:rPr>
              <a:t>Distributaries: </a:t>
            </a:r>
            <a:r>
              <a:rPr lang="en-US" dirty="0"/>
              <a:t>Branch out from the river which is mainly found in the river delta.  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dirty="0">
                <a:solidFill>
                  <a:srgbClr val="00B0F0"/>
                </a:solidFill>
              </a:rPr>
              <a:t>River Source: </a:t>
            </a:r>
            <a:r>
              <a:rPr lang="en-US" dirty="0"/>
              <a:t>Point where the river starts</a:t>
            </a:r>
          </a:p>
          <a:p>
            <a:pPr marL="400050" indent="-400050">
              <a:lnSpc>
                <a:spcPct val="200000"/>
              </a:lnSpc>
              <a:buFont typeface="+mj-lt"/>
              <a:buAutoNum type="romanUcPeriod"/>
            </a:pPr>
            <a:r>
              <a:rPr lang="en-US" dirty="0">
                <a:solidFill>
                  <a:srgbClr val="00B0F0"/>
                </a:solidFill>
              </a:rPr>
              <a:t>River Mouth: </a:t>
            </a:r>
            <a:r>
              <a:rPr lang="en-US" dirty="0"/>
              <a:t>Place where the river meets the sea / ocean (River ends)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6CA74E-84F3-4A80-9C78-433A0A15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6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469A65-399B-4146-9ADD-4CDE5B560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473" y="2867891"/>
            <a:ext cx="7093528" cy="39901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26C55D-D0B5-4DB9-97B8-292A72A3E7BA}"/>
              </a:ext>
            </a:extLst>
          </p:cNvPr>
          <p:cNvSpPr/>
          <p:nvPr/>
        </p:nvSpPr>
        <p:spPr>
          <a:xfrm>
            <a:off x="-183508" y="0"/>
            <a:ext cx="125590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 FOR RIVER BASIN HYDROLOGICAL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24396-5218-4F35-8ABE-038EA7F81CC2}"/>
              </a:ext>
            </a:extLst>
          </p:cNvPr>
          <p:cNvSpPr txBox="1"/>
          <p:nvPr/>
        </p:nvSpPr>
        <p:spPr>
          <a:xfrm>
            <a:off x="451289" y="1138895"/>
            <a:ext cx="46471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P= </a:t>
            </a:r>
            <a:r>
              <a:rPr lang="en-IN" sz="2400" dirty="0" err="1">
                <a:solidFill>
                  <a:srgbClr val="FF0000"/>
                </a:solidFill>
              </a:rPr>
              <a:t>q+e</a:t>
            </a:r>
            <a:r>
              <a:rPr lang="en-IN" sz="2400" dirty="0">
                <a:solidFill>
                  <a:srgbClr val="FF0000"/>
                </a:solidFill>
              </a:rPr>
              <a:t>+</a:t>
            </a:r>
            <a:r>
              <a:rPr lang="en-IN" sz="2400" dirty="0">
                <a:solidFill>
                  <a:srgbClr val="FF0000"/>
                </a:solidFill>
                <a:sym typeface="Symbol" panose="05050102010706020507" pitchFamily="18" charset="2"/>
              </a:rPr>
              <a:t> (IRML GS)     </a:t>
            </a:r>
          </a:p>
          <a:p>
            <a:endParaRPr lang="en-IN" dirty="0">
              <a:sym typeface="Symbol" panose="05050102010706020507" pitchFamily="18" charset="2"/>
            </a:endParaRPr>
          </a:p>
          <a:p>
            <a:r>
              <a:rPr lang="en-IN" dirty="0">
                <a:sym typeface="Symbol" panose="05050102010706020507" pitchFamily="18" charset="2"/>
              </a:rPr>
              <a:t>          </a:t>
            </a:r>
            <a:r>
              <a:rPr lang="en-IN" dirty="0">
                <a:solidFill>
                  <a:srgbClr val="FF0000"/>
                </a:solidFill>
                <a:sym typeface="Symbol" panose="05050102010706020507" pitchFamily="18" charset="2"/>
              </a:rPr>
              <a:t>WHERE,        P= Precipitation</a:t>
            </a:r>
          </a:p>
          <a:p>
            <a:r>
              <a:rPr lang="en-IN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  q= Flow water</a:t>
            </a:r>
          </a:p>
          <a:p>
            <a:r>
              <a:rPr lang="en-IN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  e= Evaporation</a:t>
            </a:r>
          </a:p>
          <a:p>
            <a:r>
              <a:rPr lang="en-IN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  I= Interception Stage</a:t>
            </a:r>
          </a:p>
          <a:p>
            <a:r>
              <a:rPr lang="en-IN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  R= Reserve Of Ground Water</a:t>
            </a:r>
          </a:p>
          <a:p>
            <a:r>
              <a:rPr lang="en-IN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 M= Moisture Of Soil</a:t>
            </a:r>
          </a:p>
          <a:p>
            <a:r>
              <a:rPr lang="en-IN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  L= Water In Layer Of Aeration</a:t>
            </a:r>
          </a:p>
          <a:p>
            <a:r>
              <a:rPr lang="en-IN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  G=Ground Water Storage</a:t>
            </a:r>
          </a:p>
          <a:p>
            <a:r>
              <a:rPr lang="en-IN" dirty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  S= Soil Water</a:t>
            </a:r>
          </a:p>
        </p:txBody>
      </p:sp>
    </p:spTree>
    <p:extLst>
      <p:ext uri="{BB962C8B-B14F-4D97-AF65-F5344CB8AC3E}">
        <p14:creationId xmlns:p14="http://schemas.microsoft.com/office/powerpoint/2010/main" val="37628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3663" y="0"/>
            <a:ext cx="5260848" cy="693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7042" y="8000"/>
            <a:ext cx="4603115" cy="6350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001F5F"/>
                </a:solidFill>
                <a:latin typeface="Tahoma"/>
                <a:cs typeface="Tahoma"/>
              </a:rPr>
              <a:t>Important</a:t>
            </a:r>
            <a:r>
              <a:rPr sz="4000" b="1" spc="-40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Tahoma"/>
                <a:cs typeface="Tahoma"/>
              </a:rPr>
              <a:t>terms..</a:t>
            </a:r>
            <a:endParaRPr sz="40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8340" y="2646553"/>
            <a:ext cx="73660" cy="24765"/>
          </a:xfrm>
          <a:custGeom>
            <a:avLst/>
            <a:gdLst/>
            <a:ahLst/>
            <a:cxnLst/>
            <a:rect l="l" t="t" r="r" b="b"/>
            <a:pathLst>
              <a:path w="73659" h="24764">
                <a:moveTo>
                  <a:pt x="73151" y="0"/>
                </a:moveTo>
                <a:lnTo>
                  <a:pt x="0" y="0"/>
                </a:lnTo>
                <a:lnTo>
                  <a:pt x="0" y="24384"/>
                </a:lnTo>
                <a:lnTo>
                  <a:pt x="73151" y="24384"/>
                </a:lnTo>
                <a:lnTo>
                  <a:pt x="731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2740" y="732891"/>
            <a:ext cx="8584565" cy="449097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spcBef>
                <a:spcPts val="720"/>
              </a:spcBef>
              <a:tabLst>
                <a:tab pos="354965" algn="l"/>
              </a:tabLst>
            </a:pPr>
            <a:r>
              <a:rPr sz="2000" spc="1860" dirty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2000" spc="1860" dirty="0">
                <a:solidFill>
                  <a:srgbClr val="C70000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Liberation Sans Narrow"/>
                <a:cs typeface="Liberation Sans Narrow"/>
              </a:rPr>
              <a:t>Interception</a:t>
            </a:r>
            <a:r>
              <a:rPr sz="2000" b="1" spc="-5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: </a:t>
            </a:r>
            <a:r>
              <a:rPr sz="2000" spc="-5" dirty="0">
                <a:latin typeface="Liberation Sans Narrow"/>
                <a:cs typeface="Liberation Sans Narrow"/>
              </a:rPr>
              <a:t>precipitation lands on</a:t>
            </a:r>
            <a:r>
              <a:rPr sz="2000" spc="-75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vegetation.</a:t>
            </a:r>
            <a:endParaRPr sz="2000" dirty="0">
              <a:latin typeface="Liberation Sans Narrow"/>
              <a:cs typeface="Liberation Sans Narrow"/>
            </a:endParaRPr>
          </a:p>
          <a:p>
            <a:pPr marL="12700">
              <a:spcBef>
                <a:spcPts val="625"/>
              </a:spcBef>
              <a:tabLst>
                <a:tab pos="354965" algn="l"/>
              </a:tabLst>
            </a:pPr>
            <a:r>
              <a:rPr sz="2000" spc="1860" dirty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2000" spc="1860" dirty="0">
                <a:solidFill>
                  <a:srgbClr val="C70000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Liberation Sans Narrow"/>
                <a:cs typeface="Liberation Sans Narrow"/>
              </a:rPr>
              <a:t>Infiltration</a:t>
            </a:r>
            <a:r>
              <a:rPr sz="2000" b="1" spc="-5" dirty="0">
                <a:solidFill>
                  <a:srgbClr val="00B0F0"/>
                </a:solidFill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: </a:t>
            </a:r>
            <a:r>
              <a:rPr sz="2000" spc="-20" dirty="0">
                <a:latin typeface="Liberation Sans Narrow"/>
                <a:cs typeface="Liberation Sans Narrow"/>
              </a:rPr>
              <a:t>Water </a:t>
            </a:r>
            <a:r>
              <a:rPr sz="2000" spc="-5" dirty="0">
                <a:latin typeface="Liberation Sans Narrow"/>
                <a:cs typeface="Liberation Sans Narrow"/>
              </a:rPr>
              <a:t>that reaches ground surface </a:t>
            </a:r>
            <a:r>
              <a:rPr sz="2000" dirty="0">
                <a:latin typeface="Liberation Sans Narrow"/>
                <a:cs typeface="Liberation Sans Narrow"/>
              </a:rPr>
              <a:t>will </a:t>
            </a:r>
            <a:r>
              <a:rPr sz="2000" spc="-5" dirty="0">
                <a:latin typeface="Liberation Sans Narrow"/>
                <a:cs typeface="Liberation Sans Narrow"/>
              </a:rPr>
              <a:t>soak into</a:t>
            </a:r>
            <a:r>
              <a:rPr sz="2000" spc="-80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soil.</a:t>
            </a:r>
            <a:endParaRPr sz="2000" dirty="0">
              <a:latin typeface="Liberation Sans Narrow"/>
              <a:cs typeface="Liberation Sans Narrow"/>
            </a:endParaRPr>
          </a:p>
          <a:p>
            <a:pPr marL="12700">
              <a:spcBef>
                <a:spcPts val="625"/>
              </a:spcBef>
              <a:tabLst>
                <a:tab pos="354965" algn="l"/>
              </a:tabLst>
            </a:pPr>
            <a:r>
              <a:rPr sz="2000" spc="1860" dirty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2000" spc="1860" dirty="0">
                <a:solidFill>
                  <a:srgbClr val="C70000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00B0F0"/>
                </a:solidFill>
                <a:latin typeface="Liberation Sans Narrow"/>
                <a:cs typeface="Liberation Sans Narrow"/>
              </a:rPr>
              <a:t>Overland flow </a:t>
            </a:r>
            <a:r>
              <a:rPr sz="2000" dirty="0">
                <a:latin typeface="Liberation Sans Narrow"/>
                <a:cs typeface="Liberation Sans Narrow"/>
              </a:rPr>
              <a:t>: </a:t>
            </a:r>
            <a:r>
              <a:rPr sz="2000" spc="-5" dirty="0">
                <a:latin typeface="Liberation Sans Narrow"/>
                <a:cs typeface="Liberation Sans Narrow"/>
              </a:rPr>
              <a:t>water moving over </a:t>
            </a:r>
            <a:r>
              <a:rPr sz="2000" spc="-10" dirty="0">
                <a:latin typeface="Liberation Sans Narrow"/>
                <a:cs typeface="Liberation Sans Narrow"/>
              </a:rPr>
              <a:t>the</a:t>
            </a:r>
            <a:r>
              <a:rPr sz="2000" spc="-45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ground.</a:t>
            </a:r>
            <a:endParaRPr sz="2000" dirty="0">
              <a:latin typeface="Liberation Sans Narrow"/>
              <a:cs typeface="Liberation Sans Narrow"/>
            </a:endParaRPr>
          </a:p>
          <a:p>
            <a:pPr marL="12700">
              <a:spcBef>
                <a:spcPts val="665"/>
              </a:spcBef>
              <a:tabLst>
                <a:tab pos="428625" algn="l"/>
              </a:tabLst>
            </a:pPr>
            <a:r>
              <a:rPr sz="2000" spc="1864" dirty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2000" spc="1864" dirty="0">
                <a:solidFill>
                  <a:srgbClr val="C70000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Liberation Sans Narrow"/>
                <a:cs typeface="Liberation Sans Narrow"/>
              </a:rPr>
              <a:t>Throughfal</a:t>
            </a:r>
            <a:r>
              <a:rPr sz="2000" b="1" dirty="0">
                <a:solidFill>
                  <a:srgbClr val="00B0F0"/>
                </a:solidFill>
                <a:latin typeface="Liberation Sans Narrow"/>
                <a:cs typeface="Liberation Sans Narrow"/>
              </a:rPr>
              <a:t>l</a:t>
            </a: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: </a:t>
            </a:r>
            <a:r>
              <a:rPr sz="2000" spc="-5" dirty="0">
                <a:uFill>
                  <a:solidFill>
                    <a:srgbClr val="03ADC5"/>
                  </a:solidFill>
                </a:uFill>
                <a:latin typeface="Liberation Sans Narrow"/>
                <a:cs typeface="Liberation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precipitation</a:t>
            </a:r>
            <a:r>
              <a:rPr sz="2000" spc="-5" dirty="0">
                <a:latin typeface="Liberation Sans Narrow"/>
                <a:cs typeface="Liberation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passing </a:t>
            </a:r>
            <a:r>
              <a:rPr sz="2000" spc="-10" dirty="0">
                <a:latin typeface="Liberation Sans Narrow"/>
                <a:cs typeface="Liberation Sans Narrow"/>
              </a:rPr>
              <a:t>through </a:t>
            </a:r>
            <a:r>
              <a:rPr sz="2000" spc="-5" dirty="0">
                <a:latin typeface="Liberation Sans Narrow"/>
                <a:cs typeface="Liberation Sans Narrow"/>
              </a:rPr>
              <a:t>the </a:t>
            </a:r>
            <a:r>
              <a:rPr sz="2000" spc="-10" dirty="0">
                <a:latin typeface="Liberation Sans Narrow"/>
                <a:cs typeface="Liberation Sans Narrow"/>
              </a:rPr>
              <a:t>plant</a:t>
            </a:r>
            <a:r>
              <a:rPr sz="2000" spc="-70" dirty="0">
                <a:latin typeface="Liberation Sans Narrow"/>
                <a:cs typeface="Liberation Sans Narrow"/>
              </a:rPr>
              <a:t> </a:t>
            </a:r>
            <a:r>
              <a:rPr sz="2000" spc="-10" dirty="0">
                <a:latin typeface="Liberation Sans Narrow"/>
                <a:cs typeface="Liberation Sans Narrow"/>
              </a:rPr>
              <a:t>canopy</a:t>
            </a:r>
            <a:endParaRPr sz="2000" dirty="0">
              <a:latin typeface="Liberation Sans Narrow"/>
              <a:cs typeface="Liberation Sans Narrow"/>
            </a:endParaRPr>
          </a:p>
          <a:p>
            <a:pPr marL="355600" marR="477520" indent="-342900">
              <a:spcBef>
                <a:spcPts val="635"/>
              </a:spcBef>
              <a:tabLst>
                <a:tab pos="428625" algn="l"/>
              </a:tabLst>
            </a:pPr>
            <a:r>
              <a:rPr sz="2000" spc="1860" dirty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2000" spc="1860" dirty="0">
                <a:solidFill>
                  <a:srgbClr val="C70000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Liberation Sans Narrow"/>
                <a:cs typeface="Liberation Sans Narrow"/>
              </a:rPr>
              <a:t>Percolation</a:t>
            </a: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: Some </a:t>
            </a:r>
            <a:r>
              <a:rPr sz="2000" spc="-5" dirty="0">
                <a:latin typeface="Liberation Sans Narrow"/>
                <a:cs typeface="Liberation Sans Narrow"/>
              </a:rPr>
              <a:t>water sinks deep into </a:t>
            </a:r>
            <a:r>
              <a:rPr sz="2000" spc="-10" dirty="0">
                <a:latin typeface="Liberation Sans Narrow"/>
                <a:cs typeface="Liberation Sans Narrow"/>
              </a:rPr>
              <a:t>the </a:t>
            </a:r>
            <a:r>
              <a:rPr sz="2000" spc="-5" dirty="0">
                <a:latin typeface="Liberation Sans Narrow"/>
                <a:cs typeface="Liberation Sans Narrow"/>
              </a:rPr>
              <a:t>earth (percolates)  through openings in the</a:t>
            </a:r>
            <a:r>
              <a:rPr sz="2000" spc="-55" dirty="0"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soil.</a:t>
            </a:r>
          </a:p>
          <a:p>
            <a:pPr marL="12700">
              <a:spcBef>
                <a:spcPts val="625"/>
              </a:spcBef>
              <a:tabLst>
                <a:tab pos="354965" algn="l"/>
              </a:tabLst>
            </a:pPr>
            <a:r>
              <a:rPr sz="2000" spc="1860" dirty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2000" spc="1860" dirty="0">
                <a:solidFill>
                  <a:srgbClr val="C70000"/>
                </a:solidFill>
                <a:latin typeface="Times New Roman"/>
                <a:cs typeface="Times New Roman"/>
              </a:rPr>
              <a:t>	</a:t>
            </a:r>
            <a:r>
              <a:rPr sz="2000" b="1" spc="-5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Liberation Sans Narrow"/>
                <a:cs typeface="Liberation Sans Narrow"/>
              </a:rPr>
              <a:t>Stemflow</a:t>
            </a:r>
            <a:r>
              <a:rPr sz="2000" b="1" spc="-5" dirty="0">
                <a:solidFill>
                  <a:srgbClr val="00B0F0"/>
                </a:solidFill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: </a:t>
            </a:r>
            <a:r>
              <a:rPr sz="2000" spc="-5" dirty="0">
                <a:latin typeface="Liberation Sans Narrow"/>
                <a:cs typeface="Liberation Sans Narrow"/>
              </a:rPr>
              <a:t>water that flow down tree trunks or plant</a:t>
            </a:r>
            <a:r>
              <a:rPr sz="2000" spc="-75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stems.</a:t>
            </a:r>
            <a:endParaRPr sz="2000" dirty="0">
              <a:latin typeface="Liberation Sans Narrow"/>
              <a:cs typeface="Liberation Sans Narrow"/>
            </a:endParaRPr>
          </a:p>
          <a:p>
            <a:pPr marL="355600" marR="41275" indent="-342900">
              <a:spcBef>
                <a:spcPts val="625"/>
              </a:spcBef>
              <a:tabLst>
                <a:tab pos="354965" algn="l"/>
              </a:tabLst>
            </a:pPr>
            <a:r>
              <a:rPr sz="2000" spc="1860" dirty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2000" spc="1860" dirty="0">
                <a:solidFill>
                  <a:srgbClr val="C70000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Liberation Sans Narrow"/>
                <a:cs typeface="Liberation Sans Narrow"/>
              </a:rPr>
              <a:t>Groundwater</a:t>
            </a:r>
            <a:r>
              <a:rPr sz="2000" b="1" dirty="0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: </a:t>
            </a:r>
            <a:r>
              <a:rPr sz="2000" spc="-5" dirty="0">
                <a:latin typeface="Liberation Sans Narrow"/>
                <a:cs typeface="Liberation Sans Narrow"/>
              </a:rPr>
              <a:t>water transfer through permeable </a:t>
            </a:r>
            <a:r>
              <a:rPr sz="2000" dirty="0">
                <a:latin typeface="Liberation Sans Narrow"/>
                <a:cs typeface="Liberation Sans Narrow"/>
              </a:rPr>
              <a:t>rocks </a:t>
            </a:r>
            <a:r>
              <a:rPr sz="2000" spc="-5" dirty="0">
                <a:latin typeface="Liberation Sans Narrow"/>
                <a:cs typeface="Liberation Sans Narrow"/>
              </a:rPr>
              <a:t>from </a:t>
            </a:r>
            <a:r>
              <a:rPr sz="2000" spc="-10" dirty="0">
                <a:latin typeface="Liberation Sans Narrow"/>
                <a:cs typeface="Liberation Sans Narrow"/>
              </a:rPr>
              <a:t>the</a:t>
            </a:r>
            <a:r>
              <a:rPr sz="2000" spc="-80" dirty="0">
                <a:latin typeface="Liberation Sans Narrow"/>
                <a:cs typeface="Liberation Sans Narrow"/>
              </a:rPr>
              <a:t> </a:t>
            </a:r>
            <a:r>
              <a:rPr sz="2000" spc="-90" dirty="0">
                <a:latin typeface="Liberation Sans Narrow"/>
                <a:cs typeface="Liberation Sans Narrow"/>
              </a:rPr>
              <a:t>soil  </a:t>
            </a:r>
            <a:r>
              <a:rPr sz="2000" dirty="0">
                <a:latin typeface="Liberation Sans Narrow"/>
                <a:cs typeface="Liberation Sans Narrow"/>
              </a:rPr>
              <a:t>above.</a:t>
            </a:r>
          </a:p>
          <a:p>
            <a:pPr marL="12700">
              <a:spcBef>
                <a:spcPts val="625"/>
              </a:spcBef>
              <a:tabLst>
                <a:tab pos="354965" algn="l"/>
              </a:tabLst>
            </a:pPr>
            <a:r>
              <a:rPr sz="2000" spc="1860" dirty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2000" spc="1860" dirty="0">
                <a:solidFill>
                  <a:srgbClr val="C70000"/>
                </a:solidFill>
                <a:latin typeface="Times New Roman"/>
                <a:cs typeface="Times New Roman"/>
              </a:rPr>
              <a:t>	</a:t>
            </a:r>
            <a:r>
              <a:rPr sz="2000" spc="186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Liberation Sans Narrow"/>
                <a:cs typeface="Liberation Sans Narrow"/>
              </a:rPr>
              <a:t>Baseflow</a:t>
            </a:r>
            <a:r>
              <a:rPr sz="2000" b="1" spc="-5" dirty="0">
                <a:solidFill>
                  <a:srgbClr val="00B0F0"/>
                </a:solidFill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: </a:t>
            </a:r>
            <a:r>
              <a:rPr sz="2000" spc="-5" dirty="0">
                <a:latin typeface="Liberation Sans Narrow"/>
                <a:cs typeface="Liberation Sans Narrow"/>
              </a:rPr>
              <a:t>water flows from groundwater stores to the</a:t>
            </a:r>
            <a:r>
              <a:rPr sz="2000" spc="-50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stream</a:t>
            </a:r>
            <a:endParaRPr sz="2000" dirty="0">
              <a:latin typeface="Liberation Sans Narrow"/>
              <a:cs typeface="Liberation Sans Narrow"/>
            </a:endParaRPr>
          </a:p>
          <a:p>
            <a:pPr marL="355600" marR="5080" indent="-342900">
              <a:spcBef>
                <a:spcPts val="625"/>
              </a:spcBef>
              <a:tabLst>
                <a:tab pos="354965" algn="l"/>
              </a:tabLst>
            </a:pPr>
            <a:r>
              <a:rPr sz="2000" spc="1860" dirty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sz="2000" spc="1860" dirty="0">
                <a:solidFill>
                  <a:srgbClr val="C70000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B0F0"/>
                </a:solidFill>
                <a:uFill>
                  <a:solidFill>
                    <a:srgbClr val="FF0000"/>
                  </a:solidFill>
                </a:uFill>
                <a:latin typeface="Liberation Sans Narrow"/>
                <a:cs typeface="Liberation Sans Narrow"/>
              </a:rPr>
              <a:t>Throughflow</a:t>
            </a:r>
            <a:r>
              <a:rPr sz="2000" b="1" dirty="0">
                <a:solidFill>
                  <a:srgbClr val="00B0F0"/>
                </a:solidFill>
                <a:latin typeface="Liberation Sans Narrow"/>
                <a:cs typeface="Liberation Sans Narrow"/>
              </a:rPr>
              <a:t> </a:t>
            </a:r>
            <a:r>
              <a:rPr sz="2000" dirty="0">
                <a:latin typeface="Liberation Sans Narrow"/>
                <a:cs typeface="Liberation Sans Narrow"/>
              </a:rPr>
              <a:t>: </a:t>
            </a:r>
            <a:r>
              <a:rPr sz="2000" spc="-5" dirty="0">
                <a:latin typeface="Liberation Sans Narrow"/>
                <a:cs typeface="Liberation Sans Narrow"/>
              </a:rPr>
              <a:t>water moving through </a:t>
            </a:r>
            <a:r>
              <a:rPr sz="2000" spc="-10" dirty="0">
                <a:latin typeface="Liberation Sans Narrow"/>
                <a:cs typeface="Liberation Sans Narrow"/>
              </a:rPr>
              <a:t>the </a:t>
            </a:r>
            <a:r>
              <a:rPr sz="2000" spc="-5" dirty="0">
                <a:latin typeface="Liberation Sans Narrow"/>
                <a:cs typeface="Liberation Sans Narrow"/>
              </a:rPr>
              <a:t>soil. </a:t>
            </a:r>
            <a:endParaRPr lang="en-IN" sz="2000" spc="-5" dirty="0">
              <a:latin typeface="Liberation Sans Narrow"/>
              <a:cs typeface="Liberation Sans Narrow"/>
            </a:endParaRPr>
          </a:p>
          <a:p>
            <a:pPr marL="355600" marR="5080" indent="-342900">
              <a:spcBef>
                <a:spcPts val="625"/>
              </a:spcBef>
              <a:tabLst>
                <a:tab pos="354965" algn="l"/>
              </a:tabLst>
            </a:pPr>
            <a:r>
              <a:rPr lang="en-IN" sz="2000" spc="1860" dirty="0">
                <a:solidFill>
                  <a:srgbClr val="C70000"/>
                </a:solidFill>
                <a:latin typeface="Wingdings"/>
                <a:cs typeface="Wingdings"/>
              </a:rPr>
              <a:t></a:t>
            </a:r>
            <a:r>
              <a:rPr lang="en-IN" sz="2000" dirty="0">
                <a:latin typeface="Liberation Sans Narrow"/>
                <a:cs typeface="Liberation Sans Narrow"/>
              </a:rPr>
              <a:t>     </a:t>
            </a:r>
            <a:r>
              <a:rPr sz="2000" b="1" dirty="0">
                <a:solidFill>
                  <a:srgbClr val="00B0F0"/>
                </a:solidFill>
                <a:latin typeface="Liberation Sans Narrow"/>
                <a:cs typeface="Liberation Sans Narrow"/>
              </a:rPr>
              <a:t>Surface </a:t>
            </a:r>
            <a:r>
              <a:rPr sz="2000" b="1" spc="-10" dirty="0">
                <a:solidFill>
                  <a:srgbClr val="00B0F0"/>
                </a:solidFill>
                <a:latin typeface="Liberation Sans Narrow"/>
                <a:cs typeface="Liberation Sans Narrow"/>
              </a:rPr>
              <a:t>run-off </a:t>
            </a:r>
            <a:r>
              <a:rPr sz="2000" dirty="0">
                <a:latin typeface="Liberation Sans Narrow"/>
                <a:cs typeface="Liberation Sans Narrow"/>
              </a:rPr>
              <a:t>:</a:t>
            </a:r>
            <a:r>
              <a:rPr sz="2000" spc="-75" dirty="0">
                <a:latin typeface="Liberation Sans Narrow"/>
                <a:cs typeface="Liberation Sans Narrow"/>
              </a:rPr>
              <a:t> </a:t>
            </a:r>
            <a:r>
              <a:rPr sz="2000" spc="-80" dirty="0">
                <a:latin typeface="Liberation Sans Narrow"/>
                <a:cs typeface="Liberation Sans Narrow"/>
              </a:rPr>
              <a:t>water  </a:t>
            </a:r>
            <a:r>
              <a:rPr sz="2000" spc="-5" dirty="0">
                <a:latin typeface="Liberation Sans Narrow"/>
                <a:cs typeface="Liberation Sans Narrow"/>
              </a:rPr>
              <a:t>that flows over </a:t>
            </a:r>
            <a:r>
              <a:rPr sz="2000" spc="-10" dirty="0">
                <a:latin typeface="Liberation Sans Narrow"/>
                <a:cs typeface="Liberation Sans Narrow"/>
              </a:rPr>
              <a:t>the </a:t>
            </a:r>
            <a:r>
              <a:rPr sz="2000" spc="-5" dirty="0">
                <a:latin typeface="Liberation Sans Narrow"/>
                <a:cs typeface="Liberation Sans Narrow"/>
              </a:rPr>
              <a:t>land</a:t>
            </a:r>
            <a:r>
              <a:rPr sz="2000" spc="-55" dirty="0">
                <a:latin typeface="Liberation Sans Narrow"/>
                <a:cs typeface="Liberation Sans Narrow"/>
              </a:rPr>
              <a:t> </a:t>
            </a:r>
            <a:r>
              <a:rPr sz="2000" spc="-5" dirty="0">
                <a:latin typeface="Liberation Sans Narrow"/>
                <a:cs typeface="Liberation Sans Narrow"/>
              </a:rPr>
              <a:t>surface.</a:t>
            </a:r>
            <a:endParaRPr sz="2000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A97E65-979B-48D7-890C-8454E3A7E59E}"/>
              </a:ext>
            </a:extLst>
          </p:cNvPr>
          <p:cNvSpPr/>
          <p:nvPr/>
        </p:nvSpPr>
        <p:spPr>
          <a:xfrm>
            <a:off x="3829417" y="-99138"/>
            <a:ext cx="4533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COMPONENTS 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D1B7D-9103-4078-93EC-62FB7EB62138}"/>
              </a:ext>
            </a:extLst>
          </p:cNvPr>
          <p:cNvSpPr txBox="1"/>
          <p:nvPr/>
        </p:nvSpPr>
        <p:spPr>
          <a:xfrm>
            <a:off x="2346036" y="1043709"/>
            <a:ext cx="8451273" cy="333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and Shape Of the Basin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Stream in the catchment basin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base rock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Precipitation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Amount Of Temperature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Of Vegetation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44D416-DAE9-4F26-9386-3C635C6D6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545" y="2161309"/>
            <a:ext cx="6973456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250A2A-362B-46D0-8869-6E0FCB638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0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E6F87-73A2-4FF1-B3B6-A0D841CD3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4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A2A120-8A19-45A8-9CE7-692FCE866E11}"/>
              </a:ext>
            </a:extLst>
          </p:cNvPr>
          <p:cNvSpPr txBox="1"/>
          <p:nvPr/>
        </p:nvSpPr>
        <p:spPr>
          <a:xfrm>
            <a:off x="5107709" y="249382"/>
            <a:ext cx="3592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26556-5629-4108-AA9F-9D3834646DFD}"/>
              </a:ext>
            </a:extLst>
          </p:cNvPr>
          <p:cNvSpPr txBox="1"/>
          <p:nvPr/>
        </p:nvSpPr>
        <p:spPr>
          <a:xfrm>
            <a:off x="2429164" y="1099127"/>
            <a:ext cx="7287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>
                <a:hlinkClick r:id="rId2"/>
              </a:rPr>
              <a:t>https://www.slideshare.net/SitiMutiahAliUmar/the-drainage-basin-as-a-system-lesson-2</a:t>
            </a:r>
            <a:r>
              <a:rPr lang="en-IN" dirty="0"/>
              <a:t> </a:t>
            </a:r>
          </a:p>
          <a:p>
            <a:pPr marL="342900" indent="-342900">
              <a:buAutoNum type="arabicPeriod"/>
            </a:pPr>
            <a:r>
              <a:rPr lang="en-IN" dirty="0">
                <a:hlinkClick r:id="rId3"/>
              </a:rPr>
              <a:t>https://www.slideshare.net/geodebs/rivers-drainage-basin</a:t>
            </a:r>
            <a:endParaRPr lang="en-IN" dirty="0"/>
          </a:p>
          <a:p>
            <a:pPr marL="342900" indent="-342900">
              <a:buAutoNum type="arabicPeriod"/>
            </a:pPr>
            <a:r>
              <a:rPr lang="en-IN" dirty="0">
                <a:hlinkClick r:id="rId4"/>
              </a:rPr>
              <a:t>https://www.slideshare.net/geodebs/rivers-hydro-cycle</a:t>
            </a:r>
            <a:endParaRPr lang="en-IN" dirty="0"/>
          </a:p>
          <a:p>
            <a:pPr marL="342900" indent="-342900">
              <a:buAutoNum type="arabicPeriod"/>
            </a:pPr>
            <a:r>
              <a:rPr lang="en-IN" dirty="0">
                <a:hlinkClick r:id="rId5"/>
              </a:rPr>
              <a:t>https://en.wikipedia.org/wiki/Drainage_basin#:~:text=Drainage%20basins%20are%20the%20principal,they%20reshape%20the%20channel%20forms</a:t>
            </a:r>
            <a:r>
              <a:rPr lang="en-IN" dirty="0"/>
              <a:t>.</a:t>
            </a:r>
          </a:p>
          <a:p>
            <a:pPr marL="342900" indent="-342900">
              <a:buAutoNum type="arabicPeriod"/>
            </a:pPr>
            <a:r>
              <a:rPr lang="en-IN" dirty="0">
                <a:hlinkClick r:id="rId6"/>
              </a:rPr>
              <a:t>https://www.alevelgeography.com/drainage-basin-hydrological-system/</a:t>
            </a:r>
            <a:endParaRPr lang="en-IN" dirty="0"/>
          </a:p>
          <a:p>
            <a:pPr marL="342900" indent="-342900">
              <a:buAutoNum type="arabicPeriod"/>
            </a:pPr>
            <a:r>
              <a:rPr lang="en-IN" dirty="0">
                <a:hlinkClick r:id="rId7"/>
              </a:rPr>
              <a:t>https://www.ldeo.columbia.edu/~martins/hydro/lectures/riverb.htm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2874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371</Words>
  <Application>Microsoft Office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Liberation Sans Narrow</vt:lpstr>
      <vt:lpstr>Tahoma</vt:lpstr>
      <vt:lpstr>Times New Roman</vt:lpstr>
      <vt:lpstr>Wingdings</vt:lpstr>
      <vt:lpstr>Office Theme</vt:lpstr>
      <vt:lpstr>RIVER BASIN AS A HYDROLOGICAL UNIT</vt:lpstr>
      <vt:lpstr>PowerPoint Presentation</vt:lpstr>
      <vt:lpstr>PowerPoint Presentation</vt:lpstr>
      <vt:lpstr>PowerPoint Presentation</vt:lpstr>
      <vt:lpstr>Important terms..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BASIN AS A HYDROLOGICAL UNIT</dc:title>
  <dc:creator>SK Jariatul Ali</dc:creator>
  <cp:lastModifiedBy>SK Jariatul Ali</cp:lastModifiedBy>
  <cp:revision>12</cp:revision>
  <dcterms:created xsi:type="dcterms:W3CDTF">2020-08-23T13:16:47Z</dcterms:created>
  <dcterms:modified xsi:type="dcterms:W3CDTF">2020-09-04T06:18:39Z</dcterms:modified>
</cp:coreProperties>
</file>